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61"/>
  </p:notesMasterIdLst>
  <p:sldIdLst>
    <p:sldId id="256" r:id="rId2"/>
    <p:sldId id="257" r:id="rId3"/>
    <p:sldId id="258" r:id="rId4"/>
    <p:sldId id="259" r:id="rId5"/>
    <p:sldId id="260" r:id="rId6"/>
    <p:sldId id="261" r:id="rId7"/>
    <p:sldId id="262" r:id="rId8"/>
    <p:sldId id="315"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70239E-3B4D-4E59-8371-876A2FE10823}">
  <a:tblStyle styleId="{3670239E-3B4D-4E59-8371-876A2FE10823}"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6413EB4-8B45-4BFA-887C-5158BC9F75F1}"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C6D0A97-AF05-4D02-9263-A84E400A2660}" styleName="Table_2">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4"/>
              </a:solidFill>
              <a:prstDash val="solid"/>
              <a:round/>
              <a:headEnd type="none" w="med" len="med"/>
              <a:tailEnd type="none" w="med" len="med"/>
            </a:ln>
          </a:top>
          <a:bottom>
            <a:ln w="12700" cap="flat" cmpd="sng">
              <a:solidFill>
                <a:schemeClr val="accent4"/>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TxStyle b="off" i="off"/>
      <a:tcStyle>
        <a:tcBdr/>
        <a:fill>
          <a:solidFill>
            <a:schemeClr val="accent4">
              <a:alpha val="20000"/>
            </a:schemeClr>
          </a:solidFill>
        </a:fill>
      </a:tcStyle>
    </a:band1H>
    <a:band2H>
      <a:tcTxStyle b="off" i="off"/>
      <a:tcStyle>
        <a:tcBdr/>
      </a:tcStyle>
    </a:band2H>
    <a:band1V>
      <a:tcTxStyle b="off" i="off"/>
      <a:tcStyle>
        <a:tcBdr/>
        <a:fill>
          <a:solidFill>
            <a:schemeClr val="accent4">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12700" cap="flat" cmpd="sng">
              <a:solidFill>
                <a:schemeClr val="accent4"/>
              </a:solidFill>
              <a:prstDash val="solid"/>
              <a:round/>
              <a:headEnd type="none" w="med" len="med"/>
              <a:tailEnd type="none" w="med" len="med"/>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12700" cap="flat" cmpd="sng">
              <a:solidFill>
                <a:schemeClr val="accent4"/>
              </a:solidFill>
              <a:prstDash val="solid"/>
              <a:round/>
              <a:headEnd type="none" w="med" len="med"/>
              <a:tailEnd type="none" w="med" len="med"/>
            </a:ln>
          </a:bottom>
        </a:tcBdr>
        <a:fill>
          <a:solidFill>
            <a:srgbClr val="FFFFFF">
              <a:alpha val="0"/>
            </a:srgbClr>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p:restoredTop sz="84203"/>
  </p:normalViewPr>
  <p:slideViewPr>
    <p:cSldViewPr snapToGrid="0" snapToObjects="1">
      <p:cViewPr varScale="1">
        <p:scale>
          <a:sx n="101" d="100"/>
          <a:sy n="101" d="100"/>
        </p:scale>
        <p:origin x="18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wrap="square" lIns="91425" tIns="91425" rIns="91425" bIns="91425" anchor="t" anchorCtr="0"/>
          <a:lstStyle>
            <a:lvl1pPr marL="0" marR="0" lvl="0" indent="0" algn="r" rtl="0">
              <a:lnSpc>
                <a:spcPct val="100000"/>
              </a:lnSpc>
              <a:spcBef>
                <a:spcPts val="0"/>
              </a:spcBef>
              <a:spcAft>
                <a:spcPts val="0"/>
              </a:spcAft>
              <a:buClr>
                <a:schemeClr val="dk1"/>
              </a:buClr>
              <a:buSzPct val="1000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lstStyle>
            <a:lvl1pPr marL="76200" marR="0" lvl="0" indent="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1pPr>
            <a:lvl2pPr marL="533400" marR="0" lvl="1" indent="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2pPr>
            <a:lvl3pPr marL="990600" marR="0" lvl="2" indent="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3pPr>
            <a:lvl4pPr marL="1447800" marR="0" lvl="3" indent="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4pPr>
            <a:lvl5pPr marL="1905000" marR="0" lvl="4" indent="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5pPr>
            <a:lvl6pPr marL="2362200" marR="0" lvl="5" indent="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6pPr>
            <a:lvl7pPr marL="2819400" marR="0" lvl="6" indent="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7pPr>
            <a:lvl8pPr marL="3276600" marR="0" lvl="7" indent="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8pPr>
            <a:lvl9pPr marL="3733800" marR="0" lvl="8" indent="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558290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driftrock.com/apps/flow" TargetMode="External"/><Relationship Id="rId4" Type="http://schemas.openxmlformats.org/officeDocument/2006/relationships/hyperlink" Target="https://analytics.google.com/analytics/web/" TargetMode="External"/><Relationship Id="rId5" Type="http://schemas.openxmlformats.org/officeDocument/2006/relationships/hyperlink" Target="http://www.realgeeks.com/facebook-marketing-tool/" TargetMode="External"/><Relationship Id="rId6" Type="http://schemas.openxmlformats.org/officeDocument/2006/relationships/hyperlink" Target="http://www.agorapulse.com/" TargetMode="External"/><Relationship Id="rId7" Type="http://schemas.openxmlformats.org/officeDocument/2006/relationships/hyperlink" Target="http://www.socialbakers.com/products/analytics" TargetMode="External"/><Relationship Id="rId8" Type="http://schemas.openxmlformats.org/officeDocument/2006/relationships/hyperlink" Target="https://drumup.io/" TargetMode="External"/><Relationship Id="rId9" Type="http://schemas.openxmlformats.org/officeDocument/2006/relationships/hyperlink" Target="http://likealyzer.com/" TargetMode="External"/><Relationship Id="rId10" Type="http://schemas.openxmlformats.org/officeDocument/2006/relationships/hyperlink" Target="http://www.shortstack.com/" TargetMode="External"/><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driftrock.com/apps/flow" TargetMode="External"/><Relationship Id="rId4" Type="http://schemas.openxmlformats.org/officeDocument/2006/relationships/hyperlink" Target="https://analytics.google.com/analytics/web/" TargetMode="External"/><Relationship Id="rId5" Type="http://schemas.openxmlformats.org/officeDocument/2006/relationships/hyperlink" Target="http://www.realgeeks.com/facebook-marketing-tool/" TargetMode="External"/><Relationship Id="rId6" Type="http://schemas.openxmlformats.org/officeDocument/2006/relationships/hyperlink" Target="http://www.agorapulse.com/" TargetMode="External"/><Relationship Id="rId7" Type="http://schemas.openxmlformats.org/officeDocument/2006/relationships/hyperlink" Target="http://www.socialbakers.com/products/analytics" TargetMode="External"/><Relationship Id="rId8" Type="http://schemas.openxmlformats.org/officeDocument/2006/relationships/hyperlink" Target="https://drumup.io/" TargetMode="External"/><Relationship Id="rId9" Type="http://schemas.openxmlformats.org/officeDocument/2006/relationships/hyperlink" Target="http://likealyzer.com/" TargetMode="External"/><Relationship Id="rId10" Type="http://schemas.openxmlformats.org/officeDocument/2006/relationships/hyperlink" Target="http://www.shortstack.com/" TargetMode="External"/><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driftrock.com/apps/flow" TargetMode="External"/><Relationship Id="rId4" Type="http://schemas.openxmlformats.org/officeDocument/2006/relationships/hyperlink" Target="https://analytics.google.com/analytics/web/" TargetMode="External"/><Relationship Id="rId5" Type="http://schemas.openxmlformats.org/officeDocument/2006/relationships/hyperlink" Target="http://www.realgeeks.com/facebook-marketing-tool/" TargetMode="External"/><Relationship Id="rId6" Type="http://schemas.openxmlformats.org/officeDocument/2006/relationships/hyperlink" Target="http://www.agorapulse.com/" TargetMode="External"/><Relationship Id="rId7" Type="http://schemas.openxmlformats.org/officeDocument/2006/relationships/hyperlink" Target="http://www.socialbakers.com/products/analytics" TargetMode="External"/><Relationship Id="rId8" Type="http://schemas.openxmlformats.org/officeDocument/2006/relationships/hyperlink" Target="https://drumup.io/" TargetMode="External"/><Relationship Id="rId9" Type="http://schemas.openxmlformats.org/officeDocument/2006/relationships/hyperlink" Target="http://likealyzer.com/" TargetMode="External"/><Relationship Id="rId10" Type="http://schemas.openxmlformats.org/officeDocument/2006/relationships/hyperlink" Target="http://www.shortstack.com/" TargetMode="External"/><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76200" algn="l" rtl="0">
              <a:spcBef>
                <a:spcPts val="0"/>
              </a:spcBef>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290" name="Shape 29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63143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93" name="Shape 49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18231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01" name="Shape 50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22765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Shape 543"/>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44" name="Shape 54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66024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75" name="Shape 5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4265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Shape 614"/>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615" name="Shape 61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01751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Shape 657"/>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457200" marR="0" lvl="0" indent="-304800" algn="l" rtl="0">
              <a:spcBef>
                <a:spcPts val="0"/>
              </a:spcBef>
              <a:spcAft>
                <a:spcPts val="0"/>
              </a:spcAft>
              <a:buClr>
                <a:schemeClr val="dk1"/>
              </a:buClr>
              <a:buSzPct val="100000"/>
              <a:buFont typeface="Avenir"/>
              <a:buChar char="●"/>
            </a:pPr>
            <a:r>
              <a:rPr lang="en-US" sz="1200" b="0" i="0" u="none" strike="noStrike" cap="none">
                <a:solidFill>
                  <a:schemeClr val="dk1"/>
                </a:solidFill>
                <a:latin typeface="Avenir"/>
                <a:ea typeface="Avenir"/>
                <a:cs typeface="Avenir"/>
                <a:sym typeface="Avenir"/>
              </a:rPr>
              <a:t>81% of consumers use FB on their smartphone</a:t>
            </a:r>
          </a:p>
          <a:p>
            <a:pPr marL="457200" marR="0" lvl="0" indent="-330200" algn="l" rtl="0">
              <a:lnSpc>
                <a:spcPct val="115000"/>
              </a:lnSpc>
              <a:spcBef>
                <a:spcPts val="1600"/>
              </a:spcBef>
              <a:spcAft>
                <a:spcPts val="0"/>
              </a:spcAft>
              <a:buClr>
                <a:schemeClr val="dk1"/>
              </a:buClr>
              <a:buSzPct val="100000"/>
              <a:buFont typeface="Georgia"/>
              <a:buChar char="●"/>
            </a:pPr>
            <a:r>
              <a:rPr lang="en-US" sz="1600" b="1" i="0" u="sng" strike="noStrike" cap="none">
                <a:solidFill>
                  <a:schemeClr val="hlink"/>
                </a:solidFill>
                <a:highlight>
                  <a:srgbClr val="FFFFFF"/>
                </a:highlight>
                <a:latin typeface="Georgia"/>
                <a:ea typeface="Georgia"/>
                <a:cs typeface="Georgia"/>
                <a:sym typeface="Georgia"/>
                <a:hlinkClick r:id="rId3"/>
              </a:rPr>
              <a:t>Flow</a:t>
            </a:r>
            <a:r>
              <a:rPr lang="en-US" sz="1600" b="0" i="0" u="none" strike="noStrike" cap="none">
                <a:solidFill>
                  <a:schemeClr val="dk1"/>
                </a:solidFill>
                <a:highlight>
                  <a:srgbClr val="FFFFFF"/>
                </a:highlight>
                <a:latin typeface="Georgia"/>
                <a:ea typeface="Georgia"/>
                <a:cs typeface="Georgia"/>
                <a:sym typeface="Georgia"/>
              </a:rPr>
              <a:t> is an audience-targeting tool by Driftrock designed to sync with your existing CRM or ecommerce platform and pull in customer data that will help you target your existing customer base more fully and accurately. You can focus on your existing customers and mailing list, or find new people who share similar characteristics with your current customer base and uncover new leads and prospects.</a:t>
            </a:r>
          </a:p>
          <a:p>
            <a:pPr marL="457200" marR="0" lvl="0" indent="-330200" algn="l" rtl="0">
              <a:lnSpc>
                <a:spcPct val="115000"/>
              </a:lnSpc>
              <a:spcBef>
                <a:spcPts val="3200"/>
              </a:spcBef>
              <a:spcAft>
                <a:spcPts val="0"/>
              </a:spcAft>
              <a:buClr>
                <a:schemeClr val="dk1"/>
              </a:buClr>
              <a:buSzPct val="100000"/>
              <a:buFont typeface="Georgia"/>
              <a:buChar char="●"/>
            </a:pPr>
            <a:r>
              <a:rPr lang="en-US" sz="1600" b="1" i="0" u="sng" strike="noStrike" cap="none">
                <a:solidFill>
                  <a:schemeClr val="hlink"/>
                </a:solidFill>
                <a:highlight>
                  <a:srgbClr val="FFFFFF"/>
                </a:highlight>
                <a:latin typeface="Georgia"/>
                <a:ea typeface="Georgia"/>
                <a:cs typeface="Georgia"/>
                <a:sym typeface="Georgia"/>
                <a:hlinkClick r:id="rId4"/>
              </a:rPr>
              <a:t>Google Analytics</a:t>
            </a:r>
            <a:r>
              <a:rPr lang="en-US" sz="1600" b="0" i="0" u="none" strike="noStrike" cap="none">
                <a:solidFill>
                  <a:schemeClr val="dk1"/>
                </a:solidFill>
                <a:highlight>
                  <a:srgbClr val="FFFFFF"/>
                </a:highlight>
                <a:latin typeface="Georgia"/>
                <a:ea typeface="Georgia"/>
                <a:cs typeface="Georgia"/>
                <a:sym typeface="Georgia"/>
              </a:rPr>
              <a:t> is mainly a tool to track web traffic, but if you aren’t using it in conjunction with your Facebook marketing campaign, you’re missing out. Here, you’ll be able to see exactly which links brought Facebook users to your site, and what they did when they got there. It’s perfect for uncovering your true ROI and determining the effectiveness of your website layout.</a:t>
            </a:r>
          </a:p>
          <a:p>
            <a:pPr marL="457200" marR="0" lvl="0" indent="-330200" algn="l" rtl="0">
              <a:lnSpc>
                <a:spcPct val="115000"/>
              </a:lnSpc>
              <a:spcBef>
                <a:spcPts val="3200"/>
              </a:spcBef>
              <a:spcAft>
                <a:spcPts val="0"/>
              </a:spcAft>
              <a:buClr>
                <a:schemeClr val="dk1"/>
              </a:buClr>
              <a:buSzPct val="100000"/>
              <a:buFont typeface="Georgia"/>
              <a:buChar char="●"/>
            </a:pPr>
            <a:r>
              <a:rPr lang="en-US" sz="1600" b="1" i="0" u="sng" strike="noStrike" cap="none">
                <a:solidFill>
                  <a:schemeClr val="hlink"/>
                </a:solidFill>
                <a:highlight>
                  <a:srgbClr val="FFFFFF"/>
                </a:highlight>
                <a:latin typeface="Georgia"/>
                <a:ea typeface="Georgia"/>
                <a:cs typeface="Georgia"/>
                <a:sym typeface="Georgia"/>
                <a:hlinkClick r:id="rId5"/>
              </a:rPr>
              <a:t>Real Geeks’ Facebook marketing tool</a:t>
            </a:r>
            <a:r>
              <a:rPr lang="en-US" sz="1600" b="0" i="0" u="none" strike="noStrike" cap="none">
                <a:solidFill>
                  <a:schemeClr val="dk1"/>
                </a:solidFill>
                <a:highlight>
                  <a:srgbClr val="FFFFFF"/>
                </a:highlight>
                <a:latin typeface="Georgia"/>
                <a:ea typeface="Georgia"/>
                <a:cs typeface="Georgia"/>
                <a:sym typeface="Georgia"/>
              </a:rPr>
              <a:t> was developed with real estate agents in mind. The tool syncs with an external website, draws in key pieces of information to create new Facebook ads on the fly, and saves all the time that would ordinarily be spent mostly in the manual labor of ad creation. It also has a number of analytic functions, so users can determine which ads are most effective … and tailor their future strategies accordingly.</a:t>
            </a:r>
          </a:p>
          <a:p>
            <a:pPr marL="457200" marR="0" lvl="0" indent="-330200" algn="l" rtl="0">
              <a:lnSpc>
                <a:spcPct val="115000"/>
              </a:lnSpc>
              <a:spcBef>
                <a:spcPts val="3200"/>
              </a:spcBef>
              <a:spcAft>
                <a:spcPts val="0"/>
              </a:spcAft>
              <a:buClr>
                <a:schemeClr val="dk1"/>
              </a:buClr>
              <a:buSzPct val="100000"/>
              <a:buFont typeface="Georgia"/>
              <a:buChar char="●"/>
            </a:pPr>
            <a:r>
              <a:rPr lang="en-US" sz="1600" b="1" i="0" u="sng" strike="noStrike" cap="none">
                <a:solidFill>
                  <a:schemeClr val="hlink"/>
                </a:solidFill>
                <a:highlight>
                  <a:srgbClr val="FFFFFF"/>
                </a:highlight>
                <a:latin typeface="Georgia"/>
                <a:ea typeface="Georgia"/>
                <a:cs typeface="Georgia"/>
                <a:sym typeface="Georgia"/>
                <a:hlinkClick r:id="rId6"/>
              </a:rPr>
              <a:t>Agora Pulse</a:t>
            </a:r>
            <a:r>
              <a:rPr lang="en-US" sz="1600" b="0" i="0" u="none" strike="noStrike" cap="none">
                <a:solidFill>
                  <a:schemeClr val="dk1"/>
                </a:solidFill>
                <a:highlight>
                  <a:srgbClr val="FFFFFF"/>
                </a:highlight>
                <a:latin typeface="Georgia"/>
                <a:ea typeface="Georgia"/>
                <a:cs typeface="Georgia"/>
                <a:sym typeface="Georgia"/>
              </a:rPr>
              <a:t> is a suite of tools in one that give you the chance to tie your Facebook, Twitter, Google+, Instagram, and LinkedIn accounts into one centralized location. You can schedule and publish posts, monitor social activity, engage in social listening, and even monitor your competitors.</a:t>
            </a:r>
          </a:p>
          <a:p>
            <a:pPr marL="457200" marR="0" lvl="0" indent="-330200" algn="l" rtl="0">
              <a:lnSpc>
                <a:spcPct val="115000"/>
              </a:lnSpc>
              <a:spcBef>
                <a:spcPts val="3200"/>
              </a:spcBef>
              <a:spcAft>
                <a:spcPts val="0"/>
              </a:spcAft>
              <a:buClr>
                <a:schemeClr val="dk1"/>
              </a:buClr>
              <a:buSzPct val="100000"/>
              <a:buFont typeface="Georgia"/>
              <a:buChar char="●"/>
            </a:pPr>
            <a:r>
              <a:rPr lang="en-US" sz="1600" b="1" i="0" u="sng" strike="noStrike" cap="none">
                <a:solidFill>
                  <a:schemeClr val="hlink"/>
                </a:solidFill>
                <a:highlight>
                  <a:srgbClr val="FFFFFF"/>
                </a:highlight>
                <a:latin typeface="Georgia"/>
                <a:ea typeface="Georgia"/>
                <a:cs typeface="Georgia"/>
                <a:sym typeface="Georgia"/>
                <a:hlinkClick r:id="rId7"/>
              </a:rPr>
              <a:t>Social Bakers</a:t>
            </a:r>
            <a:r>
              <a:rPr lang="en-US" sz="1600" b="0" i="0" u="none" strike="noStrike" cap="none">
                <a:solidFill>
                  <a:schemeClr val="dk1"/>
                </a:solidFill>
                <a:highlight>
                  <a:srgbClr val="FFFFFF"/>
                </a:highlight>
                <a:latin typeface="Georgia"/>
                <a:ea typeface="Georgia"/>
                <a:cs typeface="Georgia"/>
                <a:sym typeface="Georgia"/>
              </a:rPr>
              <a:t> is a social analytics app that works with almost any social media app you can think of. It will bring you competitive research, audience insights, KPIs, and other social data in customized reports you can tailor to your specific goals.</a:t>
            </a:r>
          </a:p>
          <a:p>
            <a:pPr marL="457200" marR="0" lvl="0" indent="-330200" algn="l" rtl="0">
              <a:lnSpc>
                <a:spcPct val="115000"/>
              </a:lnSpc>
              <a:spcBef>
                <a:spcPts val="3200"/>
              </a:spcBef>
              <a:spcAft>
                <a:spcPts val="0"/>
              </a:spcAft>
              <a:buClr>
                <a:schemeClr val="dk1"/>
              </a:buClr>
              <a:buSzPct val="100000"/>
              <a:buFont typeface="Georgia"/>
              <a:buChar char="●"/>
            </a:pPr>
            <a:r>
              <a:rPr lang="en-US" sz="1600" b="1" i="0" u="sng" strike="noStrike" cap="none">
                <a:solidFill>
                  <a:schemeClr val="hlink"/>
                </a:solidFill>
                <a:highlight>
                  <a:srgbClr val="FFFFFF"/>
                </a:highlight>
                <a:latin typeface="Georgia"/>
                <a:ea typeface="Georgia"/>
                <a:cs typeface="Georgia"/>
                <a:sym typeface="Georgia"/>
                <a:hlinkClick r:id="rId8"/>
              </a:rPr>
              <a:t>DrumUp</a:t>
            </a:r>
            <a:r>
              <a:rPr lang="en-US" sz="1600" b="0" i="0" u="none" strike="noStrike" cap="none">
                <a:solidFill>
                  <a:schemeClr val="dk1"/>
                </a:solidFill>
                <a:highlight>
                  <a:srgbClr val="FFFFFF"/>
                </a:highlight>
                <a:latin typeface="Georgia"/>
                <a:ea typeface="Georgia"/>
                <a:cs typeface="Georgia"/>
                <a:sym typeface="Georgia"/>
              </a:rPr>
              <a:t> is a combination content marketing and social media tool that helps you find the most appropriate and effective content topics your audience would appreciate. It functions as a content research and recommendation tool, in addition to giving you key insights about your social media strategy in general.</a:t>
            </a:r>
          </a:p>
          <a:p>
            <a:pPr marL="457200" marR="0" lvl="0" indent="-330200" algn="l" rtl="0">
              <a:lnSpc>
                <a:spcPct val="115000"/>
              </a:lnSpc>
              <a:spcBef>
                <a:spcPts val="3200"/>
              </a:spcBef>
              <a:spcAft>
                <a:spcPts val="0"/>
              </a:spcAft>
              <a:buClr>
                <a:schemeClr val="dk1"/>
              </a:buClr>
              <a:buSzPct val="100000"/>
              <a:buFont typeface="Georgia"/>
              <a:buChar char="●"/>
            </a:pPr>
            <a:r>
              <a:rPr lang="en-US" sz="1600" b="1" i="0" u="sng" strike="noStrike" cap="none">
                <a:solidFill>
                  <a:schemeClr val="hlink"/>
                </a:solidFill>
                <a:highlight>
                  <a:srgbClr val="FFFFFF"/>
                </a:highlight>
                <a:latin typeface="Georgia"/>
                <a:ea typeface="Georgia"/>
                <a:cs typeface="Georgia"/>
                <a:sym typeface="Georgia"/>
                <a:hlinkClick r:id="rId9"/>
              </a:rPr>
              <a:t>Likealyzer</a:t>
            </a:r>
            <a:r>
              <a:rPr lang="en-US" sz="1600" b="0" i="0" u="none" strike="noStrike" cap="none">
                <a:solidFill>
                  <a:schemeClr val="dk1"/>
                </a:solidFill>
                <a:highlight>
                  <a:srgbClr val="FFFFFF"/>
                </a:highlight>
                <a:latin typeface="Georgia"/>
                <a:ea typeface="Georgia"/>
                <a:cs typeface="Georgia"/>
                <a:sym typeface="Georgia"/>
              </a:rPr>
              <a:t> is a tool that empowers you to analyze the reach and effectiveness of your Facebook page. Plug in the URL of your page and the tool will tell you what, if anything, is wrong with your layout, and what kind of activity your page is seeing. Best of all? It’s free.</a:t>
            </a:r>
          </a:p>
          <a:p>
            <a:pPr marL="457200" marR="0" lvl="0" indent="-330200" algn="l" rtl="0">
              <a:lnSpc>
                <a:spcPct val="115000"/>
              </a:lnSpc>
              <a:spcBef>
                <a:spcPts val="3200"/>
              </a:spcBef>
              <a:spcAft>
                <a:spcPts val="0"/>
              </a:spcAft>
              <a:buClr>
                <a:schemeClr val="dk1"/>
              </a:buClr>
              <a:buSzPct val="100000"/>
              <a:buFont typeface="Georgia"/>
              <a:buChar char="●"/>
            </a:pPr>
            <a:r>
              <a:rPr lang="en-US" sz="1600" b="1" i="0" u="sng" strike="noStrike" cap="none">
                <a:solidFill>
                  <a:schemeClr val="hlink"/>
                </a:solidFill>
                <a:highlight>
                  <a:srgbClr val="FFFFFF"/>
                </a:highlight>
                <a:latin typeface="Georgia"/>
                <a:ea typeface="Georgia"/>
                <a:cs typeface="Georgia"/>
                <a:sym typeface="Georgia"/>
                <a:hlinkClick r:id="rId10"/>
              </a:rPr>
              <a:t>ShortStack</a:t>
            </a:r>
            <a:r>
              <a:rPr lang="en-US" sz="1600" b="0" i="0" u="none" strike="noStrike" cap="none">
                <a:solidFill>
                  <a:schemeClr val="dk1"/>
                </a:solidFill>
                <a:highlight>
                  <a:srgbClr val="FFFFFF"/>
                </a:highlight>
                <a:latin typeface="Georgia"/>
                <a:ea typeface="Georgia"/>
                <a:cs typeface="Georgia"/>
                <a:sym typeface="Georgia"/>
              </a:rPr>
              <a:t> is designed to make the ad and contest creation process easier for Facebook and other social media platforms. It features a friendly UI and dozens of tools to help you create the campaign you need.</a:t>
            </a:r>
          </a:p>
        </p:txBody>
      </p:sp>
      <p:sp>
        <p:nvSpPr>
          <p:cNvPr id="658" name="Shape 65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66781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457200" marR="0" lvl="0" indent="-304800" algn="l" rtl="0">
              <a:spcBef>
                <a:spcPts val="0"/>
              </a:spcBef>
              <a:spcAft>
                <a:spcPts val="0"/>
              </a:spcAft>
              <a:buClr>
                <a:schemeClr val="dk1"/>
              </a:buClr>
              <a:buSzPct val="100000"/>
              <a:buFont typeface="Avenir"/>
              <a:buChar char="●"/>
            </a:pPr>
            <a:r>
              <a:rPr lang="en-US" sz="1200" b="0" i="0" u="none" strike="noStrike" cap="none">
                <a:solidFill>
                  <a:schemeClr val="dk1"/>
                </a:solidFill>
                <a:latin typeface="Avenir"/>
                <a:ea typeface="Avenir"/>
                <a:cs typeface="Avenir"/>
                <a:sym typeface="Avenir"/>
              </a:rPr>
              <a:t>81% of consumers use FB on their smartphone</a:t>
            </a:r>
          </a:p>
          <a:p>
            <a:pPr marL="457200" marR="0" lvl="0" indent="-330200" algn="l" rtl="0">
              <a:lnSpc>
                <a:spcPct val="115000"/>
              </a:lnSpc>
              <a:spcBef>
                <a:spcPts val="1600"/>
              </a:spcBef>
              <a:spcAft>
                <a:spcPts val="0"/>
              </a:spcAft>
              <a:buClr>
                <a:schemeClr val="dk1"/>
              </a:buClr>
              <a:buSzPct val="100000"/>
              <a:buFont typeface="Georgia"/>
              <a:buChar char="●"/>
            </a:pPr>
            <a:r>
              <a:rPr lang="en-US" sz="1600" b="1" i="0" u="sng" strike="noStrike" cap="none">
                <a:solidFill>
                  <a:schemeClr val="hlink"/>
                </a:solidFill>
                <a:highlight>
                  <a:srgbClr val="FFFFFF"/>
                </a:highlight>
                <a:latin typeface="Georgia"/>
                <a:ea typeface="Georgia"/>
                <a:cs typeface="Georgia"/>
                <a:sym typeface="Georgia"/>
                <a:hlinkClick r:id="rId3"/>
              </a:rPr>
              <a:t>Flow</a:t>
            </a:r>
            <a:r>
              <a:rPr lang="en-US" sz="1600" b="0" i="0" u="none" strike="noStrike" cap="none">
                <a:solidFill>
                  <a:schemeClr val="dk1"/>
                </a:solidFill>
                <a:highlight>
                  <a:srgbClr val="FFFFFF"/>
                </a:highlight>
                <a:latin typeface="Georgia"/>
                <a:ea typeface="Georgia"/>
                <a:cs typeface="Georgia"/>
                <a:sym typeface="Georgia"/>
              </a:rPr>
              <a:t> is an audience-targeting tool by Driftrock designed to sync with your existing CRM or ecommerce platform and pull in customer data that will help you target your existing customer base more fully and accurately. You can focus on your existing customers and mailing list, or find new people who share similar characteristics with your current customer base and uncover new leads and prospects.</a:t>
            </a:r>
          </a:p>
          <a:p>
            <a:pPr marL="457200" marR="0" lvl="0" indent="-330200" algn="l" rtl="0">
              <a:lnSpc>
                <a:spcPct val="115000"/>
              </a:lnSpc>
              <a:spcBef>
                <a:spcPts val="3200"/>
              </a:spcBef>
              <a:spcAft>
                <a:spcPts val="0"/>
              </a:spcAft>
              <a:buClr>
                <a:schemeClr val="dk1"/>
              </a:buClr>
              <a:buSzPct val="100000"/>
              <a:buFont typeface="Georgia"/>
              <a:buChar char="●"/>
            </a:pPr>
            <a:r>
              <a:rPr lang="en-US" sz="1600" b="1" i="0" u="sng" strike="noStrike" cap="none">
                <a:solidFill>
                  <a:schemeClr val="hlink"/>
                </a:solidFill>
                <a:highlight>
                  <a:srgbClr val="FFFFFF"/>
                </a:highlight>
                <a:latin typeface="Georgia"/>
                <a:ea typeface="Georgia"/>
                <a:cs typeface="Georgia"/>
                <a:sym typeface="Georgia"/>
                <a:hlinkClick r:id="rId4"/>
              </a:rPr>
              <a:t>Google Analytics</a:t>
            </a:r>
            <a:r>
              <a:rPr lang="en-US" sz="1600" b="0" i="0" u="none" strike="noStrike" cap="none">
                <a:solidFill>
                  <a:schemeClr val="dk1"/>
                </a:solidFill>
                <a:highlight>
                  <a:srgbClr val="FFFFFF"/>
                </a:highlight>
                <a:latin typeface="Georgia"/>
                <a:ea typeface="Georgia"/>
                <a:cs typeface="Georgia"/>
                <a:sym typeface="Georgia"/>
              </a:rPr>
              <a:t> is mainly a tool to track web traffic, but if you aren’t using it in conjunction with your Facebook marketing campaign, you’re missing out. Here, you’ll be able to see exactly which links brought Facebook users to your site, and what they did when they got there. It’s perfect for uncovering your true ROI and determining the effectiveness of your website layout.</a:t>
            </a:r>
          </a:p>
          <a:p>
            <a:pPr marL="457200" marR="0" lvl="0" indent="-330200" algn="l" rtl="0">
              <a:lnSpc>
                <a:spcPct val="115000"/>
              </a:lnSpc>
              <a:spcBef>
                <a:spcPts val="3200"/>
              </a:spcBef>
              <a:spcAft>
                <a:spcPts val="0"/>
              </a:spcAft>
              <a:buClr>
                <a:schemeClr val="dk1"/>
              </a:buClr>
              <a:buSzPct val="100000"/>
              <a:buFont typeface="Georgia"/>
              <a:buChar char="●"/>
            </a:pPr>
            <a:r>
              <a:rPr lang="en-US" sz="1600" b="1" i="0" u="sng" strike="noStrike" cap="none">
                <a:solidFill>
                  <a:schemeClr val="hlink"/>
                </a:solidFill>
                <a:highlight>
                  <a:srgbClr val="FFFFFF"/>
                </a:highlight>
                <a:latin typeface="Georgia"/>
                <a:ea typeface="Georgia"/>
                <a:cs typeface="Georgia"/>
                <a:sym typeface="Georgia"/>
                <a:hlinkClick r:id="rId5"/>
              </a:rPr>
              <a:t>Real Geeks’ Facebook marketing tool</a:t>
            </a:r>
            <a:r>
              <a:rPr lang="en-US" sz="1600" b="0" i="0" u="none" strike="noStrike" cap="none">
                <a:solidFill>
                  <a:schemeClr val="dk1"/>
                </a:solidFill>
                <a:highlight>
                  <a:srgbClr val="FFFFFF"/>
                </a:highlight>
                <a:latin typeface="Georgia"/>
                <a:ea typeface="Georgia"/>
                <a:cs typeface="Georgia"/>
                <a:sym typeface="Georgia"/>
              </a:rPr>
              <a:t> was developed with real estate agents in mind. The tool syncs with an external website, draws in key pieces of information to create new Facebook ads on the fly, and saves all the time that would ordinarily be spent mostly in the manual labor of ad creation. It also has a number of analytic functions, so users can determine which ads are most effective … and tailor their future strategies accordingly.</a:t>
            </a:r>
          </a:p>
          <a:p>
            <a:pPr marL="457200" marR="0" lvl="0" indent="-330200" algn="l" rtl="0">
              <a:lnSpc>
                <a:spcPct val="115000"/>
              </a:lnSpc>
              <a:spcBef>
                <a:spcPts val="3200"/>
              </a:spcBef>
              <a:spcAft>
                <a:spcPts val="0"/>
              </a:spcAft>
              <a:buClr>
                <a:schemeClr val="dk1"/>
              </a:buClr>
              <a:buSzPct val="100000"/>
              <a:buFont typeface="Georgia"/>
              <a:buChar char="●"/>
            </a:pPr>
            <a:r>
              <a:rPr lang="en-US" sz="1600" b="1" i="0" u="sng" strike="noStrike" cap="none">
                <a:solidFill>
                  <a:schemeClr val="hlink"/>
                </a:solidFill>
                <a:highlight>
                  <a:srgbClr val="FFFFFF"/>
                </a:highlight>
                <a:latin typeface="Georgia"/>
                <a:ea typeface="Georgia"/>
                <a:cs typeface="Georgia"/>
                <a:sym typeface="Georgia"/>
                <a:hlinkClick r:id="rId6"/>
              </a:rPr>
              <a:t>Agora Pulse</a:t>
            </a:r>
            <a:r>
              <a:rPr lang="en-US" sz="1600" b="0" i="0" u="none" strike="noStrike" cap="none">
                <a:solidFill>
                  <a:schemeClr val="dk1"/>
                </a:solidFill>
                <a:highlight>
                  <a:srgbClr val="FFFFFF"/>
                </a:highlight>
                <a:latin typeface="Georgia"/>
                <a:ea typeface="Georgia"/>
                <a:cs typeface="Georgia"/>
                <a:sym typeface="Georgia"/>
              </a:rPr>
              <a:t> is a suite of tools in one that give you the chance to tie your Facebook, Twitter, Google+, Instagram, and LinkedIn accounts into one centralized location. You can schedule and publish posts, monitor social activity, engage in social listening, and even monitor your competitors.</a:t>
            </a:r>
          </a:p>
          <a:p>
            <a:pPr marL="457200" marR="0" lvl="0" indent="-330200" algn="l" rtl="0">
              <a:lnSpc>
                <a:spcPct val="115000"/>
              </a:lnSpc>
              <a:spcBef>
                <a:spcPts val="3200"/>
              </a:spcBef>
              <a:spcAft>
                <a:spcPts val="0"/>
              </a:spcAft>
              <a:buClr>
                <a:schemeClr val="dk1"/>
              </a:buClr>
              <a:buSzPct val="100000"/>
              <a:buFont typeface="Georgia"/>
              <a:buChar char="●"/>
            </a:pPr>
            <a:r>
              <a:rPr lang="en-US" sz="1600" b="1" i="0" u="sng" strike="noStrike" cap="none">
                <a:solidFill>
                  <a:schemeClr val="hlink"/>
                </a:solidFill>
                <a:highlight>
                  <a:srgbClr val="FFFFFF"/>
                </a:highlight>
                <a:latin typeface="Georgia"/>
                <a:ea typeface="Georgia"/>
                <a:cs typeface="Georgia"/>
                <a:sym typeface="Georgia"/>
                <a:hlinkClick r:id="rId7"/>
              </a:rPr>
              <a:t>Social Bakers</a:t>
            </a:r>
            <a:r>
              <a:rPr lang="en-US" sz="1600" b="0" i="0" u="none" strike="noStrike" cap="none">
                <a:solidFill>
                  <a:schemeClr val="dk1"/>
                </a:solidFill>
                <a:highlight>
                  <a:srgbClr val="FFFFFF"/>
                </a:highlight>
                <a:latin typeface="Georgia"/>
                <a:ea typeface="Georgia"/>
                <a:cs typeface="Georgia"/>
                <a:sym typeface="Georgia"/>
              </a:rPr>
              <a:t> is a social analytics app that works with almost any social media app you can think of. It will bring you competitive research, audience insights, KPIs, and other social data in customized reports you can tailor to your specific goals.</a:t>
            </a:r>
          </a:p>
          <a:p>
            <a:pPr marL="457200" marR="0" lvl="0" indent="-330200" algn="l" rtl="0">
              <a:lnSpc>
                <a:spcPct val="115000"/>
              </a:lnSpc>
              <a:spcBef>
                <a:spcPts val="3200"/>
              </a:spcBef>
              <a:spcAft>
                <a:spcPts val="0"/>
              </a:spcAft>
              <a:buClr>
                <a:schemeClr val="dk1"/>
              </a:buClr>
              <a:buSzPct val="100000"/>
              <a:buFont typeface="Georgia"/>
              <a:buChar char="●"/>
            </a:pPr>
            <a:r>
              <a:rPr lang="en-US" sz="1600" b="1" i="0" u="sng" strike="noStrike" cap="none">
                <a:solidFill>
                  <a:schemeClr val="hlink"/>
                </a:solidFill>
                <a:highlight>
                  <a:srgbClr val="FFFFFF"/>
                </a:highlight>
                <a:latin typeface="Georgia"/>
                <a:ea typeface="Georgia"/>
                <a:cs typeface="Georgia"/>
                <a:sym typeface="Georgia"/>
                <a:hlinkClick r:id="rId8"/>
              </a:rPr>
              <a:t>DrumUp</a:t>
            </a:r>
            <a:r>
              <a:rPr lang="en-US" sz="1600" b="0" i="0" u="none" strike="noStrike" cap="none">
                <a:solidFill>
                  <a:schemeClr val="dk1"/>
                </a:solidFill>
                <a:highlight>
                  <a:srgbClr val="FFFFFF"/>
                </a:highlight>
                <a:latin typeface="Georgia"/>
                <a:ea typeface="Georgia"/>
                <a:cs typeface="Georgia"/>
                <a:sym typeface="Georgia"/>
              </a:rPr>
              <a:t> is a combination content marketing and social media tool that helps you find the most appropriate and effective content topics your audience would appreciate. It functions as a content research and recommendation tool, in addition to giving you key insights about your social media strategy in general.</a:t>
            </a:r>
          </a:p>
          <a:p>
            <a:pPr marL="457200" marR="0" lvl="0" indent="-330200" algn="l" rtl="0">
              <a:lnSpc>
                <a:spcPct val="115000"/>
              </a:lnSpc>
              <a:spcBef>
                <a:spcPts val="3200"/>
              </a:spcBef>
              <a:spcAft>
                <a:spcPts val="0"/>
              </a:spcAft>
              <a:buClr>
                <a:schemeClr val="dk1"/>
              </a:buClr>
              <a:buSzPct val="100000"/>
              <a:buFont typeface="Georgia"/>
              <a:buChar char="●"/>
            </a:pPr>
            <a:r>
              <a:rPr lang="en-US" sz="1600" b="1" i="0" u="sng" strike="noStrike" cap="none">
                <a:solidFill>
                  <a:schemeClr val="hlink"/>
                </a:solidFill>
                <a:highlight>
                  <a:srgbClr val="FFFFFF"/>
                </a:highlight>
                <a:latin typeface="Georgia"/>
                <a:ea typeface="Georgia"/>
                <a:cs typeface="Georgia"/>
                <a:sym typeface="Georgia"/>
                <a:hlinkClick r:id="rId9"/>
              </a:rPr>
              <a:t>Likealyzer</a:t>
            </a:r>
            <a:r>
              <a:rPr lang="en-US" sz="1600" b="0" i="0" u="none" strike="noStrike" cap="none">
                <a:solidFill>
                  <a:schemeClr val="dk1"/>
                </a:solidFill>
                <a:highlight>
                  <a:srgbClr val="FFFFFF"/>
                </a:highlight>
                <a:latin typeface="Georgia"/>
                <a:ea typeface="Georgia"/>
                <a:cs typeface="Georgia"/>
                <a:sym typeface="Georgia"/>
              </a:rPr>
              <a:t> is a tool that empowers you to analyze the reach and effectiveness of your Facebook page. Plug in the URL of your page and the tool will tell you what, if anything, is wrong with your layout, and what kind of activity your page is seeing. Best of all? It’s free.</a:t>
            </a:r>
          </a:p>
          <a:p>
            <a:pPr marL="457200" marR="0" lvl="0" indent="-330200" algn="l" rtl="0">
              <a:lnSpc>
                <a:spcPct val="115000"/>
              </a:lnSpc>
              <a:spcBef>
                <a:spcPts val="3200"/>
              </a:spcBef>
              <a:spcAft>
                <a:spcPts val="0"/>
              </a:spcAft>
              <a:buClr>
                <a:schemeClr val="dk1"/>
              </a:buClr>
              <a:buSzPct val="100000"/>
              <a:buFont typeface="Georgia"/>
              <a:buChar char="●"/>
            </a:pPr>
            <a:r>
              <a:rPr lang="en-US" sz="1600" b="1" i="0" u="sng" strike="noStrike" cap="none">
                <a:solidFill>
                  <a:schemeClr val="hlink"/>
                </a:solidFill>
                <a:highlight>
                  <a:srgbClr val="FFFFFF"/>
                </a:highlight>
                <a:latin typeface="Georgia"/>
                <a:ea typeface="Georgia"/>
                <a:cs typeface="Georgia"/>
                <a:sym typeface="Georgia"/>
                <a:hlinkClick r:id="rId10"/>
              </a:rPr>
              <a:t>ShortStack</a:t>
            </a:r>
            <a:r>
              <a:rPr lang="en-US" sz="1600" b="0" i="0" u="none" strike="noStrike" cap="none">
                <a:solidFill>
                  <a:schemeClr val="dk1"/>
                </a:solidFill>
                <a:highlight>
                  <a:srgbClr val="FFFFFF"/>
                </a:highlight>
                <a:latin typeface="Georgia"/>
                <a:ea typeface="Georgia"/>
                <a:cs typeface="Georgia"/>
                <a:sym typeface="Georgia"/>
              </a:rPr>
              <a:t> is designed to make the ad and contest creation process easier for Facebook and other social media platforms. It features a friendly UI and dozens of tools to help you create the campaign you need.</a:t>
            </a:r>
          </a:p>
        </p:txBody>
      </p:sp>
      <p:sp>
        <p:nvSpPr>
          <p:cNvPr id="678" name="Shape 67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30119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Shape 697"/>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19050" algn="l" rtl="0">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https://coschedule.com/blog/best-times-to-post-on-social-media/</a:t>
            </a:r>
          </a:p>
          <a:p>
            <a:pPr marL="0" marR="0" lvl="0" indent="-1905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https://blog.hootsuite.com/best-time-to-post-on-facebook-twitter-instagram/</a:t>
            </a:r>
          </a:p>
        </p:txBody>
      </p:sp>
      <p:sp>
        <p:nvSpPr>
          <p:cNvPr id="698" name="Shape 69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71388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https://business.linkedin.com/en-uk/marketing-solutions/blog/posts/B2B-Marketing/2016/Whats-the-best-time-to-post-on-LinkedIn</a:t>
            </a:r>
          </a:p>
        </p:txBody>
      </p:sp>
      <p:sp>
        <p:nvSpPr>
          <p:cNvPr id="720" name="Shape 72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58838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457200" marR="0" lvl="0" indent="-304800" algn="l" rtl="0">
              <a:spcBef>
                <a:spcPts val="0"/>
              </a:spcBef>
              <a:spcAft>
                <a:spcPts val="0"/>
              </a:spcAft>
              <a:buClr>
                <a:schemeClr val="dk1"/>
              </a:buClr>
              <a:buSzPct val="100000"/>
              <a:buFont typeface="Avenir"/>
              <a:buChar char="●"/>
            </a:pPr>
            <a:r>
              <a:rPr lang="en-US" sz="1200" b="0" i="0" u="none" strike="noStrike" cap="none" dirty="0">
                <a:solidFill>
                  <a:schemeClr val="dk1"/>
                </a:solidFill>
                <a:latin typeface="Avenir"/>
                <a:ea typeface="Avenir"/>
                <a:cs typeface="Avenir"/>
                <a:sym typeface="Avenir"/>
              </a:rPr>
              <a:t>81% of consumers use FB on their smartphone</a:t>
            </a:r>
          </a:p>
          <a:p>
            <a:pPr marL="457200" marR="0" lvl="0" indent="-330200" algn="l" rtl="0">
              <a:lnSpc>
                <a:spcPct val="115000"/>
              </a:lnSpc>
              <a:spcBef>
                <a:spcPts val="1600"/>
              </a:spcBef>
              <a:spcAft>
                <a:spcPts val="0"/>
              </a:spcAft>
              <a:buClr>
                <a:schemeClr val="dk1"/>
              </a:buClr>
              <a:buSzPct val="100000"/>
              <a:buFont typeface="Georgia"/>
              <a:buChar char="●"/>
            </a:pPr>
            <a:r>
              <a:rPr lang="en-US" sz="1600" b="1" i="0" u="sng" strike="noStrike" cap="none" dirty="0">
                <a:solidFill>
                  <a:schemeClr val="hlink"/>
                </a:solidFill>
                <a:highlight>
                  <a:srgbClr val="FFFFFF"/>
                </a:highlight>
                <a:latin typeface="Georgia"/>
                <a:ea typeface="Georgia"/>
                <a:cs typeface="Georgia"/>
                <a:sym typeface="Georgia"/>
                <a:hlinkClick r:id="rId3"/>
              </a:rPr>
              <a:t>Flow</a:t>
            </a:r>
            <a:r>
              <a:rPr lang="en-US" sz="1600" b="0" i="0" u="none" strike="noStrike" cap="none" dirty="0">
                <a:solidFill>
                  <a:schemeClr val="dk1"/>
                </a:solidFill>
                <a:highlight>
                  <a:srgbClr val="FFFFFF"/>
                </a:highlight>
                <a:latin typeface="Georgia"/>
                <a:ea typeface="Georgia"/>
                <a:cs typeface="Georgia"/>
                <a:sym typeface="Georgia"/>
              </a:rPr>
              <a:t> is an audience-targeting tool by </a:t>
            </a:r>
            <a:r>
              <a:rPr lang="en-US" sz="1600" b="0" i="0" u="none" strike="noStrike" cap="none" dirty="0" err="1">
                <a:solidFill>
                  <a:schemeClr val="dk1"/>
                </a:solidFill>
                <a:highlight>
                  <a:srgbClr val="FFFFFF"/>
                </a:highlight>
                <a:latin typeface="Georgia"/>
                <a:ea typeface="Georgia"/>
                <a:cs typeface="Georgia"/>
                <a:sym typeface="Georgia"/>
              </a:rPr>
              <a:t>Driftrock</a:t>
            </a:r>
            <a:r>
              <a:rPr lang="en-US" sz="1600" b="0" i="0" u="none" strike="noStrike" cap="none" dirty="0">
                <a:solidFill>
                  <a:schemeClr val="dk1"/>
                </a:solidFill>
                <a:highlight>
                  <a:srgbClr val="FFFFFF"/>
                </a:highlight>
                <a:latin typeface="Georgia"/>
                <a:ea typeface="Georgia"/>
                <a:cs typeface="Georgia"/>
                <a:sym typeface="Georgia"/>
              </a:rPr>
              <a:t> designed to sync with your existing CRM or ecommerce platform and pull in customer data that will help you target your existing customer base more fully and accurately. You can focus on your existing customers and mailing list, or find new people who share similar characteristics with your current customer base and uncover new leads and prospects.</a:t>
            </a:r>
          </a:p>
          <a:p>
            <a:pPr marL="457200" marR="0" lvl="0" indent="-330200" algn="l" rtl="0">
              <a:lnSpc>
                <a:spcPct val="115000"/>
              </a:lnSpc>
              <a:spcBef>
                <a:spcPts val="3200"/>
              </a:spcBef>
              <a:spcAft>
                <a:spcPts val="0"/>
              </a:spcAft>
              <a:buClr>
                <a:schemeClr val="dk1"/>
              </a:buClr>
              <a:buSzPct val="100000"/>
              <a:buFont typeface="Georgia"/>
              <a:buChar char="●"/>
            </a:pPr>
            <a:r>
              <a:rPr lang="en-US" sz="1600" b="1" i="0" u="sng" strike="noStrike" cap="none" dirty="0">
                <a:solidFill>
                  <a:schemeClr val="hlink"/>
                </a:solidFill>
                <a:highlight>
                  <a:srgbClr val="FFFFFF"/>
                </a:highlight>
                <a:latin typeface="Georgia"/>
                <a:ea typeface="Georgia"/>
                <a:cs typeface="Georgia"/>
                <a:sym typeface="Georgia"/>
                <a:hlinkClick r:id="rId4"/>
              </a:rPr>
              <a:t>Google Analytics</a:t>
            </a:r>
            <a:r>
              <a:rPr lang="en-US" sz="1600" b="0" i="0" u="none" strike="noStrike" cap="none" dirty="0">
                <a:solidFill>
                  <a:schemeClr val="dk1"/>
                </a:solidFill>
                <a:highlight>
                  <a:srgbClr val="FFFFFF"/>
                </a:highlight>
                <a:latin typeface="Georgia"/>
                <a:ea typeface="Georgia"/>
                <a:cs typeface="Georgia"/>
                <a:sym typeface="Georgia"/>
              </a:rPr>
              <a:t> is mainly a tool to track web traffic, but if you aren’t using it in conjunction with your Facebook marketing campaign, you’re missing out. Here, you’ll be able to see exactly which links brought Facebook users to your site, and what they did when they got there. It’s perfect for uncovering your true ROI and determining the effectiveness of your website layout.</a:t>
            </a:r>
          </a:p>
          <a:p>
            <a:pPr marL="457200" marR="0" lvl="0" indent="-330200" algn="l" rtl="0">
              <a:lnSpc>
                <a:spcPct val="115000"/>
              </a:lnSpc>
              <a:spcBef>
                <a:spcPts val="3200"/>
              </a:spcBef>
              <a:spcAft>
                <a:spcPts val="0"/>
              </a:spcAft>
              <a:buClr>
                <a:schemeClr val="dk1"/>
              </a:buClr>
              <a:buSzPct val="100000"/>
              <a:buFont typeface="Georgia"/>
              <a:buChar char="●"/>
            </a:pPr>
            <a:r>
              <a:rPr lang="en-US" sz="1600" b="1" i="0" u="sng" strike="noStrike" cap="none" dirty="0">
                <a:solidFill>
                  <a:schemeClr val="hlink"/>
                </a:solidFill>
                <a:highlight>
                  <a:srgbClr val="FFFFFF"/>
                </a:highlight>
                <a:latin typeface="Georgia"/>
                <a:ea typeface="Georgia"/>
                <a:cs typeface="Georgia"/>
                <a:sym typeface="Georgia"/>
                <a:hlinkClick r:id="rId5"/>
              </a:rPr>
              <a:t>Real Geeks’ Facebook marketing tool</a:t>
            </a:r>
            <a:r>
              <a:rPr lang="en-US" sz="1600" b="0" i="0" u="none" strike="noStrike" cap="none" dirty="0">
                <a:solidFill>
                  <a:schemeClr val="dk1"/>
                </a:solidFill>
                <a:highlight>
                  <a:srgbClr val="FFFFFF"/>
                </a:highlight>
                <a:latin typeface="Georgia"/>
                <a:ea typeface="Georgia"/>
                <a:cs typeface="Georgia"/>
                <a:sym typeface="Georgia"/>
              </a:rPr>
              <a:t> was developed with real estate agents in mind. The tool syncs with an external website, draws in key pieces of information to create new Facebook ads on the fly, and saves all the time that would ordinarily be spent mostly in the manual labor of ad creation. It also has a number of analytic functions, so users can determine which ads are most effective … and tailor their future strategies accordingly.</a:t>
            </a:r>
          </a:p>
          <a:p>
            <a:pPr marL="457200" marR="0" lvl="0" indent="-330200" algn="l" rtl="0">
              <a:lnSpc>
                <a:spcPct val="115000"/>
              </a:lnSpc>
              <a:spcBef>
                <a:spcPts val="3200"/>
              </a:spcBef>
              <a:spcAft>
                <a:spcPts val="0"/>
              </a:spcAft>
              <a:buClr>
                <a:schemeClr val="dk1"/>
              </a:buClr>
              <a:buSzPct val="100000"/>
              <a:buFont typeface="Georgia"/>
              <a:buChar char="●"/>
            </a:pPr>
            <a:r>
              <a:rPr lang="en-US" sz="1600" b="1" i="0" u="sng" strike="noStrike" cap="none" dirty="0">
                <a:solidFill>
                  <a:schemeClr val="hlink"/>
                </a:solidFill>
                <a:highlight>
                  <a:srgbClr val="FFFFFF"/>
                </a:highlight>
                <a:latin typeface="Georgia"/>
                <a:ea typeface="Georgia"/>
                <a:cs typeface="Georgia"/>
                <a:sym typeface="Georgia"/>
                <a:hlinkClick r:id="rId6"/>
              </a:rPr>
              <a:t>Agora Pulse</a:t>
            </a:r>
            <a:r>
              <a:rPr lang="en-US" sz="1600" b="0" i="0" u="none" strike="noStrike" cap="none" dirty="0">
                <a:solidFill>
                  <a:schemeClr val="dk1"/>
                </a:solidFill>
                <a:highlight>
                  <a:srgbClr val="FFFFFF"/>
                </a:highlight>
                <a:latin typeface="Georgia"/>
                <a:ea typeface="Georgia"/>
                <a:cs typeface="Georgia"/>
                <a:sym typeface="Georgia"/>
              </a:rPr>
              <a:t> is a suite of tools in one that give you the chance to tie your Facebook, Twitter, Google+, Instagram, and LinkedIn accounts into one centralized location. You can schedule and publish posts, monitor social activity, engage in social listening, and even monitor your competitors.</a:t>
            </a:r>
          </a:p>
          <a:p>
            <a:pPr marL="457200" marR="0" lvl="0" indent="-330200" algn="l" rtl="0">
              <a:lnSpc>
                <a:spcPct val="115000"/>
              </a:lnSpc>
              <a:spcBef>
                <a:spcPts val="3200"/>
              </a:spcBef>
              <a:spcAft>
                <a:spcPts val="0"/>
              </a:spcAft>
              <a:buClr>
                <a:schemeClr val="dk1"/>
              </a:buClr>
              <a:buSzPct val="100000"/>
              <a:buFont typeface="Georgia"/>
              <a:buChar char="●"/>
            </a:pPr>
            <a:r>
              <a:rPr lang="en-US" sz="1600" b="1" i="0" u="sng" strike="noStrike" cap="none" dirty="0">
                <a:solidFill>
                  <a:schemeClr val="hlink"/>
                </a:solidFill>
                <a:highlight>
                  <a:srgbClr val="FFFFFF"/>
                </a:highlight>
                <a:latin typeface="Georgia"/>
                <a:ea typeface="Georgia"/>
                <a:cs typeface="Georgia"/>
                <a:sym typeface="Georgia"/>
                <a:hlinkClick r:id="rId7"/>
              </a:rPr>
              <a:t>Social Bakers</a:t>
            </a:r>
            <a:r>
              <a:rPr lang="en-US" sz="1600" b="0" i="0" u="none" strike="noStrike" cap="none" dirty="0">
                <a:solidFill>
                  <a:schemeClr val="dk1"/>
                </a:solidFill>
                <a:highlight>
                  <a:srgbClr val="FFFFFF"/>
                </a:highlight>
                <a:latin typeface="Georgia"/>
                <a:ea typeface="Georgia"/>
                <a:cs typeface="Georgia"/>
                <a:sym typeface="Georgia"/>
              </a:rPr>
              <a:t> is a social analytics app that works with almost any social media app you can think of. It will bring you competitive research, audience insights, KPIs, and other social data in customized reports you can tailor to your specific goals.</a:t>
            </a:r>
          </a:p>
          <a:p>
            <a:pPr marL="457200" marR="0" lvl="0" indent="-330200" algn="l" rtl="0">
              <a:lnSpc>
                <a:spcPct val="115000"/>
              </a:lnSpc>
              <a:spcBef>
                <a:spcPts val="3200"/>
              </a:spcBef>
              <a:spcAft>
                <a:spcPts val="0"/>
              </a:spcAft>
              <a:buClr>
                <a:schemeClr val="dk1"/>
              </a:buClr>
              <a:buSzPct val="100000"/>
              <a:buFont typeface="Georgia"/>
              <a:buChar char="●"/>
            </a:pPr>
            <a:r>
              <a:rPr lang="en-US" sz="1600" b="1" i="0" u="sng" strike="noStrike" cap="none" dirty="0">
                <a:solidFill>
                  <a:schemeClr val="hlink"/>
                </a:solidFill>
                <a:highlight>
                  <a:srgbClr val="FFFFFF"/>
                </a:highlight>
                <a:latin typeface="Georgia"/>
                <a:ea typeface="Georgia"/>
                <a:cs typeface="Georgia"/>
                <a:sym typeface="Georgia"/>
                <a:hlinkClick r:id="rId8"/>
              </a:rPr>
              <a:t>DrumUp</a:t>
            </a:r>
            <a:r>
              <a:rPr lang="en-US" sz="1600" b="0" i="0" u="none" strike="noStrike" cap="none" dirty="0">
                <a:solidFill>
                  <a:schemeClr val="dk1"/>
                </a:solidFill>
                <a:highlight>
                  <a:srgbClr val="FFFFFF"/>
                </a:highlight>
                <a:latin typeface="Georgia"/>
                <a:ea typeface="Georgia"/>
                <a:cs typeface="Georgia"/>
                <a:sym typeface="Georgia"/>
              </a:rPr>
              <a:t> is a combination content marketing and social media tool that helps you find the most appropriate and effective content topics your audience would appreciate. It functions as a content research and recommendation tool, in addition to giving you key insights about your social media strategy in general.</a:t>
            </a:r>
          </a:p>
          <a:p>
            <a:pPr marL="457200" marR="0" lvl="0" indent="-330200" algn="l" rtl="0">
              <a:lnSpc>
                <a:spcPct val="115000"/>
              </a:lnSpc>
              <a:spcBef>
                <a:spcPts val="3200"/>
              </a:spcBef>
              <a:spcAft>
                <a:spcPts val="0"/>
              </a:spcAft>
              <a:buClr>
                <a:schemeClr val="dk1"/>
              </a:buClr>
              <a:buSzPct val="100000"/>
              <a:buFont typeface="Georgia"/>
              <a:buChar char="●"/>
            </a:pPr>
            <a:r>
              <a:rPr lang="en-US" sz="1600" b="1" i="0" u="sng" strike="noStrike" cap="none" dirty="0">
                <a:solidFill>
                  <a:schemeClr val="hlink"/>
                </a:solidFill>
                <a:highlight>
                  <a:srgbClr val="FFFFFF"/>
                </a:highlight>
                <a:latin typeface="Georgia"/>
                <a:ea typeface="Georgia"/>
                <a:cs typeface="Georgia"/>
                <a:sym typeface="Georgia"/>
                <a:hlinkClick r:id="rId9"/>
              </a:rPr>
              <a:t>Likealyzer</a:t>
            </a:r>
            <a:r>
              <a:rPr lang="en-US" sz="1600" b="0" i="0" u="none" strike="noStrike" cap="none" dirty="0">
                <a:solidFill>
                  <a:schemeClr val="dk1"/>
                </a:solidFill>
                <a:highlight>
                  <a:srgbClr val="FFFFFF"/>
                </a:highlight>
                <a:latin typeface="Georgia"/>
                <a:ea typeface="Georgia"/>
                <a:cs typeface="Georgia"/>
                <a:sym typeface="Georgia"/>
              </a:rPr>
              <a:t> is a tool that empowers you to analyze the reach and effectiveness of your Facebook page. Plug in the URL of your page and the tool will tell you what, if anything, is wrong with your layout, and what kind of activity your page is seeing. Best of all? It’s free.</a:t>
            </a:r>
          </a:p>
          <a:p>
            <a:pPr marL="457200" marR="0" lvl="0" indent="-330200" algn="l" rtl="0">
              <a:lnSpc>
                <a:spcPct val="115000"/>
              </a:lnSpc>
              <a:spcBef>
                <a:spcPts val="3200"/>
              </a:spcBef>
              <a:spcAft>
                <a:spcPts val="0"/>
              </a:spcAft>
              <a:buClr>
                <a:schemeClr val="dk1"/>
              </a:buClr>
              <a:buSzPct val="100000"/>
              <a:buFont typeface="Georgia"/>
              <a:buChar char="●"/>
            </a:pPr>
            <a:r>
              <a:rPr lang="en-US" sz="1600" b="1" i="0" u="sng" strike="noStrike" cap="none" dirty="0">
                <a:solidFill>
                  <a:schemeClr val="hlink"/>
                </a:solidFill>
                <a:highlight>
                  <a:srgbClr val="FFFFFF"/>
                </a:highlight>
                <a:latin typeface="Georgia"/>
                <a:ea typeface="Georgia"/>
                <a:cs typeface="Georgia"/>
                <a:sym typeface="Georgia"/>
                <a:hlinkClick r:id="rId10"/>
              </a:rPr>
              <a:t>ShortStack</a:t>
            </a:r>
            <a:r>
              <a:rPr lang="en-US" sz="1600" b="0" i="0" u="none" strike="noStrike" cap="none" dirty="0">
                <a:solidFill>
                  <a:schemeClr val="dk1"/>
                </a:solidFill>
                <a:highlight>
                  <a:srgbClr val="FFFFFF"/>
                </a:highlight>
                <a:latin typeface="Georgia"/>
                <a:ea typeface="Georgia"/>
                <a:cs typeface="Georgia"/>
                <a:sym typeface="Georgia"/>
              </a:rPr>
              <a:t> is designed to make the ad and contest creation process easier for Facebook and other social media platforms. It features a friendly UI and dozens of tools to help you create the campaign you need.</a:t>
            </a:r>
          </a:p>
        </p:txBody>
      </p:sp>
      <p:sp>
        <p:nvSpPr>
          <p:cNvPr id="743" name="Shape 74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3760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299" name="Shape 29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7559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Shape 771"/>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772" name="Shape 77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0024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15" name="Shape 815"/>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UOQ – 5-7</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Dec, OWEEK – 12</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Feb – 16</a:t>
            </a:r>
            <a:r>
              <a:rPr lang="en-US" sz="1200" b="0" i="0" u="none" strike="noStrike" cap="none" baseline="30000">
                <a:solidFill>
                  <a:schemeClr val="dk1"/>
                </a:solidFill>
                <a:latin typeface="Calibri"/>
                <a:ea typeface="Calibri"/>
                <a:cs typeface="Calibri"/>
                <a:sym typeface="Calibri"/>
              </a:rPr>
              <a:t>th</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http://www.uq.edu.au/events/calendar_view.php?category_id=16&amp;year=2018&amp;month=&amp;day=01</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QUT – 2</a:t>
            </a:r>
            <a:r>
              <a:rPr lang="en-US" sz="1200" b="0" i="0" u="none" strike="noStrike" cap="none" baseline="30000">
                <a:solidFill>
                  <a:schemeClr val="dk1"/>
                </a:solidFill>
                <a:latin typeface="Calibri"/>
                <a:ea typeface="Calibri"/>
                <a:cs typeface="Calibri"/>
                <a:sym typeface="Calibri"/>
              </a:rPr>
              <a:t>nd</a:t>
            </a:r>
            <a:r>
              <a:rPr lang="en-US" sz="1200" b="0" i="0" u="none" strike="noStrike" cap="none">
                <a:solidFill>
                  <a:schemeClr val="dk1"/>
                </a:solidFill>
                <a:latin typeface="Calibri"/>
                <a:ea typeface="Calibri"/>
                <a:cs typeface="Calibri"/>
                <a:sym typeface="Calibri"/>
              </a:rPr>
              <a:t> to 17</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Nov – OWEEK 12th Feb – 16</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https://www.qut.edu.au/about/key-dates-and-academic-calendar/academic-calendar/2018-academic-calendar#h2-0</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Griffith – 4</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Dec, OWEEK 19</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 23</a:t>
            </a:r>
            <a:r>
              <a:rPr lang="en-US" sz="1200" b="0" i="0" u="none" strike="noStrike" cap="none" baseline="30000">
                <a:solidFill>
                  <a:schemeClr val="dk1"/>
                </a:solidFill>
                <a:latin typeface="Calibri"/>
                <a:ea typeface="Calibri"/>
                <a:cs typeface="Calibri"/>
                <a:sym typeface="Calibri"/>
              </a:rPr>
              <a:t>rd</a:t>
            </a:r>
            <a:r>
              <a:rPr lang="en-US" sz="1200" b="0" i="0" u="none" strike="noStrike" cap="none">
                <a:solidFill>
                  <a:schemeClr val="dk1"/>
                </a:solidFill>
                <a:latin typeface="Calibri"/>
                <a:ea typeface="Calibri"/>
                <a:cs typeface="Calibri"/>
                <a:sym typeface="Calibri"/>
              </a:rPr>
              <a:t> Feb</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https://www.griffith.edu.au/__data/assets/pdf_file/0005/904343/2017-Academic-Calendar.pdf</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816" name="Shape 816"/>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2188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Shape 837"/>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70% more likely to attend if on campus</a:t>
            </a:r>
          </a:p>
        </p:txBody>
      </p:sp>
      <p:sp>
        <p:nvSpPr>
          <p:cNvPr id="838" name="Shape 83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44163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Shape 85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59" name="Shape 859"/>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UOQ – 5-7</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Dec, OWEEK – 12</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Feb – 16</a:t>
            </a:r>
            <a:r>
              <a:rPr lang="en-US" sz="1200" b="0" i="0" u="none" strike="noStrike" cap="none" baseline="30000">
                <a:solidFill>
                  <a:schemeClr val="dk1"/>
                </a:solidFill>
                <a:latin typeface="Calibri"/>
                <a:ea typeface="Calibri"/>
                <a:cs typeface="Calibri"/>
                <a:sym typeface="Calibri"/>
              </a:rPr>
              <a:t>th</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http://www.uq.edu.au/events/calendar_view.php?category_id=16&amp;year=2018&amp;month=&amp;day=01</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QUT – 2</a:t>
            </a:r>
            <a:r>
              <a:rPr lang="en-US" sz="1200" b="0" i="0" u="none" strike="noStrike" cap="none" baseline="30000">
                <a:solidFill>
                  <a:schemeClr val="dk1"/>
                </a:solidFill>
                <a:latin typeface="Calibri"/>
                <a:ea typeface="Calibri"/>
                <a:cs typeface="Calibri"/>
                <a:sym typeface="Calibri"/>
              </a:rPr>
              <a:t>nd</a:t>
            </a:r>
            <a:r>
              <a:rPr lang="en-US" sz="1200" b="0" i="0" u="none" strike="noStrike" cap="none">
                <a:solidFill>
                  <a:schemeClr val="dk1"/>
                </a:solidFill>
                <a:latin typeface="Calibri"/>
                <a:ea typeface="Calibri"/>
                <a:cs typeface="Calibri"/>
                <a:sym typeface="Calibri"/>
              </a:rPr>
              <a:t> to 17</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Nov – OWEEK 12th Feb – 16</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https://www.qut.edu.au/about/key-dates-and-academic-calendar/academic-calendar/2018-academic-calendar#h2-0</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Griffith – 4</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Dec, OWEEK 19</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 23</a:t>
            </a:r>
            <a:r>
              <a:rPr lang="en-US" sz="1200" b="0" i="0" u="none" strike="noStrike" cap="none" baseline="30000">
                <a:solidFill>
                  <a:schemeClr val="dk1"/>
                </a:solidFill>
                <a:latin typeface="Calibri"/>
                <a:ea typeface="Calibri"/>
                <a:cs typeface="Calibri"/>
                <a:sym typeface="Calibri"/>
              </a:rPr>
              <a:t>rd</a:t>
            </a:r>
            <a:r>
              <a:rPr lang="en-US" sz="1200" b="0" i="0" u="none" strike="noStrike" cap="none">
                <a:solidFill>
                  <a:schemeClr val="dk1"/>
                </a:solidFill>
                <a:latin typeface="Calibri"/>
                <a:ea typeface="Calibri"/>
                <a:cs typeface="Calibri"/>
                <a:sym typeface="Calibri"/>
              </a:rPr>
              <a:t> Feb</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https://www.griffith.edu.au/__data/assets/pdf_file/0005/904343/2017-Academic-Calendar.pdf</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860" name="Shape 860"/>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8196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Shape 87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75" name="Shape 875"/>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UOQ – 5-7</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Dec, OWEEK – 12</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Feb – 16</a:t>
            </a:r>
            <a:r>
              <a:rPr lang="en-US" sz="1200" b="0" i="0" u="none" strike="noStrike" cap="none" baseline="30000">
                <a:solidFill>
                  <a:schemeClr val="dk1"/>
                </a:solidFill>
                <a:latin typeface="Calibri"/>
                <a:ea typeface="Calibri"/>
                <a:cs typeface="Calibri"/>
                <a:sym typeface="Calibri"/>
              </a:rPr>
              <a:t>th</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http://www.uq.edu.au/events/calendar_view.php?category_id=16&amp;year=2018&amp;month=&amp;day=01</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QUT – 2</a:t>
            </a:r>
            <a:r>
              <a:rPr lang="en-US" sz="1200" b="0" i="0" u="none" strike="noStrike" cap="none" baseline="30000">
                <a:solidFill>
                  <a:schemeClr val="dk1"/>
                </a:solidFill>
                <a:latin typeface="Calibri"/>
                <a:ea typeface="Calibri"/>
                <a:cs typeface="Calibri"/>
                <a:sym typeface="Calibri"/>
              </a:rPr>
              <a:t>nd</a:t>
            </a:r>
            <a:r>
              <a:rPr lang="en-US" sz="1200" b="0" i="0" u="none" strike="noStrike" cap="none">
                <a:solidFill>
                  <a:schemeClr val="dk1"/>
                </a:solidFill>
                <a:latin typeface="Calibri"/>
                <a:ea typeface="Calibri"/>
                <a:cs typeface="Calibri"/>
                <a:sym typeface="Calibri"/>
              </a:rPr>
              <a:t> to 17</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Nov – OWEEK 12th Feb – 16</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https://www.qut.edu.au/about/key-dates-and-academic-calendar/academic-calendar/2018-academic-calendar#h2-0</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Griffith – 4</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Dec, OWEEK 19</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 23</a:t>
            </a:r>
            <a:r>
              <a:rPr lang="en-US" sz="1200" b="0" i="0" u="none" strike="noStrike" cap="none" baseline="30000">
                <a:solidFill>
                  <a:schemeClr val="dk1"/>
                </a:solidFill>
                <a:latin typeface="Calibri"/>
                <a:ea typeface="Calibri"/>
                <a:cs typeface="Calibri"/>
                <a:sym typeface="Calibri"/>
              </a:rPr>
              <a:t>rd</a:t>
            </a:r>
            <a:r>
              <a:rPr lang="en-US" sz="1200" b="0" i="0" u="none" strike="noStrike" cap="none">
                <a:solidFill>
                  <a:schemeClr val="dk1"/>
                </a:solidFill>
                <a:latin typeface="Calibri"/>
                <a:ea typeface="Calibri"/>
                <a:cs typeface="Calibri"/>
                <a:sym typeface="Calibri"/>
              </a:rPr>
              <a:t> Feb</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https://www.griffith.edu.au/__data/assets/pdf_file/0005/904343/2017-Academic-Calendar.pdf</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876" name="Shape 876"/>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3809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Shape 89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96" name="Shape 896"/>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UOQ – 5-7</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Dec, OWEEK – 12</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Feb – 16</a:t>
            </a:r>
            <a:r>
              <a:rPr lang="en-US" sz="1200" b="0" i="0" u="none" strike="noStrike" cap="none" baseline="30000">
                <a:solidFill>
                  <a:schemeClr val="dk1"/>
                </a:solidFill>
                <a:latin typeface="Calibri"/>
                <a:ea typeface="Calibri"/>
                <a:cs typeface="Calibri"/>
                <a:sym typeface="Calibri"/>
              </a:rPr>
              <a:t>th</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http://www.uq.edu.au/events/calendar_view.php?category_id=16&amp;year=2018&amp;month=&amp;day=01</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QUT – 2</a:t>
            </a:r>
            <a:r>
              <a:rPr lang="en-US" sz="1200" b="0" i="0" u="none" strike="noStrike" cap="none" baseline="30000">
                <a:solidFill>
                  <a:schemeClr val="dk1"/>
                </a:solidFill>
                <a:latin typeface="Calibri"/>
                <a:ea typeface="Calibri"/>
                <a:cs typeface="Calibri"/>
                <a:sym typeface="Calibri"/>
              </a:rPr>
              <a:t>nd</a:t>
            </a:r>
            <a:r>
              <a:rPr lang="en-US" sz="1200" b="0" i="0" u="none" strike="noStrike" cap="none">
                <a:solidFill>
                  <a:schemeClr val="dk1"/>
                </a:solidFill>
                <a:latin typeface="Calibri"/>
                <a:ea typeface="Calibri"/>
                <a:cs typeface="Calibri"/>
                <a:sym typeface="Calibri"/>
              </a:rPr>
              <a:t> to 17</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Nov – OWEEK 12th Feb – 16</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https://www.qut.edu.au/about/key-dates-and-academic-calendar/academic-calendar/2018-academic-calendar#h2-0</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Griffith – 4</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Dec, OWEEK 19</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 23</a:t>
            </a:r>
            <a:r>
              <a:rPr lang="en-US" sz="1200" b="0" i="0" u="none" strike="noStrike" cap="none" baseline="30000">
                <a:solidFill>
                  <a:schemeClr val="dk1"/>
                </a:solidFill>
                <a:latin typeface="Calibri"/>
                <a:ea typeface="Calibri"/>
                <a:cs typeface="Calibri"/>
                <a:sym typeface="Calibri"/>
              </a:rPr>
              <a:t>rd</a:t>
            </a:r>
            <a:r>
              <a:rPr lang="en-US" sz="1200" b="0" i="0" u="none" strike="noStrike" cap="none">
                <a:solidFill>
                  <a:schemeClr val="dk1"/>
                </a:solidFill>
                <a:latin typeface="Calibri"/>
                <a:ea typeface="Calibri"/>
                <a:cs typeface="Calibri"/>
                <a:sym typeface="Calibri"/>
              </a:rPr>
              <a:t> Feb</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https://www.griffith.edu.au/__data/assets/pdf_file/0005/904343/2017-Academic-Calendar.pdf</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897" name="Shape 89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31572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Shape 909"/>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910" name="Shape 91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02626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Shape 952"/>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ctr" anchorCtr="0">
            <a:noAutofit/>
          </a:bodyPr>
          <a:lstStyle/>
          <a:p>
            <a:pPr marL="0" marR="0" lvl="0" indent="-76200" algn="l" rtl="0">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Outside the curriculum - </a:t>
            </a:r>
            <a:r>
              <a:rPr lang="en-US" sz="1200" b="0" i="0" u="none" strike="noStrike" cap="none">
                <a:solidFill>
                  <a:srgbClr val="666666"/>
                </a:solidFill>
                <a:latin typeface="Roboto"/>
                <a:ea typeface="Roboto"/>
                <a:cs typeface="Roboto"/>
                <a:sym typeface="Roboto"/>
              </a:rPr>
              <a:t>Relevant activities, tasks and hobbies which would increase value to a person professionally </a:t>
            </a:r>
          </a:p>
          <a:p>
            <a:pPr marL="0" marR="0" lvl="0" indent="-76200" algn="l" rtl="0">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Extra-curriculum</a:t>
            </a:r>
          </a:p>
          <a:p>
            <a:pPr marL="0" marR="0" lvl="0" indent="-76200" algn="l" rtl="0">
              <a:spcBef>
                <a:spcPts val="0"/>
              </a:spcBef>
              <a:buClr>
                <a:schemeClr val="dk1"/>
              </a:buClr>
              <a:buSzPct val="100000"/>
              <a:buFont typeface="Calibri"/>
              <a:buNone/>
            </a:pPr>
            <a:r>
              <a:rPr lang="en-US" sz="1200" b="0" i="0" u="none" strike="noStrike" cap="none">
                <a:solidFill>
                  <a:schemeClr val="dk1"/>
                </a:solidFill>
                <a:latin typeface="Calibri"/>
                <a:ea typeface="Calibri"/>
                <a:cs typeface="Calibri"/>
                <a:sym typeface="Calibri"/>
              </a:rPr>
              <a:t>Core curriculum</a:t>
            </a:r>
          </a:p>
        </p:txBody>
      </p:sp>
      <p:sp>
        <p:nvSpPr>
          <p:cNvPr id="953" name="Shape 95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217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Shape 990"/>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991" name="Shape 99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05417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032" name="Shape 103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4200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7577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Shape 1074"/>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075" name="Shape 10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19624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Shape 1111"/>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76200" algn="l" rtl="0">
              <a:spcBef>
                <a:spcPts val="0"/>
              </a:spcBef>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1112" name="Shape 111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78315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Shape 1135"/>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1136" name="Shape 113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192963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Shape 1160"/>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1161" name="Shape 116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239712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Shape 1180"/>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181" name="Shape 118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26750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Shape 1188"/>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189" name="Shape 118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90955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Shape 1231"/>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1232" name="Shape 123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0187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Shape 1258"/>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259" name="Shape 125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69699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Shape 1326"/>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19050" algn="l" rtl="0">
              <a:spcBef>
                <a:spcPts val="0"/>
              </a:spcBef>
              <a:spcAft>
                <a:spcPts val="0"/>
              </a:spcAft>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Partnership – how to </a:t>
            </a:r>
            <a:r>
              <a:rPr lang="en-US" sz="1200" b="0" i="0" u="none" strike="noStrike" cap="none" dirty="0" err="1">
                <a:solidFill>
                  <a:schemeClr val="dk1"/>
                </a:solidFill>
                <a:latin typeface="Calibri"/>
                <a:ea typeface="Calibri"/>
                <a:cs typeface="Calibri"/>
                <a:sym typeface="Calibri"/>
              </a:rPr>
              <a:t>incentivise</a:t>
            </a:r>
            <a:r>
              <a:rPr lang="en-US" sz="1200" b="0" i="0" u="none" strike="noStrike" cap="none" dirty="0">
                <a:solidFill>
                  <a:schemeClr val="dk1"/>
                </a:solidFill>
                <a:latin typeface="Calibri"/>
                <a:ea typeface="Calibri"/>
                <a:cs typeface="Calibri"/>
                <a:sym typeface="Calibri"/>
              </a:rPr>
              <a:t> universities to run more events for you</a:t>
            </a:r>
          </a:p>
          <a:p>
            <a:pPr marL="0" marR="0" lvl="0" indent="-19050" algn="l" rtl="0">
              <a:spcBef>
                <a:spcPts val="0"/>
              </a:spcBef>
              <a:spcAft>
                <a:spcPts val="0"/>
              </a:spcAft>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What value would we give them? </a:t>
            </a:r>
          </a:p>
          <a:p>
            <a:pPr marL="0" marR="0" lvl="0" indent="-19050" algn="l" rtl="0">
              <a:spcBef>
                <a:spcPts val="0"/>
              </a:spcBef>
              <a:spcAft>
                <a:spcPts val="0"/>
              </a:spcAft>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a:p>
            <a:pPr marL="0" marR="0" lvl="0" indent="-19050" algn="l" rtl="0">
              <a:spcBef>
                <a:spcPts val="0"/>
              </a:spcBef>
              <a:spcAft>
                <a:spcPts val="0"/>
              </a:spcAft>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We need to </a:t>
            </a:r>
            <a:r>
              <a:rPr lang="en-US" sz="1200" b="0" i="0" u="none" strike="noStrike" cap="none" dirty="0" err="1">
                <a:solidFill>
                  <a:schemeClr val="dk1"/>
                </a:solidFill>
                <a:latin typeface="Calibri"/>
                <a:ea typeface="Calibri"/>
                <a:cs typeface="Calibri"/>
                <a:sym typeface="Calibri"/>
              </a:rPr>
              <a:t>pitcht</a:t>
            </a:r>
            <a:r>
              <a:rPr lang="en-US" sz="1200" b="0" i="0" u="none" strike="noStrike" cap="none" dirty="0">
                <a:solidFill>
                  <a:schemeClr val="dk1"/>
                </a:solidFill>
                <a:latin typeface="Calibri"/>
                <a:ea typeface="Calibri"/>
                <a:cs typeface="Calibri"/>
                <a:sym typeface="Calibri"/>
              </a:rPr>
              <a:t> o </a:t>
            </a:r>
            <a:r>
              <a:rPr lang="en-US" sz="1200" b="0" i="0" u="none" strike="noStrike" cap="none" dirty="0" err="1">
                <a:solidFill>
                  <a:schemeClr val="dk1"/>
                </a:solidFill>
                <a:latin typeface="Calibri"/>
                <a:ea typeface="Calibri"/>
                <a:cs typeface="Calibri"/>
                <a:sym typeface="Calibri"/>
              </a:rPr>
              <a:t>christina</a:t>
            </a:r>
            <a:r>
              <a:rPr lang="en-US" sz="1200" b="0" i="0" u="none" strike="noStrike" cap="none" dirty="0">
                <a:solidFill>
                  <a:schemeClr val="dk1"/>
                </a:solidFill>
                <a:latin typeface="Calibri"/>
                <a:ea typeface="Calibri"/>
                <a:cs typeface="Calibri"/>
                <a:sym typeface="Calibri"/>
              </a:rPr>
              <a:t> that we have an online impact – </a:t>
            </a:r>
            <a:r>
              <a:rPr lang="en-US" sz="1200" b="0" i="0" u="none" strike="noStrike" cap="none" dirty="0" smtClean="0">
                <a:solidFill>
                  <a:schemeClr val="dk1"/>
                </a:solidFill>
                <a:latin typeface="Calibri"/>
                <a:ea typeface="Calibri"/>
                <a:cs typeface="Calibri"/>
                <a:sym typeface="Calibri"/>
              </a:rPr>
              <a:t>have </a:t>
            </a:r>
            <a:r>
              <a:rPr lang="en-US" sz="1200" b="0" i="0" u="none" strike="noStrike" cap="none" dirty="0" err="1" smtClean="0">
                <a:solidFill>
                  <a:schemeClr val="dk1"/>
                </a:solidFill>
                <a:latin typeface="Calibri"/>
                <a:ea typeface="Calibri"/>
                <a:cs typeface="Calibri"/>
                <a:sym typeface="Calibri"/>
              </a:rPr>
              <a:t>recuring</a:t>
            </a:r>
            <a:r>
              <a:rPr lang="en-US" sz="1200" b="0" i="0" u="none" strike="noStrike" cap="none" dirty="0" smtClean="0">
                <a:solidFill>
                  <a:schemeClr val="dk1"/>
                </a:solidFill>
                <a:latin typeface="Calibri"/>
                <a:ea typeface="Calibri"/>
                <a:cs typeface="Calibri"/>
                <a:sym typeface="Calibri"/>
              </a:rPr>
              <a:t> </a:t>
            </a:r>
            <a:r>
              <a:rPr lang="en-US" sz="1200" b="0" i="0" u="none" strike="noStrike" cap="none" dirty="0">
                <a:solidFill>
                  <a:schemeClr val="dk1"/>
                </a:solidFill>
                <a:latin typeface="Calibri"/>
                <a:ea typeface="Calibri"/>
                <a:cs typeface="Calibri"/>
                <a:sym typeface="Calibri"/>
              </a:rPr>
              <a:t>events so that students within the society are aligned with </a:t>
            </a:r>
            <a:r>
              <a:rPr lang="en-US" sz="1200" b="0" i="0" u="none" strike="noStrike" cap="none" dirty="0" smtClean="0">
                <a:solidFill>
                  <a:schemeClr val="dk1"/>
                </a:solidFill>
                <a:latin typeface="Calibri"/>
                <a:ea typeface="Calibri"/>
                <a:cs typeface="Calibri"/>
                <a:sym typeface="Calibri"/>
              </a:rPr>
              <a:t>1Scope</a:t>
            </a:r>
            <a:endParaRPr sz="1200" b="0" i="0" u="none" strike="noStrike" cap="none" dirty="0">
              <a:solidFill>
                <a:schemeClr val="dk1"/>
              </a:solidFill>
              <a:latin typeface="Calibri"/>
              <a:ea typeface="Calibri"/>
              <a:cs typeface="Calibri"/>
              <a:sym typeface="Calibri"/>
            </a:endParaRPr>
          </a:p>
          <a:p>
            <a:pPr marL="0" marR="0" lvl="0" indent="-19050" algn="l" rtl="0">
              <a:spcBef>
                <a:spcPts val="0"/>
              </a:spcBef>
              <a:spcAft>
                <a:spcPts val="0"/>
              </a:spcAft>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a:p>
            <a:pPr marL="0" marR="0" lvl="0" indent="-19050" algn="l" rtl="0">
              <a:spcBef>
                <a:spcPts val="0"/>
              </a:spcBef>
              <a:spcAft>
                <a:spcPts val="0"/>
              </a:spcAft>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Christina can bring speakers and connections – benefits of </a:t>
            </a:r>
            <a:r>
              <a:rPr lang="en-US" sz="1200" b="0" i="0" u="none" strike="noStrike" cap="none" dirty="0" err="1">
                <a:solidFill>
                  <a:schemeClr val="dk1"/>
                </a:solidFill>
                <a:latin typeface="Calibri"/>
                <a:ea typeface="Calibri"/>
                <a:cs typeface="Calibri"/>
                <a:sym typeface="Calibri"/>
              </a:rPr>
              <a:t>partnersihp</a:t>
            </a:r>
            <a:r>
              <a:rPr lang="en-US" sz="1200" b="0" i="0" u="none" strike="noStrike" cap="none" dirty="0">
                <a:solidFill>
                  <a:schemeClr val="dk1"/>
                </a:solidFill>
                <a:latin typeface="Calibri"/>
                <a:ea typeface="Calibri"/>
                <a:cs typeface="Calibri"/>
                <a:sym typeface="Calibri"/>
              </a:rPr>
              <a:t> vs. one off ad hoc</a:t>
            </a:r>
          </a:p>
          <a:p>
            <a:pPr marL="0" marR="0" lvl="0" indent="-19050" algn="l" rtl="0">
              <a:spcBef>
                <a:spcPts val="0"/>
              </a:spcBef>
              <a:spcAft>
                <a:spcPts val="0"/>
              </a:spcAft>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Issue right now: 1scope is the middle man make it useful and have added value </a:t>
            </a:r>
            <a:r>
              <a:rPr lang="en-US" sz="1200" b="0" i="0" u="none" strike="noStrike" cap="none" dirty="0" err="1">
                <a:solidFill>
                  <a:schemeClr val="dk1"/>
                </a:solidFill>
                <a:latin typeface="Calibri"/>
                <a:ea typeface="Calibri"/>
                <a:cs typeface="Calibri"/>
                <a:sym typeface="Calibri"/>
              </a:rPr>
              <a:t>throguh</a:t>
            </a:r>
            <a:r>
              <a:rPr lang="en-US" sz="1200" b="0" i="0" u="none" strike="noStrike" cap="none" dirty="0">
                <a:solidFill>
                  <a:schemeClr val="dk1"/>
                </a:solidFill>
                <a:latin typeface="Calibri"/>
                <a:ea typeface="Calibri"/>
                <a:cs typeface="Calibri"/>
                <a:sym typeface="Calibri"/>
              </a:rPr>
              <a:t> 1scope – </a:t>
            </a:r>
            <a:r>
              <a:rPr lang="en-US" sz="1200" b="0" i="0" u="none" strike="noStrike" cap="none" dirty="0" err="1">
                <a:solidFill>
                  <a:schemeClr val="dk1"/>
                </a:solidFill>
                <a:latin typeface="Calibri"/>
                <a:ea typeface="Calibri"/>
                <a:cs typeface="Calibri"/>
                <a:sym typeface="Calibri"/>
              </a:rPr>
              <a:t>incentivise</a:t>
            </a:r>
            <a:r>
              <a:rPr lang="en-US" sz="1200" b="0" i="0" u="none" strike="noStrike" cap="none" dirty="0">
                <a:solidFill>
                  <a:schemeClr val="dk1"/>
                </a:solidFill>
                <a:latin typeface="Calibri"/>
                <a:ea typeface="Calibri"/>
                <a:cs typeface="Calibri"/>
                <a:sym typeface="Calibri"/>
              </a:rPr>
              <a:t> people to run events </a:t>
            </a:r>
          </a:p>
          <a:p>
            <a:pPr marL="0" marR="0" lvl="0" indent="-19050" algn="l" rtl="0">
              <a:spcBef>
                <a:spcPts val="0"/>
              </a:spcBef>
              <a:spcAft>
                <a:spcPts val="0"/>
              </a:spcAft>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a:p>
            <a:pPr marL="0" marR="0" lvl="0" indent="-19050" algn="l" rtl="0">
              <a:spcBef>
                <a:spcPts val="0"/>
              </a:spcBef>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1scopes strength – have speakers and contacts and then provide venue </a:t>
            </a:r>
          </a:p>
        </p:txBody>
      </p:sp>
      <p:sp>
        <p:nvSpPr>
          <p:cNvPr id="1327" name="Shape 132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39160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Shape 1354"/>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355" name="Shape 135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36531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76200" algn="l" rtl="0">
              <a:spcBef>
                <a:spcPts val="0"/>
              </a:spcBef>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344" name="Shape 34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65869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Shape 1362"/>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363" name="Shape 136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000419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Shape 138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89" name="Shape 1389"/>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19050" algn="l" rtl="0">
              <a:spcBef>
                <a:spcPts val="0"/>
              </a:spcBef>
              <a:spcAft>
                <a:spcPts val="0"/>
              </a:spcAft>
              <a:buClr>
                <a:schemeClr val="dk1"/>
              </a:buClr>
              <a:buSzPct val="25000"/>
              <a:buFont typeface="Calibri"/>
              <a:buNone/>
            </a:pPr>
            <a:endParaRPr lang="en-US" sz="1200" b="0" i="0" u="none" strike="noStrike" cap="none" dirty="0">
              <a:solidFill>
                <a:schemeClr val="dk1"/>
              </a:solidFill>
              <a:latin typeface="Calibri"/>
              <a:ea typeface="Calibri"/>
              <a:cs typeface="Calibri"/>
              <a:sym typeface="Calibri"/>
            </a:endParaRPr>
          </a:p>
        </p:txBody>
      </p:sp>
      <p:sp>
        <p:nvSpPr>
          <p:cNvPr id="1390" name="Shape 1390"/>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22225"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41</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0124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Shape 1443"/>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recognising the problem of conflict of small team and the hard work of sourcing these opportunities - but can be mitigated by ambassadors - </a:t>
            </a:r>
            <a:r>
              <a:rPr lang="en-US" sz="1200" b="0" i="0" u="none" strike="noStrike" cap="none" dirty="0" err="1">
                <a:solidFill>
                  <a:schemeClr val="dk1"/>
                </a:solidFill>
                <a:latin typeface="Calibri"/>
                <a:ea typeface="Calibri"/>
                <a:cs typeface="Calibri"/>
                <a:sym typeface="Calibri"/>
              </a:rPr>
              <a:t>cannabilism</a:t>
            </a:r>
            <a:endParaRPr lang="en-US" sz="1200" b="0" i="0" u="none" strike="noStrike" cap="none" dirty="0">
              <a:solidFill>
                <a:schemeClr val="dk1"/>
              </a:solidFill>
              <a:latin typeface="Calibri"/>
              <a:ea typeface="Calibri"/>
              <a:cs typeface="Calibri"/>
              <a:sym typeface="Calibri"/>
            </a:endParaRPr>
          </a:p>
        </p:txBody>
      </p:sp>
      <p:sp>
        <p:nvSpPr>
          <p:cNvPr id="1444" name="Shape 144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866266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Shape 144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50" name="Shape 1450"/>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451" name="Shape 1451"/>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22225"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43</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267560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Shape 1475"/>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76200" algn="l" rtl="0">
              <a:spcBef>
                <a:spcPts val="0"/>
              </a:spcBef>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1476" name="Shape 147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50238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Shape 1492"/>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493" name="Shape 149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069909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Shape 1500"/>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501" name="Shape 150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370776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Shape 1506"/>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507" name="Shape 150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0422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Shape 1543"/>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544" name="Shape 154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237871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Shape 156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8" name="Shape 1568"/>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1569" name="Shape 1569"/>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49</a:t>
            </a:fld>
            <a:endParaRPr lang="en-US"/>
          </a:p>
        </p:txBody>
      </p:sp>
    </p:spTree>
    <p:extLst>
      <p:ext uri="{BB962C8B-B14F-4D97-AF65-F5344CB8AC3E}">
        <p14:creationId xmlns:p14="http://schemas.microsoft.com/office/powerpoint/2010/main" val="1343841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59" name="Shape 35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417167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Shape 161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15" name="Shape 1615"/>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UOQ – 5-7</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Dec, OWEEK – 12</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Feb – 16</a:t>
            </a:r>
            <a:r>
              <a:rPr lang="en-US" sz="1200" b="0" i="0" u="none" strike="noStrike" cap="none" baseline="30000">
                <a:solidFill>
                  <a:schemeClr val="dk1"/>
                </a:solidFill>
                <a:latin typeface="Calibri"/>
                <a:ea typeface="Calibri"/>
                <a:cs typeface="Calibri"/>
                <a:sym typeface="Calibri"/>
              </a:rPr>
              <a:t>th</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http://www.uq.edu.au/events/calendar_view.php?category_id=16&amp;year=2018&amp;month=&amp;day=01</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QUT – 2</a:t>
            </a:r>
            <a:r>
              <a:rPr lang="en-US" sz="1200" b="0" i="0" u="none" strike="noStrike" cap="none" baseline="30000">
                <a:solidFill>
                  <a:schemeClr val="dk1"/>
                </a:solidFill>
                <a:latin typeface="Calibri"/>
                <a:ea typeface="Calibri"/>
                <a:cs typeface="Calibri"/>
                <a:sym typeface="Calibri"/>
              </a:rPr>
              <a:t>nd</a:t>
            </a:r>
            <a:r>
              <a:rPr lang="en-US" sz="1200" b="0" i="0" u="none" strike="noStrike" cap="none">
                <a:solidFill>
                  <a:schemeClr val="dk1"/>
                </a:solidFill>
                <a:latin typeface="Calibri"/>
                <a:ea typeface="Calibri"/>
                <a:cs typeface="Calibri"/>
                <a:sym typeface="Calibri"/>
              </a:rPr>
              <a:t> to 17</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Nov – OWEEK 12th Feb – 16</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https://www.qut.edu.au/about/key-dates-and-academic-calendar/academic-calendar/2018-academic-calendar#h2-0</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Griffith – 4</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Dec, OWEEK 19</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 23</a:t>
            </a:r>
            <a:r>
              <a:rPr lang="en-US" sz="1200" b="0" i="0" u="none" strike="noStrike" cap="none" baseline="30000">
                <a:solidFill>
                  <a:schemeClr val="dk1"/>
                </a:solidFill>
                <a:latin typeface="Calibri"/>
                <a:ea typeface="Calibri"/>
                <a:cs typeface="Calibri"/>
                <a:sym typeface="Calibri"/>
              </a:rPr>
              <a:t>rd</a:t>
            </a:r>
            <a:r>
              <a:rPr lang="en-US" sz="1200" b="0" i="0" u="none" strike="noStrike" cap="none">
                <a:solidFill>
                  <a:schemeClr val="dk1"/>
                </a:solidFill>
                <a:latin typeface="Calibri"/>
                <a:ea typeface="Calibri"/>
                <a:cs typeface="Calibri"/>
                <a:sym typeface="Calibri"/>
              </a:rPr>
              <a:t> Feb</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https://www.griffith.edu.au/__data/assets/pdf_file/0005/904343/2017-Academic-Calendar.pdf</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RMIT</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https://www.rmit.edu.au/students/student-essentials/important-dates/higher-education-important-dates/2017-higher-education-important-dates</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Monash</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https://www.monash.edu/students/dates/summary-dates</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Melb</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http://www.unimelb.edu.au/dates?queries_year_fquery=next_year</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1616" name="Shape 1616"/>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17179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Shape 162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27" name="Shape 1627"/>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UOQ – 5-7</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Dec, OWEEK – 12</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Feb – 16</a:t>
            </a:r>
            <a:r>
              <a:rPr lang="en-US" sz="1200" b="0" i="0" u="none" strike="noStrike" cap="none" baseline="30000">
                <a:solidFill>
                  <a:schemeClr val="dk1"/>
                </a:solidFill>
                <a:latin typeface="Calibri"/>
                <a:ea typeface="Calibri"/>
                <a:cs typeface="Calibri"/>
                <a:sym typeface="Calibri"/>
              </a:rPr>
              <a:t>th</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http://www.uq.edu.au/events/calendar_view.php?category_id=16&amp;year=2018&amp;month=&amp;day=01</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QUT – 2</a:t>
            </a:r>
            <a:r>
              <a:rPr lang="en-US" sz="1200" b="0" i="0" u="none" strike="noStrike" cap="none" baseline="30000">
                <a:solidFill>
                  <a:schemeClr val="dk1"/>
                </a:solidFill>
                <a:latin typeface="Calibri"/>
                <a:ea typeface="Calibri"/>
                <a:cs typeface="Calibri"/>
                <a:sym typeface="Calibri"/>
              </a:rPr>
              <a:t>nd</a:t>
            </a:r>
            <a:r>
              <a:rPr lang="en-US" sz="1200" b="0" i="0" u="none" strike="noStrike" cap="none">
                <a:solidFill>
                  <a:schemeClr val="dk1"/>
                </a:solidFill>
                <a:latin typeface="Calibri"/>
                <a:ea typeface="Calibri"/>
                <a:cs typeface="Calibri"/>
                <a:sym typeface="Calibri"/>
              </a:rPr>
              <a:t> to 17</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Nov – OWEEK 12th Feb – 16</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https://www.qut.edu.au/about/key-dates-and-academic-calendar/academic-calendar/2018-academic-calendar#h2-0</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Griffith – 4</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Dec, OWEEK 19</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 23</a:t>
            </a:r>
            <a:r>
              <a:rPr lang="en-US" sz="1200" b="0" i="0" u="none" strike="noStrike" cap="none" baseline="30000">
                <a:solidFill>
                  <a:schemeClr val="dk1"/>
                </a:solidFill>
                <a:latin typeface="Calibri"/>
                <a:ea typeface="Calibri"/>
                <a:cs typeface="Calibri"/>
                <a:sym typeface="Calibri"/>
              </a:rPr>
              <a:t>rd</a:t>
            </a:r>
            <a:r>
              <a:rPr lang="en-US" sz="1200" b="0" i="0" u="none" strike="noStrike" cap="none">
                <a:solidFill>
                  <a:schemeClr val="dk1"/>
                </a:solidFill>
                <a:latin typeface="Calibri"/>
                <a:ea typeface="Calibri"/>
                <a:cs typeface="Calibri"/>
                <a:sym typeface="Calibri"/>
              </a:rPr>
              <a:t> Feb</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https://www.griffith.edu.au/__data/assets/pdf_file/0005/904343/2017-Academic-Calendar.pdf</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RMIT</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https://www.rmit.edu.au/students/student-essentials/important-dates/higher-education-important-dates/2017-higher-education-important-dates</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Monash</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https://www.monash.edu/students/dates/summary-dates</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Melb</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http://www.unimelb.edu.au/dates?queries_year_fquery=next_year</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1628" name="Shape 1628"/>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8616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Shape 163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37" name="Shape 1637"/>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UOQ – 5-7</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Dec, OWEEK – 12</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Feb – 16</a:t>
            </a:r>
            <a:r>
              <a:rPr lang="en-US" sz="1200" b="0" i="0" u="none" strike="noStrike" cap="none" baseline="30000">
                <a:solidFill>
                  <a:schemeClr val="dk1"/>
                </a:solidFill>
                <a:latin typeface="Calibri"/>
                <a:ea typeface="Calibri"/>
                <a:cs typeface="Calibri"/>
                <a:sym typeface="Calibri"/>
              </a:rPr>
              <a:t>th</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http://www.uq.edu.au/events/calendar_view.php?category_id=16&amp;year=2018&amp;month=&amp;day=01</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QUT – 2</a:t>
            </a:r>
            <a:r>
              <a:rPr lang="en-US" sz="1200" b="0" i="0" u="none" strike="noStrike" cap="none" baseline="30000">
                <a:solidFill>
                  <a:schemeClr val="dk1"/>
                </a:solidFill>
                <a:latin typeface="Calibri"/>
                <a:ea typeface="Calibri"/>
                <a:cs typeface="Calibri"/>
                <a:sym typeface="Calibri"/>
              </a:rPr>
              <a:t>nd</a:t>
            </a:r>
            <a:r>
              <a:rPr lang="en-US" sz="1200" b="0" i="0" u="none" strike="noStrike" cap="none">
                <a:solidFill>
                  <a:schemeClr val="dk1"/>
                </a:solidFill>
                <a:latin typeface="Calibri"/>
                <a:ea typeface="Calibri"/>
                <a:cs typeface="Calibri"/>
                <a:sym typeface="Calibri"/>
              </a:rPr>
              <a:t> to 17</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Nov – OWEEK 12th Feb – 16</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https://www.qut.edu.au/about/key-dates-and-academic-calendar/academic-calendar/2018-academic-calendar#h2-0</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Griffith – 4</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Dec, OWEEK 19</a:t>
            </a:r>
            <a:r>
              <a:rPr lang="en-US" sz="1200" b="0" i="0" u="none" strike="noStrike" cap="none" baseline="30000">
                <a:solidFill>
                  <a:schemeClr val="dk1"/>
                </a:solidFill>
                <a:latin typeface="Calibri"/>
                <a:ea typeface="Calibri"/>
                <a:cs typeface="Calibri"/>
                <a:sym typeface="Calibri"/>
              </a:rPr>
              <a:t>th</a:t>
            </a:r>
            <a:r>
              <a:rPr lang="en-US" sz="1200" b="0" i="0" u="none" strike="noStrike" cap="none">
                <a:solidFill>
                  <a:schemeClr val="dk1"/>
                </a:solidFill>
                <a:latin typeface="Calibri"/>
                <a:ea typeface="Calibri"/>
                <a:cs typeface="Calibri"/>
                <a:sym typeface="Calibri"/>
              </a:rPr>
              <a:t> – 23</a:t>
            </a:r>
            <a:r>
              <a:rPr lang="en-US" sz="1200" b="0" i="0" u="none" strike="noStrike" cap="none" baseline="30000">
                <a:solidFill>
                  <a:schemeClr val="dk1"/>
                </a:solidFill>
                <a:latin typeface="Calibri"/>
                <a:ea typeface="Calibri"/>
                <a:cs typeface="Calibri"/>
                <a:sym typeface="Calibri"/>
              </a:rPr>
              <a:t>rd</a:t>
            </a:r>
            <a:r>
              <a:rPr lang="en-US" sz="1200" b="0" i="0" u="none" strike="noStrike" cap="none">
                <a:solidFill>
                  <a:schemeClr val="dk1"/>
                </a:solidFill>
                <a:latin typeface="Calibri"/>
                <a:ea typeface="Calibri"/>
                <a:cs typeface="Calibri"/>
                <a:sym typeface="Calibri"/>
              </a:rPr>
              <a:t> Feb</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https://www.griffith.edu.au/__data/assets/pdf_file/0005/904343/2017-Academic-Calendar.pdf</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RMIT</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https://www.rmit.edu.au/students/student-essentials/important-dates/higher-education-important-dates/2017-higher-education-important-dates</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Monash</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https://www.monash.edu/students/dates/summary-dates</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Melb</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http://www.unimelb.edu.au/dates?queries_year_fquery=next_year</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1638" name="Shape 1638"/>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75248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Shape 1646"/>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647" name="Shape 164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754544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Shape 1655"/>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1656" name="Shape 165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31398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Shape 1661"/>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1662" name="Shape 166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20082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Shape 1667"/>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668" name="Shape 166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792838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Shape 1677"/>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678" name="Shape 167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929730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Shape 1689"/>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ctr" anchorCtr="0">
            <a:noAutofit/>
          </a:bodyPr>
          <a:lstStyle/>
          <a:p>
            <a:pPr marL="0" marR="0" lvl="0" indent="-17462"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HS: There is a higher level of students disinterested in traditional career related events rather than super interested</a:t>
            </a:r>
          </a:p>
          <a:p>
            <a:pPr marL="0" marR="0" lvl="0" indent="-17462"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UNI: out of the 10 types of opportunities offered, only 3 were above the half-way mark – others the average uni student wouldn’t be interested in</a:t>
            </a:r>
          </a:p>
          <a:p>
            <a:pPr marL="0" marR="0" lvl="0" indent="-17462"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Greater range, greater alignment with student interest – closing the gap. Better user engagement – attract signups.</a:t>
            </a:r>
          </a:p>
          <a:p>
            <a:pPr marL="0" marR="0" lvl="0" indent="-17462" algn="l" rtl="0">
              <a:spcBef>
                <a:spcPts val="0"/>
              </a:spcBef>
              <a:buClr>
                <a:schemeClr val="dk1"/>
              </a:buClr>
              <a:buSzPct val="25000"/>
              <a:buFont typeface="Arial"/>
              <a:buNone/>
            </a:pPr>
            <a:r>
              <a:rPr lang="en-US" sz="1100" b="0" i="0" u="none" strike="noStrike" cap="none">
                <a:solidFill>
                  <a:schemeClr val="dk1"/>
                </a:solidFill>
                <a:latin typeface="Arial"/>
                <a:ea typeface="Arial"/>
                <a:cs typeface="Arial"/>
                <a:sym typeface="Arial"/>
              </a:rPr>
              <a:t>Make graphs in final slide!!!</a:t>
            </a:r>
          </a:p>
        </p:txBody>
      </p:sp>
      <p:sp>
        <p:nvSpPr>
          <p:cNvPr id="1690" name="Shape 169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986828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Shape 1695"/>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ctr" anchorCtr="0">
            <a:noAutofit/>
          </a:bodyPr>
          <a:lstStyle/>
          <a:p>
            <a:pPr marL="0" marR="0" lvl="0" indent="-17462"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HS: There is a higher level of students disinterested in traditional career related events rather than super interested</a:t>
            </a:r>
          </a:p>
          <a:p>
            <a:pPr marL="0" marR="0" lvl="0" indent="-17462"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UNI: out of the 10 types of opportunities offered, only 3 were above the half-way mark – others the average uni student wouldn’t be interested in</a:t>
            </a:r>
          </a:p>
          <a:p>
            <a:pPr marL="0" marR="0" lvl="0" indent="-17462" algn="l" rtl="0">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Greater range, greater alignment with student interest – closing the gap. Better user engagement – attract signups.</a:t>
            </a:r>
          </a:p>
          <a:p>
            <a:pPr marL="0" marR="0" lvl="0" indent="-17462" algn="l" rtl="0">
              <a:spcBef>
                <a:spcPts val="0"/>
              </a:spcBef>
              <a:buClr>
                <a:schemeClr val="dk1"/>
              </a:buClr>
              <a:buSzPct val="25000"/>
              <a:buFont typeface="Arial"/>
              <a:buNone/>
            </a:pPr>
            <a:r>
              <a:rPr lang="en-US" sz="1100" b="0" i="0" u="none" strike="noStrike" cap="none">
                <a:solidFill>
                  <a:schemeClr val="dk1"/>
                </a:solidFill>
                <a:latin typeface="Arial"/>
                <a:ea typeface="Arial"/>
                <a:cs typeface="Arial"/>
                <a:sym typeface="Arial"/>
              </a:rPr>
              <a:t>Make graphs in final slide!!!</a:t>
            </a:r>
          </a:p>
        </p:txBody>
      </p:sp>
      <p:sp>
        <p:nvSpPr>
          <p:cNvPr id="1696" name="Shape 169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18063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SzPct val="100000"/>
              <a:buFont typeface="Calibri"/>
              <a:buChar char="●"/>
            </a:pPr>
            <a:r>
              <a:rPr lang="en-US" sz="1200" b="0" i="0" u="none" strike="noStrike" cap="none" dirty="0" err="1">
                <a:solidFill>
                  <a:schemeClr val="dk1"/>
                </a:solidFill>
                <a:latin typeface="Calibri"/>
                <a:ea typeface="Calibri"/>
                <a:cs typeface="Calibri"/>
                <a:sym typeface="Calibri"/>
              </a:rPr>
              <a:t>Venk</a:t>
            </a:r>
            <a:r>
              <a:rPr lang="en-US" sz="1200" b="0" i="0" u="none" strike="noStrike" cap="none" dirty="0">
                <a:solidFill>
                  <a:schemeClr val="dk1"/>
                </a:solidFill>
                <a:latin typeface="Calibri"/>
                <a:ea typeface="Calibri"/>
                <a:cs typeface="Calibri"/>
                <a:sym typeface="Calibri"/>
              </a:rPr>
              <a:t>: Bridging the information gap</a:t>
            </a:r>
          </a:p>
          <a:p>
            <a:pPr marL="457200" marR="0" lvl="1" indent="0" algn="l" rtl="0">
              <a:spcBef>
                <a:spcPts val="0"/>
              </a:spcBef>
              <a:spcAft>
                <a:spcPts val="0"/>
              </a:spcAft>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B2C : Giving you experience to bridge the gap between studying and working</a:t>
            </a:r>
          </a:p>
          <a:p>
            <a:pPr marL="0" marR="0" lvl="0" indent="0" algn="l" rtl="0">
              <a:spcBef>
                <a:spcPts val="0"/>
              </a:spcBef>
              <a:spcAft>
                <a:spcPts val="0"/>
              </a:spcAft>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Raymond: students are lost.</a:t>
            </a:r>
          </a:p>
          <a:p>
            <a:pPr marL="457200" marR="0" lvl="1" indent="0" algn="l" rtl="0">
              <a:spcBef>
                <a:spcPts val="0"/>
              </a:spcBef>
              <a:spcAft>
                <a:spcPts val="0"/>
              </a:spcAft>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B2C: Discover new pathways and get a </a:t>
            </a:r>
            <a:r>
              <a:rPr lang="en-US" sz="1200" b="0" i="0" u="none" strike="noStrike" cap="none" dirty="0" err="1">
                <a:solidFill>
                  <a:schemeClr val="dk1"/>
                </a:solidFill>
                <a:latin typeface="Calibri"/>
                <a:ea typeface="Calibri"/>
                <a:cs typeface="Calibri"/>
                <a:sym typeface="Calibri"/>
              </a:rPr>
              <a:t>headstart</a:t>
            </a:r>
            <a:r>
              <a:rPr lang="en-US" sz="1200" b="0" i="0" u="none" strike="noStrike" cap="none" dirty="0">
                <a:solidFill>
                  <a:schemeClr val="dk1"/>
                </a:solidFill>
                <a:latin typeface="Calibri"/>
                <a:ea typeface="Calibri"/>
                <a:cs typeface="Calibri"/>
                <a:sym typeface="Calibri"/>
              </a:rPr>
              <a:t> on your career by using this platform to easily discover, access and attend professional events and workshops.</a:t>
            </a:r>
          </a:p>
          <a:p>
            <a:pPr marL="0" marR="0" lvl="0" indent="0" algn="l" rtl="0">
              <a:spcBef>
                <a:spcPts val="0"/>
              </a:spcBef>
              <a:spcAft>
                <a:spcPts val="0"/>
              </a:spcAft>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David: Everything is brought into one place: one stop shop </a:t>
            </a:r>
          </a:p>
          <a:p>
            <a:pPr marL="457200" marR="0" lvl="1" indent="0" algn="l" rtl="0">
              <a:spcBef>
                <a:spcPts val="0"/>
              </a:spcBef>
              <a:spcAft>
                <a:spcPts val="0"/>
              </a:spcAft>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B2C: A website where you can discover new opportunities and develop new skills on a </a:t>
            </a:r>
            <a:r>
              <a:rPr lang="en-US" sz="1200" b="0" i="0" u="none" strike="noStrike" cap="none" dirty="0" err="1">
                <a:solidFill>
                  <a:schemeClr val="dk1"/>
                </a:solidFill>
                <a:latin typeface="Calibri"/>
                <a:ea typeface="Calibri"/>
                <a:cs typeface="Calibri"/>
                <a:sym typeface="Calibri"/>
              </a:rPr>
              <a:t>centralised</a:t>
            </a:r>
            <a:r>
              <a:rPr lang="en-US" sz="1200" b="0" i="0" u="none" strike="noStrike" cap="none" dirty="0">
                <a:solidFill>
                  <a:schemeClr val="dk1"/>
                </a:solidFill>
                <a:latin typeface="Calibri"/>
                <a:ea typeface="Calibri"/>
                <a:cs typeface="Calibri"/>
                <a:sym typeface="Calibri"/>
              </a:rPr>
              <a:t>, easy to use online platform. </a:t>
            </a:r>
          </a:p>
          <a:p>
            <a:pPr marL="0" marR="0" lvl="0" indent="0" algn="l" rtl="0">
              <a:spcBef>
                <a:spcPts val="0"/>
              </a:spcBef>
              <a:spcAft>
                <a:spcPts val="0"/>
              </a:spcAft>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Michelle: Wide target range and range of opportunities</a:t>
            </a:r>
          </a:p>
          <a:p>
            <a:pPr marL="457200" marR="0" lvl="1" indent="0" algn="l" rtl="0">
              <a:spcBef>
                <a:spcPts val="0"/>
              </a:spcBef>
              <a:spcAft>
                <a:spcPts val="0"/>
              </a:spcAft>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B2C: A platform where you are exposed to a diverse range of opportunities and find out where your interests truly lie</a:t>
            </a:r>
          </a:p>
          <a:p>
            <a:pPr marL="0" marR="0" lvl="0" indent="0" algn="l" rtl="0">
              <a:spcBef>
                <a:spcPts val="0"/>
              </a:spcBef>
              <a:spcAft>
                <a:spcPts val="0"/>
              </a:spcAft>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Annabelle: Access to information taught beyond school curriculum</a:t>
            </a:r>
          </a:p>
          <a:p>
            <a:pPr marL="0" marR="0" lvl="0" indent="0" algn="l" rtl="0">
              <a:spcBef>
                <a:spcPts val="0"/>
              </a:spcBef>
              <a:spcAft>
                <a:spcPts val="0"/>
              </a:spcAft>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 B2C: Giving you an opportunity to gain experiences beyond your normal school program. </a:t>
            </a:r>
          </a:p>
          <a:p>
            <a:pPr marL="0" marR="0" lvl="0" indent="0" algn="l" rtl="0">
              <a:spcBef>
                <a:spcPts val="0"/>
              </a:spcBef>
              <a:spcAft>
                <a:spcPts val="0"/>
              </a:spcAft>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Rajeev: Pinterest board of </a:t>
            </a:r>
            <a:r>
              <a:rPr lang="en-US" sz="1200" b="0" i="0" u="none" strike="noStrike" cap="none" dirty="0" err="1">
                <a:solidFill>
                  <a:schemeClr val="dk1"/>
                </a:solidFill>
                <a:latin typeface="Calibri"/>
                <a:ea typeface="Calibri"/>
                <a:cs typeface="Calibri"/>
                <a:sym typeface="Calibri"/>
              </a:rPr>
              <a:t>opportunites</a:t>
            </a:r>
            <a:r>
              <a:rPr lang="en-US" sz="1200" b="0" i="0" u="none" strike="noStrike" cap="none" dirty="0">
                <a:solidFill>
                  <a:schemeClr val="dk1"/>
                </a:solidFill>
                <a:latin typeface="Calibri"/>
                <a:ea typeface="Calibri"/>
                <a:cs typeface="Calibri"/>
                <a:sym typeface="Calibri"/>
              </a:rPr>
              <a:t>, ability to discover and pursue new </a:t>
            </a:r>
            <a:r>
              <a:rPr lang="en-US" sz="1200" b="0" i="0" u="none" strike="noStrike" cap="none" dirty="0" err="1">
                <a:solidFill>
                  <a:schemeClr val="dk1"/>
                </a:solidFill>
                <a:latin typeface="Calibri"/>
                <a:ea typeface="Calibri"/>
                <a:cs typeface="Calibri"/>
                <a:sym typeface="Calibri"/>
              </a:rPr>
              <a:t>opps</a:t>
            </a:r>
            <a:r>
              <a:rPr lang="en-US" sz="1200" b="0" i="0" u="none" strike="noStrike" cap="none" dirty="0">
                <a:solidFill>
                  <a:schemeClr val="dk1"/>
                </a:solidFill>
                <a:latin typeface="Calibri"/>
                <a:ea typeface="Calibri"/>
                <a:cs typeface="Calibri"/>
                <a:sym typeface="Calibri"/>
              </a:rPr>
              <a:t>.</a:t>
            </a:r>
          </a:p>
          <a:p>
            <a:pPr marL="457200" marR="0" lvl="1" indent="0" algn="l" rtl="0">
              <a:spcBef>
                <a:spcPts val="0"/>
              </a:spcBef>
              <a:spcAft>
                <a:spcPts val="0"/>
              </a:spcAft>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B2C: Differentiate between opportunities, discover new skills. </a:t>
            </a:r>
          </a:p>
          <a:p>
            <a:pPr marL="0" marR="0" lvl="0" indent="-76200" algn="l" rtl="0">
              <a:spcBef>
                <a:spcPts val="0"/>
              </a:spcBef>
              <a:buClr>
                <a:schemeClr val="dk1"/>
              </a:buClr>
              <a:buSzPct val="100000"/>
              <a:buFont typeface="Calibri"/>
              <a:buNone/>
            </a:pPr>
            <a:endParaRPr sz="1200" b="0" i="0" u="none" strike="noStrike" cap="none" dirty="0">
              <a:solidFill>
                <a:schemeClr val="dk1"/>
              </a:solidFill>
              <a:latin typeface="Calibri"/>
              <a:ea typeface="Calibri"/>
              <a:cs typeface="Calibri"/>
              <a:sym typeface="Calibri"/>
            </a:endParaRPr>
          </a:p>
        </p:txBody>
      </p:sp>
      <p:sp>
        <p:nvSpPr>
          <p:cNvPr id="381" name="Shape 38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79392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01" name="Shape 40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1091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Shape 76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2" name="Shape 76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763" name="Shape 76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8</a:t>
            </a:fld>
            <a:endParaRPr lang="en-US"/>
          </a:p>
        </p:txBody>
      </p:sp>
    </p:spTree>
    <p:extLst>
      <p:ext uri="{BB962C8B-B14F-4D97-AF65-F5344CB8AC3E}">
        <p14:creationId xmlns:p14="http://schemas.microsoft.com/office/powerpoint/2010/main" val="1697374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1905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58" name="Shape 45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973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Shape 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16"/>
        <p:cNvGrpSpPr/>
        <p:nvPr/>
      </p:nvGrpSpPr>
      <p:grpSpPr>
        <a:xfrm>
          <a:off x="0" y="0"/>
          <a:ext cx="0" cy="0"/>
          <a:chOff x="0" y="0"/>
          <a:chExt cx="0" cy="0"/>
        </a:xfrm>
      </p:grpSpPr>
      <p:pic>
        <p:nvPicPr>
          <p:cNvPr id="17" name="Shape 17" descr="BusinessOne - BusinessOne"/>
          <p:cNvPicPr preferRelativeResize="0"/>
          <p:nvPr/>
        </p:nvPicPr>
        <p:blipFill rotWithShape="1">
          <a:blip r:embed="rId2">
            <a:alphaModFix/>
          </a:blip>
          <a:srcRect/>
          <a:stretch/>
        </p:blipFill>
        <p:spPr>
          <a:xfrm>
            <a:off x="7678411" y="141401"/>
            <a:ext cx="1278377" cy="342005"/>
          </a:xfrm>
          <a:prstGeom prst="rect">
            <a:avLst/>
          </a:prstGeom>
          <a:noFill/>
          <a:ln>
            <a:noFill/>
          </a:ln>
        </p:spPr>
      </p:pic>
      <p:cxnSp>
        <p:nvCxnSpPr>
          <p:cNvPr id="18" name="Shape 18"/>
          <p:cNvCxnSpPr/>
          <p:nvPr/>
        </p:nvCxnSpPr>
        <p:spPr>
          <a:xfrm>
            <a:off x="1234911" y="6395421"/>
            <a:ext cx="6680146" cy="0"/>
          </a:xfrm>
          <a:prstGeom prst="straightConnector1">
            <a:avLst/>
          </a:prstGeom>
          <a:noFill/>
          <a:ln w="69850" cap="rnd" cmpd="sng">
            <a:solidFill>
              <a:srgbClr val="BFBFBF"/>
            </a:solidFill>
            <a:prstDash val="solid"/>
            <a:miter lim="800000"/>
            <a:headEnd type="none" w="med" len="med"/>
            <a:tailEnd type="none" w="med" len="med"/>
          </a:ln>
        </p:spPr>
      </p:cxnSp>
      <p:sp>
        <p:nvSpPr>
          <p:cNvPr id="19" name="Shape 19"/>
          <p:cNvSpPr txBox="1"/>
          <p:nvPr/>
        </p:nvSpPr>
        <p:spPr>
          <a:xfrm>
            <a:off x="815048" y="6524158"/>
            <a:ext cx="897608" cy="307777"/>
          </a:xfrm>
          <a:prstGeom prst="rect">
            <a:avLst/>
          </a:prstGeom>
          <a:noFill/>
          <a:ln>
            <a:noFill/>
          </a:ln>
        </p:spPr>
        <p:txBody>
          <a:bodyPr wrap="square" lIns="91425" tIns="45700" rIns="91425" bIns="45700" anchor="t" anchorCtr="0">
            <a:noAutofit/>
          </a:bodyPr>
          <a:lstStyle/>
          <a:p>
            <a:pPr marL="0" marR="0" lvl="0" indent="-22225" algn="l" rtl="0">
              <a:lnSpc>
                <a:spcPct val="100000"/>
              </a:lnSpc>
              <a:spcBef>
                <a:spcPts val="0"/>
              </a:spcBef>
              <a:spcAft>
                <a:spcPts val="0"/>
              </a:spcAft>
              <a:buClr>
                <a:schemeClr val="dk1"/>
              </a:buClr>
              <a:buSzPct val="25000"/>
              <a:buFont typeface="Avenir"/>
              <a:buNone/>
            </a:pPr>
            <a:r>
              <a:rPr lang="en-US" sz="1400" b="1" i="0" u="none" strike="noStrike" cap="none">
                <a:solidFill>
                  <a:schemeClr val="dk1"/>
                </a:solidFill>
                <a:latin typeface="Avenir"/>
                <a:ea typeface="Avenir"/>
                <a:cs typeface="Avenir"/>
                <a:sym typeface="Avenir"/>
              </a:rPr>
              <a:t>Analysis</a:t>
            </a:r>
          </a:p>
        </p:txBody>
      </p:sp>
      <p:sp>
        <p:nvSpPr>
          <p:cNvPr id="20" name="Shape 20"/>
          <p:cNvSpPr txBox="1"/>
          <p:nvPr/>
        </p:nvSpPr>
        <p:spPr>
          <a:xfrm>
            <a:off x="2473100" y="6524158"/>
            <a:ext cx="889242" cy="307777"/>
          </a:xfrm>
          <a:prstGeom prst="rect">
            <a:avLst/>
          </a:prstGeom>
          <a:noFill/>
          <a:ln>
            <a:noFill/>
          </a:ln>
        </p:spPr>
        <p:txBody>
          <a:bodyPr wrap="square" lIns="91425" tIns="45700" rIns="91425" bIns="45700" anchor="t" anchorCtr="0">
            <a:noAutofit/>
          </a:bodyPr>
          <a:lstStyle/>
          <a:p>
            <a:pPr marL="0" marR="0" lvl="0" indent="-22225" algn="ctr" rtl="0">
              <a:lnSpc>
                <a:spcPct val="100000"/>
              </a:lnSpc>
              <a:spcBef>
                <a:spcPts val="0"/>
              </a:spcBef>
              <a:spcAft>
                <a:spcPts val="0"/>
              </a:spcAft>
              <a:buClr>
                <a:srgbClr val="BFBFBF"/>
              </a:buClr>
              <a:buSzPct val="25000"/>
              <a:buFont typeface="Avenir"/>
              <a:buNone/>
            </a:pPr>
            <a:r>
              <a:rPr lang="en-US" sz="1400" b="0" i="0" u="none" strike="noStrike" cap="none">
                <a:solidFill>
                  <a:srgbClr val="BFBFBF"/>
                </a:solidFill>
                <a:latin typeface="Avenir"/>
                <a:ea typeface="Avenir"/>
                <a:cs typeface="Avenir"/>
                <a:sym typeface="Avenir"/>
              </a:rPr>
              <a:t>Develop</a:t>
            </a:r>
          </a:p>
        </p:txBody>
      </p:sp>
      <p:sp>
        <p:nvSpPr>
          <p:cNvPr id="21" name="Shape 21"/>
          <p:cNvSpPr txBox="1"/>
          <p:nvPr/>
        </p:nvSpPr>
        <p:spPr>
          <a:xfrm>
            <a:off x="5709408" y="6524158"/>
            <a:ext cx="795087" cy="307777"/>
          </a:xfrm>
          <a:prstGeom prst="rect">
            <a:avLst/>
          </a:prstGeom>
          <a:noFill/>
          <a:ln>
            <a:noFill/>
          </a:ln>
        </p:spPr>
        <p:txBody>
          <a:bodyPr wrap="square" lIns="91425" tIns="45700" rIns="91425" bIns="45700" anchor="t" anchorCtr="0">
            <a:noAutofit/>
          </a:bodyPr>
          <a:lstStyle/>
          <a:p>
            <a:pPr marL="0" marR="0" lvl="0" indent="-22225" algn="l" rtl="0">
              <a:lnSpc>
                <a:spcPct val="100000"/>
              </a:lnSpc>
              <a:spcBef>
                <a:spcPts val="0"/>
              </a:spcBef>
              <a:spcAft>
                <a:spcPts val="0"/>
              </a:spcAft>
              <a:buClr>
                <a:srgbClr val="BFBFBF"/>
              </a:buClr>
              <a:buSzPct val="25000"/>
              <a:buFont typeface="Avenir"/>
              <a:buNone/>
            </a:pPr>
            <a:r>
              <a:rPr lang="en-US" sz="1400" b="0" i="0" u="none" strike="noStrike" cap="none">
                <a:solidFill>
                  <a:srgbClr val="BFBFBF"/>
                </a:solidFill>
                <a:latin typeface="Avenir"/>
                <a:ea typeface="Avenir"/>
                <a:cs typeface="Avenir"/>
                <a:sym typeface="Avenir"/>
              </a:rPr>
              <a:t>Impact</a:t>
            </a:r>
          </a:p>
        </p:txBody>
      </p:sp>
      <p:sp>
        <p:nvSpPr>
          <p:cNvPr id="22" name="Shape 22"/>
          <p:cNvSpPr txBox="1"/>
          <p:nvPr/>
        </p:nvSpPr>
        <p:spPr>
          <a:xfrm>
            <a:off x="7264939" y="6524158"/>
            <a:ext cx="1064014" cy="307777"/>
          </a:xfrm>
          <a:prstGeom prst="rect">
            <a:avLst/>
          </a:prstGeom>
          <a:noFill/>
          <a:ln>
            <a:noFill/>
          </a:ln>
        </p:spPr>
        <p:txBody>
          <a:bodyPr wrap="square" lIns="91425" tIns="45700" rIns="91425" bIns="45700" anchor="t" anchorCtr="0">
            <a:noAutofit/>
          </a:bodyPr>
          <a:lstStyle/>
          <a:p>
            <a:pPr marL="0" marR="0" lvl="0" indent="-22225" algn="l" rtl="0">
              <a:lnSpc>
                <a:spcPct val="100000"/>
              </a:lnSpc>
              <a:spcBef>
                <a:spcPts val="0"/>
              </a:spcBef>
              <a:spcAft>
                <a:spcPts val="0"/>
              </a:spcAft>
              <a:buClr>
                <a:srgbClr val="BFBFBF"/>
              </a:buClr>
              <a:buSzPct val="25000"/>
              <a:buFont typeface="Avenir"/>
              <a:buNone/>
            </a:pPr>
            <a:r>
              <a:rPr lang="en-US" sz="1400" b="0" i="0" u="none" strike="noStrike" cap="none">
                <a:solidFill>
                  <a:srgbClr val="BFBFBF"/>
                </a:solidFill>
                <a:latin typeface="Avenir"/>
                <a:ea typeface="Avenir"/>
                <a:cs typeface="Avenir"/>
                <a:sym typeface="Avenir"/>
              </a:rPr>
              <a:t>Conclusion</a:t>
            </a:r>
          </a:p>
        </p:txBody>
      </p:sp>
      <p:sp>
        <p:nvSpPr>
          <p:cNvPr id="23" name="Shape 23"/>
          <p:cNvSpPr txBox="1"/>
          <p:nvPr/>
        </p:nvSpPr>
        <p:spPr>
          <a:xfrm>
            <a:off x="4177390" y="6524158"/>
            <a:ext cx="716970" cy="307777"/>
          </a:xfrm>
          <a:prstGeom prst="rect">
            <a:avLst/>
          </a:prstGeom>
          <a:noFill/>
          <a:ln>
            <a:noFill/>
          </a:ln>
        </p:spPr>
        <p:txBody>
          <a:bodyPr wrap="square" lIns="91425" tIns="45700" rIns="91425" bIns="45700" anchor="t" anchorCtr="0">
            <a:noAutofit/>
          </a:bodyPr>
          <a:lstStyle/>
          <a:p>
            <a:pPr marL="0" marR="0" lvl="0" indent="-22225" algn="ctr" rtl="0">
              <a:lnSpc>
                <a:spcPct val="100000"/>
              </a:lnSpc>
              <a:spcBef>
                <a:spcPts val="0"/>
              </a:spcBef>
              <a:spcAft>
                <a:spcPts val="0"/>
              </a:spcAft>
              <a:buClr>
                <a:srgbClr val="BFBFBF"/>
              </a:buClr>
              <a:buSzPct val="25000"/>
              <a:buFont typeface="Avenir"/>
              <a:buNone/>
            </a:pPr>
            <a:r>
              <a:rPr lang="en-US" sz="1400" b="0" i="0" u="none" strike="noStrike" cap="none">
                <a:solidFill>
                  <a:srgbClr val="BFBFBF"/>
                </a:solidFill>
                <a:latin typeface="Avenir"/>
                <a:ea typeface="Avenir"/>
                <a:cs typeface="Avenir"/>
                <a:sym typeface="Avenir"/>
              </a:rPr>
              <a:t>Renew</a:t>
            </a:r>
          </a:p>
        </p:txBody>
      </p:sp>
      <p:cxnSp>
        <p:nvCxnSpPr>
          <p:cNvPr id="24" name="Shape 24"/>
          <p:cNvCxnSpPr/>
          <p:nvPr/>
        </p:nvCxnSpPr>
        <p:spPr>
          <a:xfrm>
            <a:off x="292231" y="909022"/>
            <a:ext cx="8664557" cy="0"/>
          </a:xfrm>
          <a:prstGeom prst="straightConnector1">
            <a:avLst/>
          </a:prstGeom>
          <a:noFill/>
          <a:ln w="38100" cap="flat" cmpd="sng">
            <a:solidFill>
              <a:srgbClr val="A5A5A5"/>
            </a:solidFill>
            <a:prstDash val="solid"/>
            <a:miter lim="800000"/>
            <a:headEnd type="none" w="med" len="med"/>
            <a:tailEnd type="none" w="med" len="med"/>
          </a:ln>
        </p:spPr>
      </p:cxnSp>
      <p:sp>
        <p:nvSpPr>
          <p:cNvPr id="25" name="Shape 25"/>
          <p:cNvSpPr/>
          <p:nvPr/>
        </p:nvSpPr>
        <p:spPr>
          <a:xfrm>
            <a:off x="0" y="701632"/>
            <a:ext cx="292231" cy="414779"/>
          </a:xfrm>
          <a:prstGeom prst="rect">
            <a:avLst/>
          </a:prstGeom>
          <a:solidFill>
            <a:srgbClr val="ED7D3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26" name="Shape 26"/>
          <p:cNvPicPr preferRelativeResize="0"/>
          <p:nvPr/>
        </p:nvPicPr>
        <p:blipFill rotWithShape="1">
          <a:blip r:embed="rId3">
            <a:alphaModFix/>
          </a:blip>
          <a:srcRect/>
          <a:stretch/>
        </p:blipFill>
        <p:spPr>
          <a:xfrm>
            <a:off x="1059439" y="6191008"/>
            <a:ext cx="408826" cy="4088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27"/>
        <p:cNvGrpSpPr/>
        <p:nvPr/>
      </p:nvGrpSpPr>
      <p:grpSpPr>
        <a:xfrm>
          <a:off x="0" y="0"/>
          <a:ext cx="0" cy="0"/>
          <a:chOff x="0" y="0"/>
          <a:chExt cx="0" cy="0"/>
        </a:xfrm>
      </p:grpSpPr>
      <p:cxnSp>
        <p:nvCxnSpPr>
          <p:cNvPr id="28" name="Shape 28"/>
          <p:cNvCxnSpPr/>
          <p:nvPr/>
        </p:nvCxnSpPr>
        <p:spPr>
          <a:xfrm>
            <a:off x="1234911" y="6395421"/>
            <a:ext cx="6680146" cy="0"/>
          </a:xfrm>
          <a:prstGeom prst="straightConnector1">
            <a:avLst/>
          </a:prstGeom>
          <a:noFill/>
          <a:ln w="69850" cap="rnd" cmpd="sng">
            <a:solidFill>
              <a:srgbClr val="BFBFBF"/>
            </a:solidFill>
            <a:prstDash val="solid"/>
            <a:miter lim="800000"/>
            <a:headEnd type="none" w="med" len="med"/>
            <a:tailEnd type="none" w="med" len="med"/>
          </a:ln>
        </p:spPr>
      </p:cxnSp>
      <p:sp>
        <p:nvSpPr>
          <p:cNvPr id="29" name="Shape 29"/>
          <p:cNvSpPr txBox="1"/>
          <p:nvPr/>
        </p:nvSpPr>
        <p:spPr>
          <a:xfrm>
            <a:off x="815048" y="6524158"/>
            <a:ext cx="843004" cy="307777"/>
          </a:xfrm>
          <a:prstGeom prst="rect">
            <a:avLst/>
          </a:prstGeom>
          <a:noFill/>
          <a:ln>
            <a:noFill/>
          </a:ln>
        </p:spPr>
        <p:txBody>
          <a:bodyPr wrap="square" lIns="91425" tIns="45700" rIns="91425" bIns="45700" anchor="t" anchorCtr="0">
            <a:noAutofit/>
          </a:bodyPr>
          <a:lstStyle/>
          <a:p>
            <a:pPr marL="0" marR="0" lvl="0" indent="-22225" algn="l" rtl="0">
              <a:lnSpc>
                <a:spcPct val="100000"/>
              </a:lnSpc>
              <a:spcBef>
                <a:spcPts val="0"/>
              </a:spcBef>
              <a:spcAft>
                <a:spcPts val="0"/>
              </a:spcAft>
              <a:buClr>
                <a:srgbClr val="BFBFBF"/>
              </a:buClr>
              <a:buSzPct val="25000"/>
              <a:buFont typeface="Avenir"/>
              <a:buNone/>
            </a:pPr>
            <a:r>
              <a:rPr lang="en-US" sz="1400" b="0" i="0" u="none" strike="noStrike" cap="none">
                <a:solidFill>
                  <a:srgbClr val="BFBFBF"/>
                </a:solidFill>
                <a:latin typeface="Avenir"/>
                <a:ea typeface="Avenir"/>
                <a:cs typeface="Avenir"/>
                <a:sym typeface="Avenir"/>
              </a:rPr>
              <a:t>Analysis</a:t>
            </a:r>
          </a:p>
        </p:txBody>
      </p:sp>
      <p:sp>
        <p:nvSpPr>
          <p:cNvPr id="30" name="Shape 30"/>
          <p:cNvSpPr txBox="1"/>
          <p:nvPr/>
        </p:nvSpPr>
        <p:spPr>
          <a:xfrm>
            <a:off x="2473100" y="6524158"/>
            <a:ext cx="889242" cy="307777"/>
          </a:xfrm>
          <a:prstGeom prst="rect">
            <a:avLst/>
          </a:prstGeom>
          <a:noFill/>
          <a:ln>
            <a:noFill/>
          </a:ln>
        </p:spPr>
        <p:txBody>
          <a:bodyPr wrap="square" lIns="91425" tIns="45700" rIns="91425" bIns="45700" anchor="t"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1" i="0" u="none" strike="noStrike" cap="none">
                <a:solidFill>
                  <a:schemeClr val="dk1"/>
                </a:solidFill>
                <a:latin typeface="Avenir"/>
                <a:ea typeface="Avenir"/>
                <a:cs typeface="Avenir"/>
                <a:sym typeface="Avenir"/>
              </a:rPr>
              <a:t>Develop</a:t>
            </a:r>
          </a:p>
        </p:txBody>
      </p:sp>
      <p:sp>
        <p:nvSpPr>
          <p:cNvPr id="31" name="Shape 31"/>
          <p:cNvSpPr txBox="1"/>
          <p:nvPr/>
        </p:nvSpPr>
        <p:spPr>
          <a:xfrm>
            <a:off x="5709408" y="6524158"/>
            <a:ext cx="795087" cy="307777"/>
          </a:xfrm>
          <a:prstGeom prst="rect">
            <a:avLst/>
          </a:prstGeom>
          <a:noFill/>
          <a:ln>
            <a:noFill/>
          </a:ln>
        </p:spPr>
        <p:txBody>
          <a:bodyPr wrap="square" lIns="91425" tIns="45700" rIns="91425" bIns="45700" anchor="t" anchorCtr="0">
            <a:noAutofit/>
          </a:bodyPr>
          <a:lstStyle/>
          <a:p>
            <a:pPr marL="0" marR="0" lvl="0" indent="-22225" algn="l" rtl="0">
              <a:lnSpc>
                <a:spcPct val="100000"/>
              </a:lnSpc>
              <a:spcBef>
                <a:spcPts val="0"/>
              </a:spcBef>
              <a:spcAft>
                <a:spcPts val="0"/>
              </a:spcAft>
              <a:buClr>
                <a:srgbClr val="BFBFBF"/>
              </a:buClr>
              <a:buSzPct val="25000"/>
              <a:buFont typeface="Avenir"/>
              <a:buNone/>
            </a:pPr>
            <a:r>
              <a:rPr lang="en-US" sz="1400" b="0" i="0" u="none" strike="noStrike" cap="none">
                <a:solidFill>
                  <a:srgbClr val="BFBFBF"/>
                </a:solidFill>
                <a:latin typeface="Avenir"/>
                <a:ea typeface="Avenir"/>
                <a:cs typeface="Avenir"/>
                <a:sym typeface="Avenir"/>
              </a:rPr>
              <a:t>Impact</a:t>
            </a:r>
          </a:p>
        </p:txBody>
      </p:sp>
      <p:sp>
        <p:nvSpPr>
          <p:cNvPr id="32" name="Shape 32"/>
          <p:cNvSpPr txBox="1"/>
          <p:nvPr/>
        </p:nvSpPr>
        <p:spPr>
          <a:xfrm>
            <a:off x="7264939" y="6524158"/>
            <a:ext cx="1064014" cy="307777"/>
          </a:xfrm>
          <a:prstGeom prst="rect">
            <a:avLst/>
          </a:prstGeom>
          <a:noFill/>
          <a:ln>
            <a:noFill/>
          </a:ln>
        </p:spPr>
        <p:txBody>
          <a:bodyPr wrap="square" lIns="91425" tIns="45700" rIns="91425" bIns="45700" anchor="t" anchorCtr="0">
            <a:noAutofit/>
          </a:bodyPr>
          <a:lstStyle/>
          <a:p>
            <a:pPr marL="0" marR="0" lvl="0" indent="-22225" algn="l" rtl="0">
              <a:lnSpc>
                <a:spcPct val="100000"/>
              </a:lnSpc>
              <a:spcBef>
                <a:spcPts val="0"/>
              </a:spcBef>
              <a:spcAft>
                <a:spcPts val="0"/>
              </a:spcAft>
              <a:buClr>
                <a:srgbClr val="BFBFBF"/>
              </a:buClr>
              <a:buSzPct val="25000"/>
              <a:buFont typeface="Avenir"/>
              <a:buNone/>
            </a:pPr>
            <a:r>
              <a:rPr lang="en-US" sz="1400" b="0" i="0" u="none" strike="noStrike" cap="none">
                <a:solidFill>
                  <a:srgbClr val="BFBFBF"/>
                </a:solidFill>
                <a:latin typeface="Avenir"/>
                <a:ea typeface="Avenir"/>
                <a:cs typeface="Avenir"/>
                <a:sym typeface="Avenir"/>
              </a:rPr>
              <a:t>Conclusion</a:t>
            </a:r>
          </a:p>
        </p:txBody>
      </p:sp>
      <p:sp>
        <p:nvSpPr>
          <p:cNvPr id="33" name="Shape 33"/>
          <p:cNvSpPr txBox="1"/>
          <p:nvPr/>
        </p:nvSpPr>
        <p:spPr>
          <a:xfrm>
            <a:off x="4177390" y="6524158"/>
            <a:ext cx="771572" cy="307777"/>
          </a:xfrm>
          <a:prstGeom prst="rect">
            <a:avLst/>
          </a:prstGeom>
          <a:noFill/>
          <a:ln>
            <a:noFill/>
          </a:ln>
        </p:spPr>
        <p:txBody>
          <a:bodyPr wrap="square" lIns="91425" tIns="45700" rIns="91425" bIns="45700" anchor="t" anchorCtr="0">
            <a:noAutofit/>
          </a:bodyPr>
          <a:lstStyle/>
          <a:p>
            <a:pPr marL="0" marR="0" lvl="0" indent="-22225" algn="ctr" rtl="0">
              <a:lnSpc>
                <a:spcPct val="100000"/>
              </a:lnSpc>
              <a:spcBef>
                <a:spcPts val="0"/>
              </a:spcBef>
              <a:spcAft>
                <a:spcPts val="0"/>
              </a:spcAft>
              <a:buClr>
                <a:srgbClr val="BFBFBF"/>
              </a:buClr>
              <a:buSzPct val="25000"/>
              <a:buFont typeface="Avenir"/>
              <a:buNone/>
            </a:pPr>
            <a:r>
              <a:rPr lang="en-US" sz="1400" b="0" i="0" u="none" strike="noStrike" cap="none">
                <a:solidFill>
                  <a:srgbClr val="BFBFBF"/>
                </a:solidFill>
                <a:latin typeface="Avenir"/>
                <a:ea typeface="Avenir"/>
                <a:cs typeface="Avenir"/>
                <a:sym typeface="Avenir"/>
              </a:rPr>
              <a:t>Renew</a:t>
            </a:r>
          </a:p>
        </p:txBody>
      </p:sp>
      <p:cxnSp>
        <p:nvCxnSpPr>
          <p:cNvPr id="34" name="Shape 34"/>
          <p:cNvCxnSpPr/>
          <p:nvPr/>
        </p:nvCxnSpPr>
        <p:spPr>
          <a:xfrm rot="10800000" flipH="1">
            <a:off x="1234911" y="6395419"/>
            <a:ext cx="1682809" cy="3"/>
          </a:xfrm>
          <a:prstGeom prst="straightConnector1">
            <a:avLst/>
          </a:prstGeom>
          <a:noFill/>
          <a:ln w="69850" cap="rnd" cmpd="sng">
            <a:solidFill>
              <a:schemeClr val="accent2"/>
            </a:solidFill>
            <a:prstDash val="solid"/>
            <a:miter lim="800000"/>
            <a:headEnd type="none" w="med" len="med"/>
            <a:tailEnd type="none" w="med" len="med"/>
          </a:ln>
        </p:spPr>
      </p:cxnSp>
      <p:pic>
        <p:nvPicPr>
          <p:cNvPr id="35" name="Shape 35" descr="BusinessOne - BusinessOne"/>
          <p:cNvPicPr preferRelativeResize="0"/>
          <p:nvPr/>
        </p:nvPicPr>
        <p:blipFill rotWithShape="1">
          <a:blip r:embed="rId2">
            <a:alphaModFix/>
          </a:blip>
          <a:srcRect/>
          <a:stretch/>
        </p:blipFill>
        <p:spPr>
          <a:xfrm>
            <a:off x="7678411" y="141401"/>
            <a:ext cx="1278377" cy="342005"/>
          </a:xfrm>
          <a:prstGeom prst="rect">
            <a:avLst/>
          </a:prstGeom>
          <a:noFill/>
          <a:ln>
            <a:noFill/>
          </a:ln>
        </p:spPr>
      </p:pic>
      <p:cxnSp>
        <p:nvCxnSpPr>
          <p:cNvPr id="36" name="Shape 36"/>
          <p:cNvCxnSpPr/>
          <p:nvPr/>
        </p:nvCxnSpPr>
        <p:spPr>
          <a:xfrm>
            <a:off x="292231" y="909022"/>
            <a:ext cx="8664557" cy="0"/>
          </a:xfrm>
          <a:prstGeom prst="straightConnector1">
            <a:avLst/>
          </a:prstGeom>
          <a:noFill/>
          <a:ln w="38100" cap="flat" cmpd="sng">
            <a:solidFill>
              <a:srgbClr val="A5A5A5"/>
            </a:solidFill>
            <a:prstDash val="solid"/>
            <a:miter lim="800000"/>
            <a:headEnd type="none" w="med" len="med"/>
            <a:tailEnd type="none" w="med" len="med"/>
          </a:ln>
        </p:spPr>
      </p:cxnSp>
      <p:sp>
        <p:nvSpPr>
          <p:cNvPr id="37" name="Shape 37"/>
          <p:cNvSpPr/>
          <p:nvPr/>
        </p:nvSpPr>
        <p:spPr>
          <a:xfrm>
            <a:off x="0" y="701632"/>
            <a:ext cx="292231" cy="414779"/>
          </a:xfrm>
          <a:prstGeom prst="rect">
            <a:avLst/>
          </a:prstGeom>
          <a:solidFill>
            <a:srgbClr val="ED7D3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8" name="Shape 38"/>
          <p:cNvPicPr preferRelativeResize="0"/>
          <p:nvPr/>
        </p:nvPicPr>
        <p:blipFill rotWithShape="1">
          <a:blip r:embed="rId3">
            <a:alphaModFix/>
          </a:blip>
          <a:srcRect/>
          <a:stretch/>
        </p:blipFill>
        <p:spPr>
          <a:xfrm>
            <a:off x="2713307" y="6191006"/>
            <a:ext cx="408826" cy="4088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39"/>
        <p:cNvGrpSpPr/>
        <p:nvPr/>
      </p:nvGrpSpPr>
      <p:grpSpPr>
        <a:xfrm>
          <a:off x="0" y="0"/>
          <a:ext cx="0" cy="0"/>
          <a:chOff x="0" y="0"/>
          <a:chExt cx="0" cy="0"/>
        </a:xfrm>
      </p:grpSpPr>
      <p:pic>
        <p:nvPicPr>
          <p:cNvPr id="40" name="Shape 40" descr="BusinessOne - BusinessOne"/>
          <p:cNvPicPr preferRelativeResize="0"/>
          <p:nvPr/>
        </p:nvPicPr>
        <p:blipFill rotWithShape="1">
          <a:blip r:embed="rId2">
            <a:alphaModFix/>
          </a:blip>
          <a:srcRect/>
          <a:stretch/>
        </p:blipFill>
        <p:spPr>
          <a:xfrm>
            <a:off x="7678411" y="141401"/>
            <a:ext cx="1278377" cy="342005"/>
          </a:xfrm>
          <a:prstGeom prst="rect">
            <a:avLst/>
          </a:prstGeom>
          <a:noFill/>
          <a:ln>
            <a:noFill/>
          </a:ln>
        </p:spPr>
      </p:pic>
      <p:cxnSp>
        <p:nvCxnSpPr>
          <p:cNvPr id="41" name="Shape 41"/>
          <p:cNvCxnSpPr/>
          <p:nvPr/>
        </p:nvCxnSpPr>
        <p:spPr>
          <a:xfrm>
            <a:off x="1234911" y="6395421"/>
            <a:ext cx="6680146" cy="0"/>
          </a:xfrm>
          <a:prstGeom prst="straightConnector1">
            <a:avLst/>
          </a:prstGeom>
          <a:noFill/>
          <a:ln w="69850" cap="rnd" cmpd="sng">
            <a:solidFill>
              <a:srgbClr val="BFBFBF"/>
            </a:solidFill>
            <a:prstDash val="solid"/>
            <a:miter lim="800000"/>
            <a:headEnd type="none" w="med" len="med"/>
            <a:tailEnd type="none" w="med" len="med"/>
          </a:ln>
        </p:spPr>
      </p:cxnSp>
      <p:sp>
        <p:nvSpPr>
          <p:cNvPr id="42" name="Shape 42"/>
          <p:cNvSpPr txBox="1"/>
          <p:nvPr/>
        </p:nvSpPr>
        <p:spPr>
          <a:xfrm>
            <a:off x="815048" y="6524158"/>
            <a:ext cx="843004" cy="307777"/>
          </a:xfrm>
          <a:prstGeom prst="rect">
            <a:avLst/>
          </a:prstGeom>
          <a:noFill/>
          <a:ln>
            <a:noFill/>
          </a:ln>
        </p:spPr>
        <p:txBody>
          <a:bodyPr wrap="square" lIns="91425" tIns="45700" rIns="91425" bIns="45700" anchor="t" anchorCtr="0">
            <a:noAutofit/>
          </a:bodyPr>
          <a:lstStyle/>
          <a:p>
            <a:pPr marL="0" marR="0" lvl="0" indent="-22225" algn="l" rtl="0">
              <a:lnSpc>
                <a:spcPct val="100000"/>
              </a:lnSpc>
              <a:spcBef>
                <a:spcPts val="0"/>
              </a:spcBef>
              <a:spcAft>
                <a:spcPts val="0"/>
              </a:spcAft>
              <a:buClr>
                <a:srgbClr val="BFBFBF"/>
              </a:buClr>
              <a:buSzPct val="25000"/>
              <a:buFont typeface="Avenir"/>
              <a:buNone/>
            </a:pPr>
            <a:r>
              <a:rPr lang="en-US" sz="1400" b="0" i="0" u="none" strike="noStrike" cap="none">
                <a:solidFill>
                  <a:srgbClr val="BFBFBF"/>
                </a:solidFill>
                <a:latin typeface="Avenir"/>
                <a:ea typeface="Avenir"/>
                <a:cs typeface="Avenir"/>
                <a:sym typeface="Avenir"/>
              </a:rPr>
              <a:t>Analysis</a:t>
            </a:r>
          </a:p>
        </p:txBody>
      </p:sp>
      <p:sp>
        <p:nvSpPr>
          <p:cNvPr id="43" name="Shape 43"/>
          <p:cNvSpPr txBox="1"/>
          <p:nvPr/>
        </p:nvSpPr>
        <p:spPr>
          <a:xfrm>
            <a:off x="2473100" y="6524158"/>
            <a:ext cx="889242" cy="307777"/>
          </a:xfrm>
          <a:prstGeom prst="rect">
            <a:avLst/>
          </a:prstGeom>
          <a:noFill/>
          <a:ln>
            <a:noFill/>
          </a:ln>
        </p:spPr>
        <p:txBody>
          <a:bodyPr wrap="square" lIns="91425" tIns="45700" rIns="91425" bIns="45700" anchor="t" anchorCtr="0">
            <a:noAutofit/>
          </a:bodyPr>
          <a:lstStyle/>
          <a:p>
            <a:pPr marL="0" marR="0" lvl="0" indent="-22225" algn="ctr" rtl="0">
              <a:lnSpc>
                <a:spcPct val="100000"/>
              </a:lnSpc>
              <a:spcBef>
                <a:spcPts val="0"/>
              </a:spcBef>
              <a:spcAft>
                <a:spcPts val="0"/>
              </a:spcAft>
              <a:buClr>
                <a:srgbClr val="BFBFBF"/>
              </a:buClr>
              <a:buSzPct val="25000"/>
              <a:buFont typeface="Avenir"/>
              <a:buNone/>
            </a:pPr>
            <a:r>
              <a:rPr lang="en-US" sz="1400" b="0" i="0" u="none" strike="noStrike" cap="none">
                <a:solidFill>
                  <a:srgbClr val="BFBFBF"/>
                </a:solidFill>
                <a:latin typeface="Avenir"/>
                <a:ea typeface="Avenir"/>
                <a:cs typeface="Avenir"/>
                <a:sym typeface="Avenir"/>
              </a:rPr>
              <a:t>Develop</a:t>
            </a:r>
          </a:p>
        </p:txBody>
      </p:sp>
      <p:sp>
        <p:nvSpPr>
          <p:cNvPr id="44" name="Shape 44"/>
          <p:cNvSpPr txBox="1"/>
          <p:nvPr/>
        </p:nvSpPr>
        <p:spPr>
          <a:xfrm>
            <a:off x="5709408" y="6524158"/>
            <a:ext cx="795087" cy="307777"/>
          </a:xfrm>
          <a:prstGeom prst="rect">
            <a:avLst/>
          </a:prstGeom>
          <a:noFill/>
          <a:ln>
            <a:noFill/>
          </a:ln>
        </p:spPr>
        <p:txBody>
          <a:bodyPr wrap="square" lIns="91425" tIns="45700" rIns="91425" bIns="45700" anchor="t" anchorCtr="0">
            <a:noAutofit/>
          </a:bodyPr>
          <a:lstStyle/>
          <a:p>
            <a:pPr marL="0" marR="0" lvl="0" indent="-22225" algn="l" rtl="0">
              <a:lnSpc>
                <a:spcPct val="100000"/>
              </a:lnSpc>
              <a:spcBef>
                <a:spcPts val="0"/>
              </a:spcBef>
              <a:spcAft>
                <a:spcPts val="0"/>
              </a:spcAft>
              <a:buClr>
                <a:srgbClr val="BFBFBF"/>
              </a:buClr>
              <a:buSzPct val="25000"/>
              <a:buFont typeface="Avenir"/>
              <a:buNone/>
            </a:pPr>
            <a:r>
              <a:rPr lang="en-US" sz="1400" b="0" i="0" u="none" strike="noStrike" cap="none">
                <a:solidFill>
                  <a:srgbClr val="BFBFBF"/>
                </a:solidFill>
                <a:latin typeface="Avenir"/>
                <a:ea typeface="Avenir"/>
                <a:cs typeface="Avenir"/>
                <a:sym typeface="Avenir"/>
              </a:rPr>
              <a:t>Impact</a:t>
            </a:r>
          </a:p>
        </p:txBody>
      </p:sp>
      <p:sp>
        <p:nvSpPr>
          <p:cNvPr id="45" name="Shape 45"/>
          <p:cNvSpPr txBox="1"/>
          <p:nvPr/>
        </p:nvSpPr>
        <p:spPr>
          <a:xfrm>
            <a:off x="7264939" y="6524158"/>
            <a:ext cx="1064014" cy="307777"/>
          </a:xfrm>
          <a:prstGeom prst="rect">
            <a:avLst/>
          </a:prstGeom>
          <a:noFill/>
          <a:ln>
            <a:noFill/>
          </a:ln>
        </p:spPr>
        <p:txBody>
          <a:bodyPr wrap="square" lIns="91425" tIns="45700" rIns="91425" bIns="45700" anchor="t" anchorCtr="0">
            <a:noAutofit/>
          </a:bodyPr>
          <a:lstStyle/>
          <a:p>
            <a:pPr marL="0" marR="0" lvl="0" indent="-22225" algn="l" rtl="0">
              <a:lnSpc>
                <a:spcPct val="100000"/>
              </a:lnSpc>
              <a:spcBef>
                <a:spcPts val="0"/>
              </a:spcBef>
              <a:spcAft>
                <a:spcPts val="0"/>
              </a:spcAft>
              <a:buClr>
                <a:srgbClr val="BFBFBF"/>
              </a:buClr>
              <a:buSzPct val="25000"/>
              <a:buFont typeface="Avenir"/>
              <a:buNone/>
            </a:pPr>
            <a:r>
              <a:rPr lang="en-US" sz="1400" b="0" i="0" u="none" strike="noStrike" cap="none">
                <a:solidFill>
                  <a:srgbClr val="BFBFBF"/>
                </a:solidFill>
                <a:latin typeface="Avenir"/>
                <a:ea typeface="Avenir"/>
                <a:cs typeface="Avenir"/>
                <a:sym typeface="Avenir"/>
              </a:rPr>
              <a:t>Conclusion</a:t>
            </a:r>
          </a:p>
        </p:txBody>
      </p:sp>
      <p:sp>
        <p:nvSpPr>
          <p:cNvPr id="46" name="Shape 46"/>
          <p:cNvSpPr txBox="1"/>
          <p:nvPr/>
        </p:nvSpPr>
        <p:spPr>
          <a:xfrm>
            <a:off x="4177390" y="6524158"/>
            <a:ext cx="771574" cy="307777"/>
          </a:xfrm>
          <a:prstGeom prst="rect">
            <a:avLst/>
          </a:prstGeom>
          <a:noFill/>
          <a:ln>
            <a:noFill/>
          </a:ln>
        </p:spPr>
        <p:txBody>
          <a:bodyPr wrap="square" lIns="91425" tIns="45700" rIns="91425" bIns="45700" anchor="t"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1" i="0" u="none" strike="noStrike" cap="none">
                <a:solidFill>
                  <a:schemeClr val="dk1"/>
                </a:solidFill>
                <a:latin typeface="Avenir"/>
                <a:ea typeface="Avenir"/>
                <a:cs typeface="Avenir"/>
                <a:sym typeface="Avenir"/>
              </a:rPr>
              <a:t>Renew</a:t>
            </a:r>
          </a:p>
        </p:txBody>
      </p:sp>
      <p:cxnSp>
        <p:nvCxnSpPr>
          <p:cNvPr id="47" name="Shape 47"/>
          <p:cNvCxnSpPr/>
          <p:nvPr/>
        </p:nvCxnSpPr>
        <p:spPr>
          <a:xfrm rot="10800000" flipH="1">
            <a:off x="1234911" y="6395421"/>
            <a:ext cx="3308809" cy="1"/>
          </a:xfrm>
          <a:prstGeom prst="straightConnector1">
            <a:avLst/>
          </a:prstGeom>
          <a:noFill/>
          <a:ln w="69850" cap="rnd" cmpd="sng">
            <a:solidFill>
              <a:schemeClr val="accent2"/>
            </a:solidFill>
            <a:prstDash val="solid"/>
            <a:miter lim="800000"/>
            <a:headEnd type="none" w="med" len="med"/>
            <a:tailEnd type="none" w="med" len="med"/>
          </a:ln>
        </p:spPr>
      </p:cxnSp>
      <p:cxnSp>
        <p:nvCxnSpPr>
          <p:cNvPr id="48" name="Shape 48"/>
          <p:cNvCxnSpPr/>
          <p:nvPr/>
        </p:nvCxnSpPr>
        <p:spPr>
          <a:xfrm>
            <a:off x="292231" y="909022"/>
            <a:ext cx="8664557" cy="0"/>
          </a:xfrm>
          <a:prstGeom prst="straightConnector1">
            <a:avLst/>
          </a:prstGeom>
          <a:noFill/>
          <a:ln w="38100" cap="flat" cmpd="sng">
            <a:solidFill>
              <a:srgbClr val="A5A5A5"/>
            </a:solidFill>
            <a:prstDash val="solid"/>
            <a:miter lim="800000"/>
            <a:headEnd type="none" w="med" len="med"/>
            <a:tailEnd type="none" w="med" len="med"/>
          </a:ln>
        </p:spPr>
      </p:cxnSp>
      <p:sp>
        <p:nvSpPr>
          <p:cNvPr id="49" name="Shape 49"/>
          <p:cNvSpPr/>
          <p:nvPr/>
        </p:nvSpPr>
        <p:spPr>
          <a:xfrm>
            <a:off x="0" y="701632"/>
            <a:ext cx="292231" cy="414779"/>
          </a:xfrm>
          <a:prstGeom prst="rect">
            <a:avLst/>
          </a:prstGeom>
          <a:solidFill>
            <a:srgbClr val="ED7D3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50" name="Shape 50"/>
          <p:cNvPicPr preferRelativeResize="0"/>
          <p:nvPr/>
        </p:nvPicPr>
        <p:blipFill rotWithShape="1">
          <a:blip r:embed="rId3">
            <a:alphaModFix/>
          </a:blip>
          <a:srcRect/>
          <a:stretch/>
        </p:blipFill>
        <p:spPr>
          <a:xfrm>
            <a:off x="4420096" y="6186153"/>
            <a:ext cx="408826" cy="4088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51"/>
        <p:cNvGrpSpPr/>
        <p:nvPr/>
      </p:nvGrpSpPr>
      <p:grpSpPr>
        <a:xfrm>
          <a:off x="0" y="0"/>
          <a:ext cx="0" cy="0"/>
          <a:chOff x="0" y="0"/>
          <a:chExt cx="0" cy="0"/>
        </a:xfrm>
      </p:grpSpPr>
      <p:pic>
        <p:nvPicPr>
          <p:cNvPr id="52" name="Shape 52" descr="BusinessOne - BusinessOne"/>
          <p:cNvPicPr preferRelativeResize="0"/>
          <p:nvPr/>
        </p:nvPicPr>
        <p:blipFill rotWithShape="1">
          <a:blip r:embed="rId2">
            <a:alphaModFix/>
          </a:blip>
          <a:srcRect/>
          <a:stretch/>
        </p:blipFill>
        <p:spPr>
          <a:xfrm>
            <a:off x="7678411" y="141401"/>
            <a:ext cx="1278377" cy="342005"/>
          </a:xfrm>
          <a:prstGeom prst="rect">
            <a:avLst/>
          </a:prstGeom>
          <a:noFill/>
          <a:ln>
            <a:noFill/>
          </a:ln>
        </p:spPr>
      </p:pic>
      <p:cxnSp>
        <p:nvCxnSpPr>
          <p:cNvPr id="53" name="Shape 53"/>
          <p:cNvCxnSpPr/>
          <p:nvPr/>
        </p:nvCxnSpPr>
        <p:spPr>
          <a:xfrm>
            <a:off x="1234911" y="6395421"/>
            <a:ext cx="6680146" cy="0"/>
          </a:xfrm>
          <a:prstGeom prst="straightConnector1">
            <a:avLst/>
          </a:prstGeom>
          <a:noFill/>
          <a:ln w="69850" cap="rnd" cmpd="sng">
            <a:solidFill>
              <a:srgbClr val="BFBFBF"/>
            </a:solidFill>
            <a:prstDash val="solid"/>
            <a:miter lim="800000"/>
            <a:headEnd type="none" w="med" len="med"/>
            <a:tailEnd type="none" w="med" len="med"/>
          </a:ln>
        </p:spPr>
      </p:cxnSp>
      <p:sp>
        <p:nvSpPr>
          <p:cNvPr id="54" name="Shape 54"/>
          <p:cNvSpPr txBox="1"/>
          <p:nvPr/>
        </p:nvSpPr>
        <p:spPr>
          <a:xfrm>
            <a:off x="815048" y="6524158"/>
            <a:ext cx="843004" cy="307777"/>
          </a:xfrm>
          <a:prstGeom prst="rect">
            <a:avLst/>
          </a:prstGeom>
          <a:noFill/>
          <a:ln>
            <a:noFill/>
          </a:ln>
        </p:spPr>
        <p:txBody>
          <a:bodyPr wrap="square" lIns="91425" tIns="45700" rIns="91425" bIns="45700" anchor="t" anchorCtr="0">
            <a:noAutofit/>
          </a:bodyPr>
          <a:lstStyle/>
          <a:p>
            <a:pPr marL="0" marR="0" lvl="0" indent="-22225" algn="l" rtl="0">
              <a:lnSpc>
                <a:spcPct val="100000"/>
              </a:lnSpc>
              <a:spcBef>
                <a:spcPts val="0"/>
              </a:spcBef>
              <a:spcAft>
                <a:spcPts val="0"/>
              </a:spcAft>
              <a:buClr>
                <a:srgbClr val="BFBFBF"/>
              </a:buClr>
              <a:buSzPct val="25000"/>
              <a:buFont typeface="Avenir"/>
              <a:buNone/>
            </a:pPr>
            <a:r>
              <a:rPr lang="en-US" sz="1400" b="0" i="0" u="none" strike="noStrike" cap="none">
                <a:solidFill>
                  <a:srgbClr val="BFBFBF"/>
                </a:solidFill>
                <a:latin typeface="Avenir"/>
                <a:ea typeface="Avenir"/>
                <a:cs typeface="Avenir"/>
                <a:sym typeface="Avenir"/>
              </a:rPr>
              <a:t>Analysis</a:t>
            </a:r>
          </a:p>
        </p:txBody>
      </p:sp>
      <p:sp>
        <p:nvSpPr>
          <p:cNvPr id="55" name="Shape 55"/>
          <p:cNvSpPr txBox="1"/>
          <p:nvPr/>
        </p:nvSpPr>
        <p:spPr>
          <a:xfrm>
            <a:off x="5709408" y="6524158"/>
            <a:ext cx="795087" cy="307777"/>
          </a:xfrm>
          <a:prstGeom prst="rect">
            <a:avLst/>
          </a:prstGeom>
          <a:noFill/>
          <a:ln>
            <a:noFill/>
          </a:ln>
        </p:spPr>
        <p:txBody>
          <a:bodyPr wrap="square" lIns="91425" tIns="45700" rIns="91425" bIns="45700" anchor="t" anchorCtr="0">
            <a:noAutofit/>
          </a:bodyPr>
          <a:lstStyle/>
          <a:p>
            <a:pPr marL="0" marR="0" lvl="0" indent="-22225" algn="l" rtl="0">
              <a:lnSpc>
                <a:spcPct val="100000"/>
              </a:lnSpc>
              <a:spcBef>
                <a:spcPts val="0"/>
              </a:spcBef>
              <a:spcAft>
                <a:spcPts val="0"/>
              </a:spcAft>
              <a:buClr>
                <a:schemeClr val="dk1"/>
              </a:buClr>
              <a:buSzPct val="25000"/>
              <a:buFont typeface="Avenir"/>
              <a:buNone/>
            </a:pPr>
            <a:r>
              <a:rPr lang="en-US" sz="1400" b="1" i="0" u="none" strike="noStrike" cap="none">
                <a:solidFill>
                  <a:schemeClr val="dk1"/>
                </a:solidFill>
                <a:latin typeface="Avenir"/>
                <a:ea typeface="Avenir"/>
                <a:cs typeface="Avenir"/>
                <a:sym typeface="Avenir"/>
              </a:rPr>
              <a:t>Impact</a:t>
            </a:r>
          </a:p>
        </p:txBody>
      </p:sp>
      <p:sp>
        <p:nvSpPr>
          <p:cNvPr id="56" name="Shape 56"/>
          <p:cNvSpPr txBox="1"/>
          <p:nvPr/>
        </p:nvSpPr>
        <p:spPr>
          <a:xfrm>
            <a:off x="7264939" y="6524158"/>
            <a:ext cx="1064014" cy="307777"/>
          </a:xfrm>
          <a:prstGeom prst="rect">
            <a:avLst/>
          </a:prstGeom>
          <a:noFill/>
          <a:ln>
            <a:noFill/>
          </a:ln>
        </p:spPr>
        <p:txBody>
          <a:bodyPr wrap="square" lIns="91425" tIns="45700" rIns="91425" bIns="45700" anchor="t" anchorCtr="0">
            <a:noAutofit/>
          </a:bodyPr>
          <a:lstStyle/>
          <a:p>
            <a:pPr marL="0" marR="0" lvl="0" indent="-22225" algn="l" rtl="0">
              <a:lnSpc>
                <a:spcPct val="100000"/>
              </a:lnSpc>
              <a:spcBef>
                <a:spcPts val="0"/>
              </a:spcBef>
              <a:spcAft>
                <a:spcPts val="0"/>
              </a:spcAft>
              <a:buClr>
                <a:srgbClr val="BFBFBF"/>
              </a:buClr>
              <a:buSzPct val="25000"/>
              <a:buFont typeface="Avenir"/>
              <a:buNone/>
            </a:pPr>
            <a:r>
              <a:rPr lang="en-US" sz="1400" b="0" i="0" u="none" strike="noStrike" cap="none">
                <a:solidFill>
                  <a:srgbClr val="BFBFBF"/>
                </a:solidFill>
                <a:latin typeface="Avenir"/>
                <a:ea typeface="Avenir"/>
                <a:cs typeface="Avenir"/>
                <a:sym typeface="Avenir"/>
              </a:rPr>
              <a:t>Conclusion</a:t>
            </a:r>
          </a:p>
        </p:txBody>
      </p:sp>
      <p:cxnSp>
        <p:nvCxnSpPr>
          <p:cNvPr id="57" name="Shape 57"/>
          <p:cNvCxnSpPr/>
          <p:nvPr/>
        </p:nvCxnSpPr>
        <p:spPr>
          <a:xfrm rot="10800000" flipH="1">
            <a:off x="1234911" y="6395420"/>
            <a:ext cx="4872039" cy="1"/>
          </a:xfrm>
          <a:prstGeom prst="straightConnector1">
            <a:avLst/>
          </a:prstGeom>
          <a:noFill/>
          <a:ln w="69850" cap="rnd" cmpd="sng">
            <a:solidFill>
              <a:schemeClr val="accent2"/>
            </a:solidFill>
            <a:prstDash val="solid"/>
            <a:miter lim="800000"/>
            <a:headEnd type="none" w="med" len="med"/>
            <a:tailEnd type="none" w="med" len="med"/>
          </a:ln>
        </p:spPr>
      </p:cxnSp>
      <p:cxnSp>
        <p:nvCxnSpPr>
          <p:cNvPr id="58" name="Shape 58"/>
          <p:cNvCxnSpPr/>
          <p:nvPr/>
        </p:nvCxnSpPr>
        <p:spPr>
          <a:xfrm>
            <a:off x="292231" y="909022"/>
            <a:ext cx="8664557" cy="0"/>
          </a:xfrm>
          <a:prstGeom prst="straightConnector1">
            <a:avLst/>
          </a:prstGeom>
          <a:noFill/>
          <a:ln w="38100" cap="flat" cmpd="sng">
            <a:solidFill>
              <a:srgbClr val="A5A5A5"/>
            </a:solidFill>
            <a:prstDash val="solid"/>
            <a:miter lim="800000"/>
            <a:headEnd type="none" w="med" len="med"/>
            <a:tailEnd type="none" w="med" len="med"/>
          </a:ln>
        </p:spPr>
      </p:cxnSp>
      <p:sp>
        <p:nvSpPr>
          <p:cNvPr id="59" name="Shape 59"/>
          <p:cNvSpPr/>
          <p:nvPr/>
        </p:nvSpPr>
        <p:spPr>
          <a:xfrm>
            <a:off x="0" y="701632"/>
            <a:ext cx="292231" cy="414779"/>
          </a:xfrm>
          <a:prstGeom prst="rect">
            <a:avLst/>
          </a:prstGeom>
          <a:solidFill>
            <a:srgbClr val="ED7D3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60" name="Shape 60"/>
          <p:cNvPicPr preferRelativeResize="0"/>
          <p:nvPr/>
        </p:nvPicPr>
        <p:blipFill rotWithShape="1">
          <a:blip r:embed="rId3">
            <a:alphaModFix/>
          </a:blip>
          <a:srcRect/>
          <a:stretch/>
        </p:blipFill>
        <p:spPr>
          <a:xfrm>
            <a:off x="5902537" y="6191007"/>
            <a:ext cx="408826" cy="408826"/>
          </a:xfrm>
          <a:prstGeom prst="rect">
            <a:avLst/>
          </a:prstGeom>
          <a:noFill/>
          <a:ln>
            <a:noFill/>
          </a:ln>
        </p:spPr>
      </p:pic>
      <p:sp>
        <p:nvSpPr>
          <p:cNvPr id="61" name="Shape 61"/>
          <p:cNvSpPr txBox="1"/>
          <p:nvPr/>
        </p:nvSpPr>
        <p:spPr>
          <a:xfrm>
            <a:off x="2473100" y="6524158"/>
            <a:ext cx="889242" cy="307777"/>
          </a:xfrm>
          <a:prstGeom prst="rect">
            <a:avLst/>
          </a:prstGeom>
          <a:noFill/>
          <a:ln>
            <a:noFill/>
          </a:ln>
        </p:spPr>
        <p:txBody>
          <a:bodyPr wrap="square" lIns="91425" tIns="45700" rIns="91425" bIns="45700" anchor="t" anchorCtr="0">
            <a:noAutofit/>
          </a:bodyPr>
          <a:lstStyle/>
          <a:p>
            <a:pPr marL="0" marR="0" lvl="0" indent="-22225" algn="ctr" rtl="0">
              <a:lnSpc>
                <a:spcPct val="100000"/>
              </a:lnSpc>
              <a:spcBef>
                <a:spcPts val="0"/>
              </a:spcBef>
              <a:spcAft>
                <a:spcPts val="0"/>
              </a:spcAft>
              <a:buClr>
                <a:srgbClr val="BFBFBF"/>
              </a:buClr>
              <a:buSzPct val="25000"/>
              <a:buFont typeface="Avenir"/>
              <a:buNone/>
            </a:pPr>
            <a:r>
              <a:rPr lang="en-US" sz="1400" b="0" i="0" u="none" strike="noStrike" cap="none">
                <a:solidFill>
                  <a:srgbClr val="BFBFBF"/>
                </a:solidFill>
                <a:latin typeface="Avenir"/>
                <a:ea typeface="Avenir"/>
                <a:cs typeface="Avenir"/>
                <a:sym typeface="Avenir"/>
              </a:rPr>
              <a:t>Develop</a:t>
            </a:r>
          </a:p>
        </p:txBody>
      </p:sp>
      <p:sp>
        <p:nvSpPr>
          <p:cNvPr id="62" name="Shape 62"/>
          <p:cNvSpPr txBox="1"/>
          <p:nvPr/>
        </p:nvSpPr>
        <p:spPr>
          <a:xfrm>
            <a:off x="4177390" y="6524158"/>
            <a:ext cx="716970" cy="307777"/>
          </a:xfrm>
          <a:prstGeom prst="rect">
            <a:avLst/>
          </a:prstGeom>
          <a:noFill/>
          <a:ln>
            <a:noFill/>
          </a:ln>
        </p:spPr>
        <p:txBody>
          <a:bodyPr wrap="square" lIns="91425" tIns="45700" rIns="91425" bIns="45700" anchor="t" anchorCtr="0">
            <a:noAutofit/>
          </a:bodyPr>
          <a:lstStyle/>
          <a:p>
            <a:pPr marL="0" marR="0" lvl="0" indent="-22225" algn="ctr" rtl="0">
              <a:lnSpc>
                <a:spcPct val="100000"/>
              </a:lnSpc>
              <a:spcBef>
                <a:spcPts val="0"/>
              </a:spcBef>
              <a:spcAft>
                <a:spcPts val="0"/>
              </a:spcAft>
              <a:buClr>
                <a:srgbClr val="BFBFBF"/>
              </a:buClr>
              <a:buSzPct val="25000"/>
              <a:buFont typeface="Avenir"/>
              <a:buNone/>
            </a:pPr>
            <a:r>
              <a:rPr lang="en-US" sz="1400" b="0" i="0" u="none" strike="noStrike" cap="none">
                <a:solidFill>
                  <a:srgbClr val="BFBFBF"/>
                </a:solidFill>
                <a:latin typeface="Avenir"/>
                <a:ea typeface="Avenir"/>
                <a:cs typeface="Avenir"/>
                <a:sym typeface="Avenir"/>
              </a:rPr>
              <a:t>Renew</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63"/>
        <p:cNvGrpSpPr/>
        <p:nvPr/>
      </p:nvGrpSpPr>
      <p:grpSpPr>
        <a:xfrm>
          <a:off x="0" y="0"/>
          <a:ext cx="0" cy="0"/>
          <a:chOff x="0" y="0"/>
          <a:chExt cx="0" cy="0"/>
        </a:xfrm>
      </p:grpSpPr>
      <p:sp>
        <p:nvSpPr>
          <p:cNvPr id="64" name="Shape 64"/>
          <p:cNvSpPr txBox="1"/>
          <p:nvPr/>
        </p:nvSpPr>
        <p:spPr>
          <a:xfrm>
            <a:off x="4038483" y="6550223"/>
            <a:ext cx="1172051" cy="307777"/>
          </a:xfrm>
          <a:prstGeom prst="rect">
            <a:avLst/>
          </a:prstGeom>
          <a:noFill/>
          <a:ln>
            <a:noFill/>
          </a:ln>
        </p:spPr>
        <p:txBody>
          <a:bodyPr wrap="square" lIns="91425" tIns="45700" rIns="91425" bIns="45700" anchor="t"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1" i="0" u="none" strike="noStrike" cap="none">
                <a:solidFill>
                  <a:schemeClr val="dk1"/>
                </a:solidFill>
                <a:latin typeface="Avenir"/>
                <a:ea typeface="Avenir"/>
                <a:cs typeface="Avenir"/>
                <a:sym typeface="Avenir"/>
              </a:rPr>
              <a:t>Appendix</a:t>
            </a:r>
          </a:p>
        </p:txBody>
      </p:sp>
      <p:pic>
        <p:nvPicPr>
          <p:cNvPr id="65" name="Shape 65" descr="BusinessOne - BusinessOne"/>
          <p:cNvPicPr preferRelativeResize="0"/>
          <p:nvPr/>
        </p:nvPicPr>
        <p:blipFill rotWithShape="1">
          <a:blip r:embed="rId2">
            <a:alphaModFix/>
          </a:blip>
          <a:srcRect/>
          <a:stretch/>
        </p:blipFill>
        <p:spPr>
          <a:xfrm>
            <a:off x="7678411" y="141401"/>
            <a:ext cx="1278377" cy="342005"/>
          </a:xfrm>
          <a:prstGeom prst="rect">
            <a:avLst/>
          </a:prstGeom>
          <a:noFill/>
          <a:ln>
            <a:noFill/>
          </a:ln>
        </p:spPr>
      </p:pic>
      <p:cxnSp>
        <p:nvCxnSpPr>
          <p:cNvPr id="66" name="Shape 66"/>
          <p:cNvCxnSpPr/>
          <p:nvPr/>
        </p:nvCxnSpPr>
        <p:spPr>
          <a:xfrm>
            <a:off x="292231" y="909022"/>
            <a:ext cx="8664557" cy="0"/>
          </a:xfrm>
          <a:prstGeom prst="straightConnector1">
            <a:avLst/>
          </a:prstGeom>
          <a:noFill/>
          <a:ln w="38100" cap="flat" cmpd="sng">
            <a:solidFill>
              <a:srgbClr val="A5A5A5"/>
            </a:solidFill>
            <a:prstDash val="solid"/>
            <a:miter lim="800000"/>
            <a:headEnd type="none" w="med" len="med"/>
            <a:tailEnd type="none" w="med" len="med"/>
          </a:ln>
        </p:spPr>
      </p:cxnSp>
      <p:sp>
        <p:nvSpPr>
          <p:cNvPr id="67" name="Shape 67"/>
          <p:cNvSpPr/>
          <p:nvPr/>
        </p:nvSpPr>
        <p:spPr>
          <a:xfrm>
            <a:off x="0" y="701632"/>
            <a:ext cx="292231" cy="414779"/>
          </a:xfrm>
          <a:prstGeom prst="rect">
            <a:avLst/>
          </a:prstGeom>
          <a:solidFill>
            <a:srgbClr val="ED7D3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68" name="Shape 68"/>
          <p:cNvPicPr preferRelativeResize="0"/>
          <p:nvPr/>
        </p:nvPicPr>
        <p:blipFill rotWithShape="1">
          <a:blip r:embed="rId3">
            <a:alphaModFix/>
          </a:blip>
          <a:srcRect/>
          <a:stretch/>
        </p:blipFill>
        <p:spPr>
          <a:xfrm>
            <a:off x="4420095" y="6141397"/>
            <a:ext cx="408826" cy="4088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5_Title Slide">
    <p:spTree>
      <p:nvGrpSpPr>
        <p:cNvPr id="1" name="Shape 69"/>
        <p:cNvGrpSpPr/>
        <p:nvPr/>
      </p:nvGrpSpPr>
      <p:grpSpPr>
        <a:xfrm>
          <a:off x="0" y="0"/>
          <a:ext cx="0" cy="0"/>
          <a:chOff x="0" y="0"/>
          <a:chExt cx="0" cy="0"/>
        </a:xfrm>
      </p:grpSpPr>
      <p:cxnSp>
        <p:nvCxnSpPr>
          <p:cNvPr id="70" name="Shape 70"/>
          <p:cNvCxnSpPr/>
          <p:nvPr/>
        </p:nvCxnSpPr>
        <p:spPr>
          <a:xfrm>
            <a:off x="1234911" y="6395421"/>
            <a:ext cx="6680146" cy="0"/>
          </a:xfrm>
          <a:prstGeom prst="straightConnector1">
            <a:avLst/>
          </a:prstGeom>
          <a:noFill/>
          <a:ln w="69850" cap="rnd" cmpd="sng">
            <a:solidFill>
              <a:srgbClr val="BFBFBF"/>
            </a:solidFill>
            <a:prstDash val="solid"/>
            <a:miter lim="800000"/>
            <a:headEnd type="none" w="med" len="med"/>
            <a:tailEnd type="none" w="med" len="med"/>
          </a:ln>
        </p:spPr>
      </p:cxnSp>
      <p:sp>
        <p:nvSpPr>
          <p:cNvPr id="71" name="Shape 71"/>
          <p:cNvSpPr txBox="1"/>
          <p:nvPr/>
        </p:nvSpPr>
        <p:spPr>
          <a:xfrm>
            <a:off x="815048" y="6524158"/>
            <a:ext cx="843004" cy="307777"/>
          </a:xfrm>
          <a:prstGeom prst="rect">
            <a:avLst/>
          </a:prstGeom>
          <a:noFill/>
          <a:ln>
            <a:noFill/>
          </a:ln>
        </p:spPr>
        <p:txBody>
          <a:bodyPr wrap="square" lIns="91425" tIns="45700" rIns="91425" bIns="45700" anchor="t" anchorCtr="0">
            <a:noAutofit/>
          </a:bodyPr>
          <a:lstStyle/>
          <a:p>
            <a:pPr marL="0" marR="0" lvl="0" indent="-22225" algn="l" rtl="0">
              <a:lnSpc>
                <a:spcPct val="100000"/>
              </a:lnSpc>
              <a:spcBef>
                <a:spcPts val="0"/>
              </a:spcBef>
              <a:spcAft>
                <a:spcPts val="0"/>
              </a:spcAft>
              <a:buClr>
                <a:srgbClr val="BFBFBF"/>
              </a:buClr>
              <a:buSzPct val="25000"/>
              <a:buFont typeface="Avenir"/>
              <a:buNone/>
            </a:pPr>
            <a:r>
              <a:rPr lang="en-US" sz="1400" b="0" i="0" u="none" strike="noStrike" cap="none">
                <a:solidFill>
                  <a:srgbClr val="BFBFBF"/>
                </a:solidFill>
                <a:latin typeface="Avenir"/>
                <a:ea typeface="Avenir"/>
                <a:cs typeface="Avenir"/>
                <a:sym typeface="Avenir"/>
              </a:rPr>
              <a:t>Analysis</a:t>
            </a:r>
          </a:p>
        </p:txBody>
      </p:sp>
      <p:sp>
        <p:nvSpPr>
          <p:cNvPr id="72" name="Shape 72"/>
          <p:cNvSpPr txBox="1"/>
          <p:nvPr/>
        </p:nvSpPr>
        <p:spPr>
          <a:xfrm>
            <a:off x="5709408" y="6524158"/>
            <a:ext cx="740483" cy="307777"/>
          </a:xfrm>
          <a:prstGeom prst="rect">
            <a:avLst/>
          </a:prstGeom>
          <a:noFill/>
          <a:ln>
            <a:noFill/>
          </a:ln>
        </p:spPr>
        <p:txBody>
          <a:bodyPr wrap="square" lIns="91425" tIns="45700" rIns="91425" bIns="45700" anchor="t" anchorCtr="0">
            <a:noAutofit/>
          </a:bodyPr>
          <a:lstStyle/>
          <a:p>
            <a:pPr marL="0" marR="0" lvl="0" indent="-22225" algn="l" rtl="0">
              <a:lnSpc>
                <a:spcPct val="100000"/>
              </a:lnSpc>
              <a:spcBef>
                <a:spcPts val="0"/>
              </a:spcBef>
              <a:spcAft>
                <a:spcPts val="0"/>
              </a:spcAft>
              <a:buClr>
                <a:srgbClr val="BFBFBF"/>
              </a:buClr>
              <a:buSzPct val="25000"/>
              <a:buFont typeface="Avenir"/>
              <a:buNone/>
            </a:pPr>
            <a:r>
              <a:rPr lang="en-US" sz="1400" b="0" i="0" u="none" strike="noStrike" cap="none">
                <a:solidFill>
                  <a:srgbClr val="BFBFBF"/>
                </a:solidFill>
                <a:latin typeface="Avenir"/>
                <a:ea typeface="Avenir"/>
                <a:cs typeface="Avenir"/>
                <a:sym typeface="Avenir"/>
              </a:rPr>
              <a:t>Impact</a:t>
            </a:r>
          </a:p>
        </p:txBody>
      </p:sp>
      <p:sp>
        <p:nvSpPr>
          <p:cNvPr id="73" name="Shape 73"/>
          <p:cNvSpPr txBox="1"/>
          <p:nvPr/>
        </p:nvSpPr>
        <p:spPr>
          <a:xfrm>
            <a:off x="7264938" y="6524158"/>
            <a:ext cx="1172051" cy="307777"/>
          </a:xfrm>
          <a:prstGeom prst="rect">
            <a:avLst/>
          </a:prstGeom>
          <a:noFill/>
          <a:ln>
            <a:noFill/>
          </a:ln>
        </p:spPr>
        <p:txBody>
          <a:bodyPr wrap="square" lIns="91425" tIns="45700" rIns="91425" bIns="45700" anchor="t" anchorCtr="0">
            <a:noAutofit/>
          </a:bodyPr>
          <a:lstStyle/>
          <a:p>
            <a:pPr marL="0" marR="0" lvl="0" indent="-22225" algn="l" rtl="0">
              <a:lnSpc>
                <a:spcPct val="100000"/>
              </a:lnSpc>
              <a:spcBef>
                <a:spcPts val="0"/>
              </a:spcBef>
              <a:spcAft>
                <a:spcPts val="0"/>
              </a:spcAft>
              <a:buClr>
                <a:schemeClr val="dk1"/>
              </a:buClr>
              <a:buSzPct val="25000"/>
              <a:buFont typeface="Avenir"/>
              <a:buNone/>
            </a:pPr>
            <a:r>
              <a:rPr lang="en-US" sz="1400" b="1" i="0" u="none" strike="noStrike" cap="none">
                <a:solidFill>
                  <a:schemeClr val="dk1"/>
                </a:solidFill>
                <a:latin typeface="Avenir"/>
                <a:ea typeface="Avenir"/>
                <a:cs typeface="Avenir"/>
                <a:sym typeface="Avenir"/>
              </a:rPr>
              <a:t>Conclusion</a:t>
            </a:r>
          </a:p>
        </p:txBody>
      </p:sp>
      <p:cxnSp>
        <p:nvCxnSpPr>
          <p:cNvPr id="74" name="Shape 74"/>
          <p:cNvCxnSpPr/>
          <p:nvPr/>
        </p:nvCxnSpPr>
        <p:spPr>
          <a:xfrm>
            <a:off x="1234911" y="6395421"/>
            <a:ext cx="6680146" cy="0"/>
          </a:xfrm>
          <a:prstGeom prst="straightConnector1">
            <a:avLst/>
          </a:prstGeom>
          <a:noFill/>
          <a:ln w="69850" cap="rnd" cmpd="sng">
            <a:solidFill>
              <a:schemeClr val="accent2"/>
            </a:solidFill>
            <a:prstDash val="solid"/>
            <a:miter lim="800000"/>
            <a:headEnd type="none" w="med" len="med"/>
            <a:tailEnd type="none" w="med" len="med"/>
          </a:ln>
        </p:spPr>
      </p:cxnSp>
      <p:pic>
        <p:nvPicPr>
          <p:cNvPr id="75" name="Shape 75" descr="BusinessOne - BusinessOne"/>
          <p:cNvPicPr preferRelativeResize="0"/>
          <p:nvPr/>
        </p:nvPicPr>
        <p:blipFill rotWithShape="1">
          <a:blip r:embed="rId2">
            <a:alphaModFix/>
          </a:blip>
          <a:srcRect/>
          <a:stretch/>
        </p:blipFill>
        <p:spPr>
          <a:xfrm>
            <a:off x="7678411" y="141401"/>
            <a:ext cx="1278377" cy="342005"/>
          </a:xfrm>
          <a:prstGeom prst="rect">
            <a:avLst/>
          </a:prstGeom>
          <a:noFill/>
          <a:ln>
            <a:noFill/>
          </a:ln>
        </p:spPr>
      </p:pic>
      <p:cxnSp>
        <p:nvCxnSpPr>
          <p:cNvPr id="76" name="Shape 76"/>
          <p:cNvCxnSpPr/>
          <p:nvPr/>
        </p:nvCxnSpPr>
        <p:spPr>
          <a:xfrm>
            <a:off x="292231" y="909022"/>
            <a:ext cx="8664557" cy="0"/>
          </a:xfrm>
          <a:prstGeom prst="straightConnector1">
            <a:avLst/>
          </a:prstGeom>
          <a:noFill/>
          <a:ln w="38100" cap="flat" cmpd="sng">
            <a:solidFill>
              <a:srgbClr val="A5A5A5"/>
            </a:solidFill>
            <a:prstDash val="solid"/>
            <a:miter lim="800000"/>
            <a:headEnd type="none" w="med" len="med"/>
            <a:tailEnd type="none" w="med" len="med"/>
          </a:ln>
        </p:spPr>
      </p:cxnSp>
      <p:sp>
        <p:nvSpPr>
          <p:cNvPr id="77" name="Shape 77"/>
          <p:cNvSpPr/>
          <p:nvPr/>
        </p:nvSpPr>
        <p:spPr>
          <a:xfrm>
            <a:off x="0" y="701632"/>
            <a:ext cx="292231" cy="414779"/>
          </a:xfrm>
          <a:prstGeom prst="rect">
            <a:avLst/>
          </a:prstGeom>
          <a:solidFill>
            <a:srgbClr val="ED7D3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78" name="Shape 78"/>
          <p:cNvPicPr preferRelativeResize="0"/>
          <p:nvPr/>
        </p:nvPicPr>
        <p:blipFill rotWithShape="1">
          <a:blip r:embed="rId3">
            <a:alphaModFix/>
          </a:blip>
          <a:srcRect/>
          <a:stretch/>
        </p:blipFill>
        <p:spPr>
          <a:xfrm>
            <a:off x="7646550" y="6191008"/>
            <a:ext cx="408826" cy="408826"/>
          </a:xfrm>
          <a:prstGeom prst="rect">
            <a:avLst/>
          </a:prstGeom>
          <a:noFill/>
          <a:ln>
            <a:noFill/>
          </a:ln>
        </p:spPr>
      </p:pic>
      <p:sp>
        <p:nvSpPr>
          <p:cNvPr id="79" name="Shape 79"/>
          <p:cNvSpPr txBox="1"/>
          <p:nvPr/>
        </p:nvSpPr>
        <p:spPr>
          <a:xfrm>
            <a:off x="2473100" y="6524158"/>
            <a:ext cx="889242" cy="307777"/>
          </a:xfrm>
          <a:prstGeom prst="rect">
            <a:avLst/>
          </a:prstGeom>
          <a:noFill/>
          <a:ln>
            <a:noFill/>
          </a:ln>
        </p:spPr>
        <p:txBody>
          <a:bodyPr wrap="square" lIns="91425" tIns="45700" rIns="91425" bIns="45700" anchor="t" anchorCtr="0">
            <a:noAutofit/>
          </a:bodyPr>
          <a:lstStyle/>
          <a:p>
            <a:pPr marL="0" marR="0" lvl="0" indent="-22225" algn="ctr" rtl="0">
              <a:lnSpc>
                <a:spcPct val="100000"/>
              </a:lnSpc>
              <a:spcBef>
                <a:spcPts val="0"/>
              </a:spcBef>
              <a:spcAft>
                <a:spcPts val="0"/>
              </a:spcAft>
              <a:buClr>
                <a:srgbClr val="BFBFBF"/>
              </a:buClr>
              <a:buSzPct val="25000"/>
              <a:buFont typeface="Avenir"/>
              <a:buNone/>
            </a:pPr>
            <a:r>
              <a:rPr lang="en-US" sz="1400" b="0" i="0" u="none" strike="noStrike" cap="none">
                <a:solidFill>
                  <a:srgbClr val="BFBFBF"/>
                </a:solidFill>
                <a:latin typeface="Avenir"/>
                <a:ea typeface="Avenir"/>
                <a:cs typeface="Avenir"/>
                <a:sym typeface="Avenir"/>
              </a:rPr>
              <a:t>Develop</a:t>
            </a:r>
          </a:p>
        </p:txBody>
      </p:sp>
      <p:sp>
        <p:nvSpPr>
          <p:cNvPr id="80" name="Shape 80"/>
          <p:cNvSpPr txBox="1"/>
          <p:nvPr/>
        </p:nvSpPr>
        <p:spPr>
          <a:xfrm>
            <a:off x="4177390" y="6524158"/>
            <a:ext cx="716970" cy="307777"/>
          </a:xfrm>
          <a:prstGeom prst="rect">
            <a:avLst/>
          </a:prstGeom>
          <a:noFill/>
          <a:ln>
            <a:noFill/>
          </a:ln>
        </p:spPr>
        <p:txBody>
          <a:bodyPr wrap="square" lIns="91425" tIns="45700" rIns="91425" bIns="45700" anchor="t" anchorCtr="0">
            <a:noAutofit/>
          </a:bodyPr>
          <a:lstStyle/>
          <a:p>
            <a:pPr marL="0" marR="0" lvl="0" indent="-22225" algn="ctr" rtl="0">
              <a:lnSpc>
                <a:spcPct val="100000"/>
              </a:lnSpc>
              <a:spcBef>
                <a:spcPts val="0"/>
              </a:spcBef>
              <a:spcAft>
                <a:spcPts val="0"/>
              </a:spcAft>
              <a:buClr>
                <a:srgbClr val="BFBFBF"/>
              </a:buClr>
              <a:buSzPct val="25000"/>
              <a:buFont typeface="Avenir"/>
              <a:buNone/>
            </a:pPr>
            <a:r>
              <a:rPr lang="en-US" sz="1400" b="0" i="0" u="none" strike="noStrike" cap="none">
                <a:solidFill>
                  <a:srgbClr val="BFBFBF"/>
                </a:solidFill>
                <a:latin typeface="Avenir"/>
                <a:ea typeface="Avenir"/>
                <a:cs typeface="Avenir"/>
                <a:sym typeface="Avenir"/>
              </a:rPr>
              <a:t>Renew</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28650" y="365126"/>
            <a:ext cx="78867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11" name="Shape 11"/>
          <p:cNvSpPr txBox="1">
            <a:spLocks noGrp="1"/>
          </p:cNvSpPr>
          <p:nvPr>
            <p:ph type="body" idx="1"/>
          </p:nvPr>
        </p:nvSpPr>
        <p:spPr>
          <a:xfrm>
            <a:off x="628650" y="1825625"/>
            <a:ext cx="7886700" cy="4351338"/>
          </a:xfrm>
          <a:prstGeom prst="rect">
            <a:avLst/>
          </a:prstGeom>
          <a:noFill/>
          <a:ln>
            <a:noFill/>
          </a:ln>
        </p:spPr>
        <p:txBody>
          <a:bodyPr wrap="square" lIns="91425" tIns="91425" rIns="91425" bIns="91425" anchor="t" anchorCtr="0"/>
          <a:lstStyle>
            <a:lvl1pPr marL="355600" marR="0" lvl="0" indent="508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620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68400" marR="0" lvl="2" indent="1016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628650" y="6356351"/>
            <a:ext cx="205740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028950" y="6356351"/>
            <a:ext cx="30861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457950" y="6356351"/>
            <a:ext cx="2057400"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www.telegraph.co.uk/finance/newsbysector/mediatechnologyandtelecoms/digital-media/11597743/Teenagers-spend-27-hours-a-week-online-how-internet-use-has-ballooned-in-the-last-decade.html" TargetMode="External"/><Relationship Id="rId4" Type="http://schemas.openxmlformats.org/officeDocument/2006/relationships/hyperlink" Target="http://www.sciencedirect.com/science/article/pii/S1877042811015953" TargetMode="External"/><Relationship Id="rId5" Type="http://schemas.openxmlformats.org/officeDocument/2006/relationships/image" Target="../media/image32.jpg"/><Relationship Id="rId6" Type="http://schemas.openxmlformats.org/officeDocument/2006/relationships/image" Target="../media/image33.png"/><Relationship Id="rId7" Type="http://schemas.openxmlformats.org/officeDocument/2006/relationships/image" Target="../media/image34.jpg"/><Relationship Id="rId8"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www.telegraph.co.uk/finance/newsbysector/mediatechnologyandtelecoms/digital-media/11597743/Teenagers-spend-27-hours-a-week-online-how-internet-use-has-ballooned-in-the-last-decade.html" TargetMode="External"/><Relationship Id="rId4" Type="http://schemas.openxmlformats.org/officeDocument/2006/relationships/hyperlink" Target="http://www.sciencedirect.com/science/article/pii/S1877042811015953" TargetMode="External"/><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7.gif"/></Relationships>
</file>

<file path=ppt/slides/_rels/slide38.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54.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png"/><Relationship Id="rId11" Type="http://schemas.openxmlformats.org/officeDocument/2006/relationships/image" Target="../media/image75.png"/><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76.jp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86.jp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jpg"/><Relationship Id="rId5" Type="http://schemas.openxmlformats.org/officeDocument/2006/relationships/image" Target="../media/image92.png"/><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1" Type="http://schemas.openxmlformats.org/officeDocument/2006/relationships/image" Target="../media/image101.png"/><Relationship Id="rId12" Type="http://schemas.openxmlformats.org/officeDocument/2006/relationships/image" Target="../media/image102.png"/><Relationship Id="rId13" Type="http://schemas.openxmlformats.org/officeDocument/2006/relationships/image" Target="../media/image103.png"/><Relationship Id="rId14" Type="http://schemas.openxmlformats.org/officeDocument/2006/relationships/image" Target="../media/image104.png"/><Relationship Id="rId15" Type="http://schemas.openxmlformats.org/officeDocument/2006/relationships/image" Target="../media/image105.png"/><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jpg"/><Relationship Id="rId5" Type="http://schemas.openxmlformats.org/officeDocument/2006/relationships/image" Target="../media/image108.jpg"/><Relationship Id="rId6" Type="http://schemas.openxmlformats.org/officeDocument/2006/relationships/image" Target="../media/image109.png"/><Relationship Id="rId7" Type="http://schemas.openxmlformats.org/officeDocument/2006/relationships/image" Target="../media/image110.png"/><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111.jpg"/><Relationship Id="rId4" Type="http://schemas.openxmlformats.org/officeDocument/2006/relationships/image" Target="../media/image112.png"/><Relationship Id="rId5" Type="http://schemas.openxmlformats.org/officeDocument/2006/relationships/image" Target="../media/image113.jpg"/><Relationship Id="rId6" Type="http://schemas.openxmlformats.org/officeDocument/2006/relationships/image" Target="../media/image114.png"/><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115.jpg"/><Relationship Id="rId4" Type="http://schemas.openxmlformats.org/officeDocument/2006/relationships/image" Target="../media/image116.jpg"/><Relationship Id="rId5" Type="http://schemas.openxmlformats.org/officeDocument/2006/relationships/image" Target="../media/image117.jpg"/><Relationship Id="rId6" Type="http://schemas.openxmlformats.org/officeDocument/2006/relationships/image" Target="../media/image118.png"/><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1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1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Shape 292"/>
          <p:cNvPicPr preferRelativeResize="0"/>
          <p:nvPr/>
        </p:nvPicPr>
        <p:blipFill rotWithShape="1">
          <a:blip r:embed="rId3">
            <a:alphaModFix/>
          </a:blip>
          <a:srcRect t="4306" b="39591"/>
          <a:stretch/>
        </p:blipFill>
        <p:spPr>
          <a:xfrm>
            <a:off x="0" y="354198"/>
            <a:ext cx="9144000" cy="3316607"/>
          </a:xfrm>
          <a:prstGeom prst="rect">
            <a:avLst/>
          </a:prstGeom>
          <a:noFill/>
          <a:ln>
            <a:noFill/>
          </a:ln>
        </p:spPr>
      </p:pic>
      <p:sp>
        <p:nvSpPr>
          <p:cNvPr id="293" name="Shape 293"/>
          <p:cNvSpPr txBox="1"/>
          <p:nvPr/>
        </p:nvSpPr>
        <p:spPr>
          <a:xfrm>
            <a:off x="775299" y="4000175"/>
            <a:ext cx="7497900" cy="461700"/>
          </a:xfrm>
          <a:prstGeom prst="rect">
            <a:avLst/>
          </a:prstGeom>
          <a:noFill/>
          <a:ln>
            <a:noFill/>
          </a:ln>
        </p:spPr>
        <p:txBody>
          <a:bodyPr wrap="square" lIns="91400" tIns="45700" rIns="91400" bIns="45700" anchor="t" anchorCtr="0">
            <a:noAutofit/>
          </a:bodyPr>
          <a:lstStyle/>
          <a:p>
            <a:pPr marL="0" marR="0" lvl="0" indent="-38100" algn="ctr" rtl="0">
              <a:lnSpc>
                <a:spcPct val="100000"/>
              </a:lnSpc>
              <a:spcBef>
                <a:spcPts val="0"/>
              </a:spcBef>
              <a:spcAft>
                <a:spcPts val="0"/>
              </a:spcAft>
              <a:buClr>
                <a:srgbClr val="000000"/>
              </a:buClr>
              <a:buSzPct val="25000"/>
              <a:buFont typeface="Arial"/>
              <a:buNone/>
            </a:pPr>
            <a:r>
              <a:rPr lang="en-US" sz="2400" b="1" i="0" u="none" strike="noStrike" cap="none">
                <a:solidFill>
                  <a:srgbClr val="000000"/>
                </a:solidFill>
                <a:latin typeface="Avenir"/>
                <a:ea typeface="Avenir"/>
                <a:cs typeface="Avenir"/>
                <a:sym typeface="Avenir"/>
              </a:rPr>
              <a:t>1Scope Growth Project</a:t>
            </a:r>
          </a:p>
          <a:p>
            <a:pPr marL="0" marR="0" lvl="0" indent="-38100" algn="ctr" rtl="0">
              <a:lnSpc>
                <a:spcPct val="100000"/>
              </a:lnSpc>
              <a:spcBef>
                <a:spcPts val="0"/>
              </a:spcBef>
              <a:spcAft>
                <a:spcPts val="0"/>
              </a:spcAft>
              <a:buClr>
                <a:srgbClr val="000000"/>
              </a:buClr>
              <a:buSzPct val="25000"/>
              <a:buFont typeface="Arial"/>
              <a:buNone/>
            </a:pPr>
            <a:r>
              <a:rPr lang="en-US" sz="2400" b="1" i="0" u="none" strike="noStrike" cap="none">
                <a:solidFill>
                  <a:srgbClr val="000000"/>
                </a:solidFill>
                <a:latin typeface="Avenir"/>
                <a:ea typeface="Avenir"/>
                <a:cs typeface="Avenir"/>
                <a:sym typeface="Avenir"/>
              </a:rPr>
              <a:t>BusinessOne Consulting</a:t>
            </a:r>
          </a:p>
        </p:txBody>
      </p:sp>
      <p:pic>
        <p:nvPicPr>
          <p:cNvPr id="294" name="Shape 294"/>
          <p:cNvPicPr preferRelativeResize="0"/>
          <p:nvPr/>
        </p:nvPicPr>
        <p:blipFill rotWithShape="1">
          <a:blip r:embed="rId4">
            <a:alphaModFix/>
          </a:blip>
          <a:srcRect/>
          <a:stretch/>
        </p:blipFill>
        <p:spPr>
          <a:xfrm>
            <a:off x="246217" y="6063827"/>
            <a:ext cx="2085688" cy="780791"/>
          </a:xfrm>
          <a:prstGeom prst="rect">
            <a:avLst/>
          </a:prstGeom>
          <a:noFill/>
          <a:ln>
            <a:noFill/>
          </a:ln>
        </p:spPr>
      </p:pic>
      <p:pic>
        <p:nvPicPr>
          <p:cNvPr id="295" name="Shape 295"/>
          <p:cNvPicPr preferRelativeResize="0"/>
          <p:nvPr/>
        </p:nvPicPr>
        <p:blipFill rotWithShape="1">
          <a:blip r:embed="rId5">
            <a:alphaModFix/>
          </a:blip>
          <a:srcRect l="10619" r="15595" b="21143"/>
          <a:stretch/>
        </p:blipFill>
        <p:spPr>
          <a:xfrm>
            <a:off x="7782145" y="6063827"/>
            <a:ext cx="770558" cy="781200"/>
          </a:xfrm>
          <a:prstGeom prst="rect">
            <a:avLst/>
          </a:prstGeom>
          <a:noFill/>
          <a:ln>
            <a:noFill/>
          </a:ln>
        </p:spPr>
      </p:pic>
      <p:sp>
        <p:nvSpPr>
          <p:cNvPr id="296" name="Shape 296"/>
          <p:cNvSpPr txBox="1"/>
          <p:nvPr/>
        </p:nvSpPr>
        <p:spPr>
          <a:xfrm>
            <a:off x="775300" y="4913426"/>
            <a:ext cx="7497900" cy="406500"/>
          </a:xfrm>
          <a:prstGeom prst="rect">
            <a:avLst/>
          </a:prstGeom>
          <a:noFill/>
          <a:ln>
            <a:noFill/>
          </a:ln>
        </p:spPr>
        <p:txBody>
          <a:bodyPr wrap="square" lIns="91400" tIns="91400" rIns="91400" bIns="91400" anchor="t" anchorCtr="0">
            <a:noAutofit/>
          </a:bodyPr>
          <a:lstStyle/>
          <a:p>
            <a:pPr marL="0" marR="0" lvl="0" indent="-22225" algn="ctr"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venir"/>
                <a:ea typeface="Avenir"/>
                <a:cs typeface="Avenir"/>
                <a:sym typeface="Avenir"/>
              </a:rPr>
              <a:t>Rajeev Casinader, David Chen, Raymond Cheng, Annabelle Jenkins, Michelle Jusmin, Louise Li &amp; Venkatesh Vasudevan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Shape 495" descr="develop.jpg"/>
          <p:cNvPicPr preferRelativeResize="0"/>
          <p:nvPr/>
        </p:nvPicPr>
        <p:blipFill rotWithShape="1">
          <a:blip r:embed="rId3">
            <a:alphaModFix/>
          </a:blip>
          <a:srcRect l="4938" r="19775"/>
          <a:stretch/>
        </p:blipFill>
        <p:spPr>
          <a:xfrm>
            <a:off x="-171750" y="-310850"/>
            <a:ext cx="9447023" cy="7659908"/>
          </a:xfrm>
          <a:prstGeom prst="rect">
            <a:avLst/>
          </a:prstGeom>
          <a:noFill/>
          <a:ln>
            <a:noFill/>
          </a:ln>
        </p:spPr>
      </p:pic>
      <p:pic>
        <p:nvPicPr>
          <p:cNvPr id="496" name="Shape 496" descr="C:\Users\linda\Desktop\Corner 3.png"/>
          <p:cNvPicPr preferRelativeResize="0"/>
          <p:nvPr/>
        </p:nvPicPr>
        <p:blipFill rotWithShape="1">
          <a:blip r:embed="rId4">
            <a:alphaModFix/>
          </a:blip>
          <a:srcRect/>
          <a:stretch/>
        </p:blipFill>
        <p:spPr>
          <a:xfrm>
            <a:off x="5187396" y="-310850"/>
            <a:ext cx="4051436" cy="1728742"/>
          </a:xfrm>
          <a:prstGeom prst="rect">
            <a:avLst/>
          </a:prstGeom>
          <a:noFill/>
          <a:ln>
            <a:noFill/>
          </a:ln>
        </p:spPr>
      </p:pic>
      <p:sp>
        <p:nvSpPr>
          <p:cNvPr id="497" name="Shape 497"/>
          <p:cNvSpPr/>
          <p:nvPr/>
        </p:nvSpPr>
        <p:spPr>
          <a:xfrm>
            <a:off x="2509275" y="5273750"/>
            <a:ext cx="6753300" cy="797400"/>
          </a:xfrm>
          <a:custGeom>
            <a:avLst/>
            <a:gdLst/>
            <a:ahLst/>
            <a:cxnLst/>
            <a:rect l="0" t="0" r="0" b="0"/>
            <a:pathLst>
              <a:path w="120000" h="120000" extrusionOk="0">
                <a:moveTo>
                  <a:pt x="30769" y="0"/>
                </a:moveTo>
                <a:lnTo>
                  <a:pt x="120000" y="0"/>
                </a:lnTo>
                <a:lnTo>
                  <a:pt x="120000" y="120000"/>
                </a:lnTo>
                <a:lnTo>
                  <a:pt x="0" y="120000"/>
                </a:lnTo>
                <a:lnTo>
                  <a:pt x="30769" y="0"/>
                </a:lnTo>
                <a:close/>
              </a:path>
            </a:pathLst>
          </a:custGeom>
          <a:solidFill>
            <a:schemeClr val="lt1">
              <a:alpha val="72156"/>
            </a:schemeClr>
          </a:solidFill>
          <a:ln>
            <a:noFill/>
          </a:ln>
        </p:spPr>
        <p:txBody>
          <a:bodyPr wrap="square" lIns="91425" tIns="45700" rIns="91425" bIns="45700" anchor="ctr" anchorCtr="0">
            <a:noAutofit/>
          </a:bodyPr>
          <a:lstStyle/>
          <a:p>
            <a:pPr marL="457200" marR="0" lvl="0" indent="406400" algn="l" rtl="0">
              <a:lnSpc>
                <a:spcPct val="100000"/>
              </a:lnSpc>
              <a:spcBef>
                <a:spcPts val="0"/>
              </a:spcBef>
              <a:spcAft>
                <a:spcPts val="0"/>
              </a:spcAft>
              <a:buClr>
                <a:schemeClr val="dk1"/>
              </a:buClr>
              <a:buSzPct val="25000"/>
              <a:buFont typeface="Avenir"/>
              <a:buNone/>
            </a:pPr>
            <a:r>
              <a:rPr lang="en-US" sz="3200" b="1" i="0" u="none" strike="noStrike" cap="none" dirty="0">
                <a:solidFill>
                  <a:schemeClr val="dk1"/>
                </a:solidFill>
                <a:latin typeface="Avenir"/>
                <a:ea typeface="Avenir"/>
                <a:cs typeface="Avenir"/>
                <a:sym typeface="Avenir"/>
              </a:rPr>
              <a:t>	</a:t>
            </a:r>
            <a:r>
              <a:rPr lang="en-US" sz="3200" b="1" dirty="0">
                <a:solidFill>
                  <a:schemeClr val="dk1"/>
                </a:solidFill>
                <a:latin typeface="Avenir"/>
                <a:ea typeface="Avenir"/>
                <a:cs typeface="Avenir"/>
                <a:sym typeface="Avenir"/>
              </a:rPr>
              <a:t>	</a:t>
            </a:r>
            <a:endParaRPr lang="en-US" sz="3200" b="1" dirty="0" smtClean="0">
              <a:solidFill>
                <a:schemeClr val="dk1"/>
              </a:solidFill>
              <a:latin typeface="Avenir"/>
              <a:ea typeface="Avenir"/>
              <a:cs typeface="Avenir"/>
              <a:sym typeface="Avenir"/>
            </a:endParaRPr>
          </a:p>
          <a:p>
            <a:pPr marL="457200" marR="0" lvl="0" indent="406400" algn="l" rtl="0">
              <a:lnSpc>
                <a:spcPct val="100000"/>
              </a:lnSpc>
              <a:spcBef>
                <a:spcPts val="0"/>
              </a:spcBef>
              <a:spcAft>
                <a:spcPts val="0"/>
              </a:spcAft>
              <a:buClr>
                <a:schemeClr val="dk1"/>
              </a:buClr>
              <a:buSzPct val="25000"/>
              <a:buFont typeface="Avenir"/>
              <a:buNone/>
            </a:pPr>
            <a:endParaRPr lang="en-US" sz="3200" b="1" i="0" u="none" strike="noStrike" cap="none" dirty="0">
              <a:solidFill>
                <a:schemeClr val="dk1"/>
              </a:solidFill>
              <a:latin typeface="Avenir"/>
              <a:ea typeface="Avenir"/>
              <a:cs typeface="Avenir"/>
              <a:sym typeface="Avenir"/>
            </a:endParaRPr>
          </a:p>
          <a:p>
            <a:pPr marL="457200" marR="0" lvl="0" indent="406400" algn="l" rtl="0">
              <a:lnSpc>
                <a:spcPct val="100000"/>
              </a:lnSpc>
              <a:spcBef>
                <a:spcPts val="0"/>
              </a:spcBef>
              <a:spcAft>
                <a:spcPts val="0"/>
              </a:spcAft>
              <a:buClr>
                <a:schemeClr val="dk1"/>
              </a:buClr>
              <a:buSzPct val="25000"/>
              <a:buFont typeface="Avenir"/>
              <a:buNone/>
            </a:pPr>
            <a:r>
              <a:rPr lang="en-US" sz="3200" b="1" dirty="0" smtClean="0">
                <a:solidFill>
                  <a:schemeClr val="dk1"/>
                </a:solidFill>
                <a:latin typeface="Avenir"/>
                <a:ea typeface="Avenir"/>
                <a:cs typeface="Avenir"/>
                <a:sym typeface="Avenir"/>
              </a:rPr>
              <a:t>		</a:t>
            </a:r>
            <a:r>
              <a:rPr lang="en-US" sz="3200" b="1" i="0" u="none" strike="noStrike" cap="none" dirty="0" smtClean="0">
                <a:solidFill>
                  <a:schemeClr val="dk1"/>
                </a:solidFill>
                <a:latin typeface="Avenir"/>
                <a:ea typeface="Avenir"/>
                <a:cs typeface="Avenir"/>
                <a:sym typeface="Avenir"/>
              </a:rPr>
              <a:t>Develop</a:t>
            </a:r>
            <a:endParaRPr lang="en-US" sz="3200" b="1" i="0" u="none" strike="noStrike" cap="none" dirty="0">
              <a:solidFill>
                <a:schemeClr val="dk1"/>
              </a:solidFill>
              <a:latin typeface="Avenir"/>
              <a:ea typeface="Avenir"/>
              <a:cs typeface="Avenir"/>
              <a:sym typeface="Avenir"/>
            </a:endParaRPr>
          </a:p>
        </p:txBody>
      </p:sp>
      <p:pic>
        <p:nvPicPr>
          <p:cNvPr id="498" name="Shape 498"/>
          <p:cNvPicPr preferRelativeResize="0"/>
          <p:nvPr/>
        </p:nvPicPr>
        <p:blipFill rotWithShape="1">
          <a:blip r:embed="rId5">
            <a:alphaModFix/>
          </a:blip>
          <a:srcRect/>
          <a:stretch/>
        </p:blipFill>
        <p:spPr>
          <a:xfrm>
            <a:off x="2889250" y="1841500"/>
            <a:ext cx="3347023" cy="3175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Shape 503"/>
          <p:cNvSpPr txBox="1"/>
          <p:nvPr/>
        </p:nvSpPr>
        <p:spPr>
          <a:xfrm>
            <a:off x="380425" y="123429"/>
            <a:ext cx="7224708" cy="707887"/>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rgbClr val="000000"/>
              </a:buClr>
              <a:buSzPct val="25000"/>
              <a:buFont typeface="Avenir"/>
              <a:buNone/>
            </a:pPr>
            <a:r>
              <a:rPr lang="en-US" sz="2000" b="0" i="0" u="none" strike="noStrike" cap="none">
                <a:solidFill>
                  <a:srgbClr val="000000"/>
                </a:solidFill>
                <a:latin typeface="Avenir"/>
                <a:ea typeface="Avenir"/>
                <a:cs typeface="Avenir"/>
                <a:sym typeface="Avenir"/>
              </a:rPr>
              <a:t>1Scope should pursue sign up strategies which will be consistent and include connection to the bran</a:t>
            </a:r>
            <a:r>
              <a:rPr lang="en-US" sz="2000" b="0" i="0" u="none" strike="noStrike" cap="none">
                <a:solidFill>
                  <a:schemeClr val="dk1"/>
                </a:solidFill>
                <a:latin typeface="Avenir"/>
                <a:ea typeface="Avenir"/>
                <a:cs typeface="Avenir"/>
                <a:sym typeface="Avenir"/>
              </a:rPr>
              <a:t>d</a:t>
            </a:r>
          </a:p>
        </p:txBody>
      </p:sp>
      <p:sp>
        <p:nvSpPr>
          <p:cNvPr id="504" name="Shape 504"/>
          <p:cNvSpPr/>
          <p:nvPr/>
        </p:nvSpPr>
        <p:spPr>
          <a:xfrm>
            <a:off x="2066110" y="1358557"/>
            <a:ext cx="4984820" cy="319872"/>
          </a:xfrm>
          <a:prstGeom prst="rect">
            <a:avLst/>
          </a:prstGeom>
          <a:solidFill>
            <a:srgbClr val="7F7F7F"/>
          </a:solidFill>
          <a:ln>
            <a:noFill/>
          </a:ln>
        </p:spPr>
        <p:txBody>
          <a:bodyPr wrap="square" lIns="91425" tIns="45700" rIns="91425" bIns="45700" anchor="ctr" anchorCtr="0">
            <a:noAutofit/>
          </a:bodyPr>
          <a:lstStyle/>
          <a:p>
            <a:pPr marL="0" marR="0" lvl="0" indent="-28575" algn="ctr" rtl="0">
              <a:lnSpc>
                <a:spcPct val="100000"/>
              </a:lnSpc>
              <a:spcBef>
                <a:spcPts val="0"/>
              </a:spcBef>
              <a:spcAft>
                <a:spcPts val="0"/>
              </a:spcAft>
              <a:buClr>
                <a:schemeClr val="lt1"/>
              </a:buClr>
              <a:buSzPct val="25000"/>
              <a:buFont typeface="Avenir"/>
              <a:buNone/>
            </a:pPr>
            <a:r>
              <a:rPr lang="en-US" sz="1800" b="0" i="0" u="none" strike="noStrike" cap="none">
                <a:solidFill>
                  <a:schemeClr val="lt1"/>
                </a:solidFill>
                <a:latin typeface="Avenir"/>
                <a:ea typeface="Avenir"/>
                <a:cs typeface="Avenir"/>
                <a:sym typeface="Avenir"/>
              </a:rPr>
              <a:t>Develop</a:t>
            </a:r>
          </a:p>
        </p:txBody>
      </p:sp>
      <p:grpSp>
        <p:nvGrpSpPr>
          <p:cNvPr id="505" name="Shape 505"/>
          <p:cNvGrpSpPr/>
          <p:nvPr/>
        </p:nvGrpSpPr>
        <p:grpSpPr>
          <a:xfrm>
            <a:off x="3338322" y="1893092"/>
            <a:ext cx="2098083" cy="332648"/>
            <a:chOff x="13800" y="699287"/>
            <a:chExt cx="1699724" cy="398953"/>
          </a:xfrm>
        </p:grpSpPr>
        <p:sp>
          <p:nvSpPr>
            <p:cNvPr id="506" name="Shape 506"/>
            <p:cNvSpPr/>
            <p:nvPr/>
          </p:nvSpPr>
          <p:spPr>
            <a:xfrm>
              <a:off x="13800" y="699287"/>
              <a:ext cx="1699724" cy="398953"/>
            </a:xfrm>
            <a:prstGeom prst="roundRect">
              <a:avLst>
                <a:gd name="adj" fmla="val 10000"/>
              </a:avLst>
            </a:prstGeom>
            <a:solidFill>
              <a:srgbClr val="BFBFBF"/>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07" name="Shape 507"/>
            <p:cNvSpPr txBox="1"/>
            <p:nvPr/>
          </p:nvSpPr>
          <p:spPr>
            <a:xfrm>
              <a:off x="25485" y="710972"/>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Systematic Social Media</a:t>
              </a:r>
            </a:p>
          </p:txBody>
        </p:sp>
      </p:grpSp>
      <p:grpSp>
        <p:nvGrpSpPr>
          <p:cNvPr id="508" name="Shape 508"/>
          <p:cNvGrpSpPr/>
          <p:nvPr/>
        </p:nvGrpSpPr>
        <p:grpSpPr>
          <a:xfrm>
            <a:off x="6121818" y="1883482"/>
            <a:ext cx="2205843" cy="332648"/>
            <a:chOff x="1844438" y="699287"/>
            <a:chExt cx="1699724" cy="398953"/>
          </a:xfrm>
        </p:grpSpPr>
        <p:sp>
          <p:nvSpPr>
            <p:cNvPr id="509" name="Shape 509"/>
            <p:cNvSpPr/>
            <p:nvPr/>
          </p:nvSpPr>
          <p:spPr>
            <a:xfrm>
              <a:off x="1844438" y="699287"/>
              <a:ext cx="1699724" cy="398953"/>
            </a:xfrm>
            <a:prstGeom prst="roundRect">
              <a:avLst>
                <a:gd name="adj" fmla="val 10000"/>
              </a:avLst>
            </a:prstGeom>
            <a:solidFill>
              <a:srgbClr val="BFBFBF"/>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0" name="Shape 510"/>
            <p:cNvSpPr txBox="1"/>
            <p:nvPr/>
          </p:nvSpPr>
          <p:spPr>
            <a:xfrm>
              <a:off x="1856123" y="710972"/>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On Campus Marketing</a:t>
              </a:r>
            </a:p>
          </p:txBody>
        </p:sp>
      </p:grpSp>
      <p:grpSp>
        <p:nvGrpSpPr>
          <p:cNvPr id="511" name="Shape 511"/>
          <p:cNvGrpSpPr/>
          <p:nvPr/>
        </p:nvGrpSpPr>
        <p:grpSpPr>
          <a:xfrm>
            <a:off x="560080" y="1893092"/>
            <a:ext cx="2098083" cy="332648"/>
            <a:chOff x="13800" y="699287"/>
            <a:chExt cx="1699724" cy="398953"/>
          </a:xfrm>
        </p:grpSpPr>
        <p:sp>
          <p:nvSpPr>
            <p:cNvPr id="512" name="Shape 512"/>
            <p:cNvSpPr/>
            <p:nvPr/>
          </p:nvSpPr>
          <p:spPr>
            <a:xfrm>
              <a:off x="13800" y="699287"/>
              <a:ext cx="1699724" cy="398953"/>
            </a:xfrm>
            <a:prstGeom prst="roundRect">
              <a:avLst>
                <a:gd name="adj" fmla="val 10000"/>
              </a:avLst>
            </a:prstGeom>
            <a:solidFill>
              <a:srgbClr val="F9BC3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13" name="Shape 513"/>
            <p:cNvSpPr txBox="1"/>
            <p:nvPr/>
          </p:nvSpPr>
          <p:spPr>
            <a:xfrm>
              <a:off x="25485" y="710972"/>
              <a:ext cx="1676354" cy="375583"/>
            </a:xfrm>
            <a:prstGeom prst="rect">
              <a:avLst/>
            </a:prstGeom>
            <a:solidFill>
              <a:srgbClr val="F9BC32"/>
            </a:solidFill>
            <a:ln>
              <a:noFill/>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‘Big Moment’ Marketing</a:t>
              </a:r>
            </a:p>
          </p:txBody>
        </p:sp>
      </p:grpSp>
      <p:grpSp>
        <p:nvGrpSpPr>
          <p:cNvPr id="514" name="Shape 514"/>
          <p:cNvGrpSpPr/>
          <p:nvPr/>
        </p:nvGrpSpPr>
        <p:grpSpPr>
          <a:xfrm>
            <a:off x="3346214" y="2286212"/>
            <a:ext cx="2087555" cy="542246"/>
            <a:chOff x="13800" y="699287"/>
            <a:chExt cx="1699724" cy="398953"/>
          </a:xfrm>
        </p:grpSpPr>
        <p:sp>
          <p:nvSpPr>
            <p:cNvPr id="515" name="Shape 515"/>
            <p:cNvSpPr/>
            <p:nvPr/>
          </p:nvSpPr>
          <p:spPr>
            <a:xfrm>
              <a:off x="13800"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16" name="Shape 516"/>
            <p:cNvSpPr txBox="1"/>
            <p:nvPr/>
          </p:nvSpPr>
          <p:spPr>
            <a:xfrm>
              <a:off x="25485"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76200" algn="ctr" rtl="0">
                <a:lnSpc>
                  <a:spcPct val="90000"/>
                </a:lnSpc>
                <a:spcBef>
                  <a:spcPts val="0"/>
                </a:spcBef>
                <a:spcAft>
                  <a:spcPts val="0"/>
                </a:spcAft>
                <a:buClr>
                  <a:schemeClr val="dk1"/>
                </a:buClr>
                <a:buSzPct val="100000"/>
                <a:buFont typeface="Avenir"/>
                <a:buNone/>
              </a:pPr>
              <a:r>
                <a:rPr lang="en-US" sz="1200" b="0" i="1" u="none" strike="noStrike" cap="none">
                  <a:solidFill>
                    <a:schemeClr val="dk1"/>
                  </a:solidFill>
                  <a:latin typeface="Avenir"/>
                  <a:ea typeface="Avenir"/>
                  <a:cs typeface="Avenir"/>
                  <a:sym typeface="Avenir"/>
                </a:rPr>
                <a:t>A consistent social media strategy aligns with student habits.</a:t>
              </a:r>
            </a:p>
          </p:txBody>
        </p:sp>
      </p:grpSp>
      <p:grpSp>
        <p:nvGrpSpPr>
          <p:cNvPr id="517" name="Shape 517"/>
          <p:cNvGrpSpPr/>
          <p:nvPr/>
        </p:nvGrpSpPr>
        <p:grpSpPr>
          <a:xfrm>
            <a:off x="6121820" y="2277745"/>
            <a:ext cx="2194773" cy="546583"/>
            <a:chOff x="1844438" y="699287"/>
            <a:chExt cx="1699724" cy="398953"/>
          </a:xfrm>
        </p:grpSpPr>
        <p:sp>
          <p:nvSpPr>
            <p:cNvPr id="518" name="Shape 518"/>
            <p:cNvSpPr/>
            <p:nvPr/>
          </p:nvSpPr>
          <p:spPr>
            <a:xfrm>
              <a:off x="1844438"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19" name="Shape 519"/>
            <p:cNvSpPr txBox="1"/>
            <p:nvPr/>
          </p:nvSpPr>
          <p:spPr>
            <a:xfrm>
              <a:off x="1856123"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dk1"/>
                </a:buClr>
                <a:buSzPct val="25000"/>
                <a:buFont typeface="Avenir"/>
                <a:buNone/>
              </a:pPr>
              <a:r>
                <a:rPr lang="en-US" sz="1200" b="0" i="1" u="none" strike="noStrike" cap="none">
                  <a:solidFill>
                    <a:schemeClr val="dk1"/>
                  </a:solidFill>
                  <a:latin typeface="Avenir"/>
                  <a:ea typeface="Avenir"/>
                  <a:cs typeface="Avenir"/>
                  <a:sym typeface="Avenir"/>
                </a:rPr>
                <a:t>Increase 1Scope’s brand presence on university campuses.</a:t>
              </a:r>
            </a:p>
          </p:txBody>
        </p:sp>
      </p:grpSp>
      <p:grpSp>
        <p:nvGrpSpPr>
          <p:cNvPr id="520" name="Shape 520"/>
          <p:cNvGrpSpPr/>
          <p:nvPr/>
        </p:nvGrpSpPr>
        <p:grpSpPr>
          <a:xfrm>
            <a:off x="574068" y="2286213"/>
            <a:ext cx="2087555" cy="535917"/>
            <a:chOff x="13800" y="699287"/>
            <a:chExt cx="1699724" cy="398953"/>
          </a:xfrm>
        </p:grpSpPr>
        <p:sp>
          <p:nvSpPr>
            <p:cNvPr id="521" name="Shape 521"/>
            <p:cNvSpPr/>
            <p:nvPr/>
          </p:nvSpPr>
          <p:spPr>
            <a:xfrm>
              <a:off x="13800" y="699287"/>
              <a:ext cx="1699724" cy="398953"/>
            </a:xfrm>
            <a:prstGeom prst="roundRect">
              <a:avLst>
                <a:gd name="adj" fmla="val 10000"/>
              </a:avLst>
            </a:prstGeom>
            <a:solidFill>
              <a:schemeClr val="lt1">
                <a:alpha val="78431"/>
              </a:schemeClr>
            </a:solidFill>
            <a:ln w="19050" cap="flat" cmpd="sng">
              <a:solidFill>
                <a:srgbClr val="F9BC32"/>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2" name="Shape 522"/>
            <p:cNvSpPr txBox="1"/>
            <p:nvPr/>
          </p:nvSpPr>
          <p:spPr>
            <a:xfrm>
              <a:off x="25485" y="710972"/>
              <a:ext cx="1676354" cy="375583"/>
            </a:xfrm>
            <a:prstGeom prst="rect">
              <a:avLst/>
            </a:prstGeom>
            <a:noFill/>
            <a:ln>
              <a:noFill/>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dk1"/>
                </a:buClr>
                <a:buSzPct val="25000"/>
                <a:buFont typeface="Avenir"/>
                <a:buNone/>
              </a:pPr>
              <a:r>
                <a:rPr lang="en-US" sz="1200" b="0" i="1" u="none" strike="noStrike" cap="none">
                  <a:solidFill>
                    <a:schemeClr val="dk1"/>
                  </a:solidFill>
                  <a:latin typeface="Avenir"/>
                  <a:ea typeface="Avenir"/>
                  <a:cs typeface="Avenir"/>
                  <a:sym typeface="Avenir"/>
                </a:rPr>
                <a:t>Target students during the key moments of their lives</a:t>
              </a:r>
            </a:p>
          </p:txBody>
        </p:sp>
      </p:grpSp>
      <p:grpSp>
        <p:nvGrpSpPr>
          <p:cNvPr id="523" name="Shape 523"/>
          <p:cNvGrpSpPr/>
          <p:nvPr/>
        </p:nvGrpSpPr>
        <p:grpSpPr>
          <a:xfrm>
            <a:off x="4944894" y="3080139"/>
            <a:ext cx="2106016" cy="332648"/>
            <a:chOff x="1844438" y="699287"/>
            <a:chExt cx="1699724" cy="398953"/>
          </a:xfrm>
        </p:grpSpPr>
        <p:sp>
          <p:nvSpPr>
            <p:cNvPr id="524" name="Shape 524"/>
            <p:cNvSpPr/>
            <p:nvPr/>
          </p:nvSpPr>
          <p:spPr>
            <a:xfrm>
              <a:off x="1844438" y="699287"/>
              <a:ext cx="1699724" cy="398953"/>
            </a:xfrm>
            <a:prstGeom prst="roundRect">
              <a:avLst>
                <a:gd name="adj" fmla="val 10000"/>
              </a:avLst>
            </a:prstGeom>
            <a:solidFill>
              <a:srgbClr val="BFBFBF"/>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5" name="Shape 525"/>
            <p:cNvSpPr txBox="1"/>
            <p:nvPr/>
          </p:nvSpPr>
          <p:spPr>
            <a:xfrm>
              <a:off x="1856123" y="710972"/>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1Scope Run Events</a:t>
              </a:r>
            </a:p>
          </p:txBody>
        </p:sp>
      </p:grpSp>
      <p:grpSp>
        <p:nvGrpSpPr>
          <p:cNvPr id="526" name="Shape 526"/>
          <p:cNvGrpSpPr/>
          <p:nvPr/>
        </p:nvGrpSpPr>
        <p:grpSpPr>
          <a:xfrm>
            <a:off x="4944396" y="3474404"/>
            <a:ext cx="2095447" cy="546583"/>
            <a:chOff x="1844438" y="699287"/>
            <a:chExt cx="1699724" cy="398953"/>
          </a:xfrm>
        </p:grpSpPr>
        <p:sp>
          <p:nvSpPr>
            <p:cNvPr id="527" name="Shape 527"/>
            <p:cNvSpPr/>
            <p:nvPr/>
          </p:nvSpPr>
          <p:spPr>
            <a:xfrm>
              <a:off x="1844438"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28" name="Shape 528"/>
            <p:cNvSpPr txBox="1"/>
            <p:nvPr/>
          </p:nvSpPr>
          <p:spPr>
            <a:xfrm>
              <a:off x="1856123"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76200" algn="ctr" rtl="0">
                <a:lnSpc>
                  <a:spcPct val="90000"/>
                </a:lnSpc>
                <a:spcBef>
                  <a:spcPts val="0"/>
                </a:spcBef>
                <a:spcAft>
                  <a:spcPts val="0"/>
                </a:spcAft>
                <a:buClr>
                  <a:schemeClr val="dk1"/>
                </a:buClr>
                <a:buSzPct val="100000"/>
                <a:buFont typeface="Avenir"/>
                <a:buNone/>
              </a:pPr>
              <a:r>
                <a:rPr lang="en-US" sz="1200" b="0" i="1" u="none" strike="noStrike" cap="none">
                  <a:solidFill>
                    <a:schemeClr val="dk1"/>
                  </a:solidFill>
                  <a:latin typeface="Avenir"/>
                  <a:ea typeface="Avenir"/>
                  <a:cs typeface="Avenir"/>
                  <a:sym typeface="Avenir"/>
                </a:rPr>
                <a:t>1Scope run events will increase interest and signups.</a:t>
              </a:r>
            </a:p>
          </p:txBody>
        </p:sp>
      </p:grpSp>
      <p:grpSp>
        <p:nvGrpSpPr>
          <p:cNvPr id="529" name="Shape 529"/>
          <p:cNvGrpSpPr/>
          <p:nvPr/>
        </p:nvGrpSpPr>
        <p:grpSpPr>
          <a:xfrm>
            <a:off x="2166154" y="3075036"/>
            <a:ext cx="2089693" cy="332648"/>
            <a:chOff x="3686939" y="702214"/>
            <a:chExt cx="1699724" cy="398953"/>
          </a:xfrm>
        </p:grpSpPr>
        <p:sp>
          <p:nvSpPr>
            <p:cNvPr id="530" name="Shape 530"/>
            <p:cNvSpPr/>
            <p:nvPr/>
          </p:nvSpPr>
          <p:spPr>
            <a:xfrm>
              <a:off x="3686939" y="702214"/>
              <a:ext cx="1699724" cy="398953"/>
            </a:xfrm>
            <a:prstGeom prst="roundRect">
              <a:avLst>
                <a:gd name="adj" fmla="val 10000"/>
              </a:avLst>
            </a:prstGeom>
            <a:solidFill>
              <a:srgbClr val="BFBFBF"/>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31" name="Shape 531"/>
            <p:cNvSpPr txBox="1"/>
            <p:nvPr/>
          </p:nvSpPr>
          <p:spPr>
            <a:xfrm>
              <a:off x="3698624" y="713899"/>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New Product Offerings</a:t>
              </a:r>
            </a:p>
          </p:txBody>
        </p:sp>
      </p:grpSp>
      <p:grpSp>
        <p:nvGrpSpPr>
          <p:cNvPr id="532" name="Shape 532"/>
          <p:cNvGrpSpPr/>
          <p:nvPr/>
        </p:nvGrpSpPr>
        <p:grpSpPr>
          <a:xfrm>
            <a:off x="2176639" y="3468700"/>
            <a:ext cx="2079207" cy="546583"/>
            <a:chOff x="3686939" y="702214"/>
            <a:chExt cx="1699724" cy="398953"/>
          </a:xfrm>
        </p:grpSpPr>
        <p:sp>
          <p:nvSpPr>
            <p:cNvPr id="533" name="Shape 533"/>
            <p:cNvSpPr/>
            <p:nvPr/>
          </p:nvSpPr>
          <p:spPr>
            <a:xfrm>
              <a:off x="3686939" y="702214"/>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34" name="Shape 534"/>
            <p:cNvSpPr txBox="1"/>
            <p:nvPr/>
          </p:nvSpPr>
          <p:spPr>
            <a:xfrm>
              <a:off x="3698624" y="713899"/>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76200" algn="ctr" rtl="0">
                <a:lnSpc>
                  <a:spcPct val="90000"/>
                </a:lnSpc>
                <a:spcBef>
                  <a:spcPts val="0"/>
                </a:spcBef>
                <a:spcAft>
                  <a:spcPts val="0"/>
                </a:spcAft>
                <a:buClr>
                  <a:schemeClr val="dk1"/>
                </a:buClr>
                <a:buSzPct val="100000"/>
                <a:buFont typeface="Avenir"/>
                <a:buNone/>
              </a:pPr>
              <a:r>
                <a:rPr lang="en-US" sz="1200" b="0" i="1" u="none" strike="noStrike" cap="none">
                  <a:solidFill>
                    <a:schemeClr val="dk1"/>
                  </a:solidFill>
                  <a:latin typeface="Avenir"/>
                  <a:ea typeface="Avenir"/>
                  <a:cs typeface="Avenir"/>
                  <a:sym typeface="Avenir"/>
                </a:rPr>
                <a:t>New products could appeal to different market segments</a:t>
              </a:r>
            </a:p>
          </p:txBody>
        </p:sp>
      </p:grpSp>
      <p:sp>
        <p:nvSpPr>
          <p:cNvPr id="535" name="Shape 535"/>
          <p:cNvSpPr/>
          <p:nvPr/>
        </p:nvSpPr>
        <p:spPr>
          <a:xfrm>
            <a:off x="2066110" y="4413245"/>
            <a:ext cx="4984800" cy="319800"/>
          </a:xfrm>
          <a:prstGeom prst="rect">
            <a:avLst/>
          </a:prstGeom>
          <a:solidFill>
            <a:srgbClr val="7F7F7F"/>
          </a:solidFill>
          <a:ln>
            <a:noFill/>
          </a:ln>
        </p:spPr>
        <p:txBody>
          <a:bodyPr wrap="square" lIns="91425" tIns="45700" rIns="91425" bIns="45700" anchor="ctr" anchorCtr="0">
            <a:noAutofit/>
          </a:bodyPr>
          <a:lstStyle/>
          <a:p>
            <a:pPr marL="0" marR="0" lvl="0" indent="-28575" algn="ctr" rtl="0">
              <a:lnSpc>
                <a:spcPct val="100000"/>
              </a:lnSpc>
              <a:spcBef>
                <a:spcPts val="0"/>
              </a:spcBef>
              <a:spcAft>
                <a:spcPts val="0"/>
              </a:spcAft>
              <a:buClr>
                <a:schemeClr val="lt1"/>
              </a:buClr>
              <a:buSzPct val="25000"/>
              <a:buFont typeface="Avenir"/>
              <a:buNone/>
            </a:pPr>
            <a:r>
              <a:rPr lang="en-US" sz="1800" b="0" i="0" u="none" strike="noStrike" cap="none">
                <a:solidFill>
                  <a:schemeClr val="lt1"/>
                </a:solidFill>
                <a:latin typeface="Avenir"/>
                <a:ea typeface="Avenir"/>
                <a:cs typeface="Avenir"/>
                <a:sym typeface="Avenir"/>
              </a:rPr>
              <a:t>Renew</a:t>
            </a:r>
          </a:p>
        </p:txBody>
      </p:sp>
      <p:grpSp>
        <p:nvGrpSpPr>
          <p:cNvPr id="536" name="Shape 536"/>
          <p:cNvGrpSpPr/>
          <p:nvPr/>
        </p:nvGrpSpPr>
        <p:grpSpPr>
          <a:xfrm>
            <a:off x="3531910" y="4933630"/>
            <a:ext cx="2080180" cy="332648"/>
            <a:chOff x="1844438" y="699287"/>
            <a:chExt cx="1699724" cy="398953"/>
          </a:xfrm>
        </p:grpSpPr>
        <p:sp>
          <p:nvSpPr>
            <p:cNvPr id="537" name="Shape 537"/>
            <p:cNvSpPr/>
            <p:nvPr/>
          </p:nvSpPr>
          <p:spPr>
            <a:xfrm>
              <a:off x="1844438" y="699287"/>
              <a:ext cx="1699724" cy="398953"/>
            </a:xfrm>
            <a:prstGeom prst="roundRect">
              <a:avLst>
                <a:gd name="adj" fmla="val 10000"/>
              </a:avLst>
            </a:prstGeom>
            <a:solidFill>
              <a:srgbClr val="BFBFBF"/>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38" name="Shape 538"/>
            <p:cNvSpPr txBox="1"/>
            <p:nvPr/>
          </p:nvSpPr>
          <p:spPr>
            <a:xfrm>
              <a:off x="1856123" y="710972"/>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Partnership Strategies</a:t>
              </a:r>
            </a:p>
          </p:txBody>
        </p:sp>
      </p:grpSp>
      <p:grpSp>
        <p:nvGrpSpPr>
          <p:cNvPr id="539" name="Shape 539"/>
          <p:cNvGrpSpPr/>
          <p:nvPr/>
        </p:nvGrpSpPr>
        <p:grpSpPr>
          <a:xfrm>
            <a:off x="3537130" y="5327894"/>
            <a:ext cx="2069741" cy="546583"/>
            <a:chOff x="1844438" y="699287"/>
            <a:chExt cx="1699724" cy="398953"/>
          </a:xfrm>
        </p:grpSpPr>
        <p:sp>
          <p:nvSpPr>
            <p:cNvPr id="540" name="Shape 540"/>
            <p:cNvSpPr/>
            <p:nvPr/>
          </p:nvSpPr>
          <p:spPr>
            <a:xfrm>
              <a:off x="1844438"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41" name="Shape 541"/>
            <p:cNvSpPr txBox="1"/>
            <p:nvPr/>
          </p:nvSpPr>
          <p:spPr>
            <a:xfrm>
              <a:off x="1856123"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dk1"/>
                </a:buClr>
                <a:buSzPct val="25000"/>
                <a:buFont typeface="Avenir"/>
                <a:buNone/>
              </a:pPr>
              <a:r>
                <a:rPr lang="en-US" sz="1200" b="0" i="1" u="none" strike="noStrike" cap="none">
                  <a:solidFill>
                    <a:schemeClr val="dk1"/>
                  </a:solidFill>
                  <a:latin typeface="Avenir"/>
                  <a:ea typeface="Avenir"/>
                  <a:cs typeface="Avenir"/>
                  <a:sym typeface="Avenir"/>
                </a:rPr>
                <a:t>Connect B2B to provide students with even better opportunities.</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Shape 546"/>
          <p:cNvSpPr txBox="1"/>
          <p:nvPr/>
        </p:nvSpPr>
        <p:spPr>
          <a:xfrm>
            <a:off x="380424" y="123426"/>
            <a:ext cx="7224708" cy="707886"/>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rgbClr val="000000"/>
              </a:buClr>
              <a:buSzPct val="25000"/>
              <a:buFont typeface="Avenir"/>
              <a:buNone/>
            </a:pPr>
            <a:r>
              <a:rPr lang="en-US" sz="2000" b="0" i="0" u="none" strike="noStrike" cap="none">
                <a:solidFill>
                  <a:srgbClr val="000000"/>
                </a:solidFill>
                <a:latin typeface="Avenir"/>
                <a:ea typeface="Avenir"/>
                <a:cs typeface="Avenir"/>
                <a:sym typeface="Avenir"/>
              </a:rPr>
              <a:t>Aligning 1scope’s marketing efforts with key moments in a student’s life will have a more significant impact</a:t>
            </a:r>
          </a:p>
        </p:txBody>
      </p:sp>
      <p:pic>
        <p:nvPicPr>
          <p:cNvPr id="547" name="Shape 547"/>
          <p:cNvPicPr preferRelativeResize="0"/>
          <p:nvPr/>
        </p:nvPicPr>
        <p:blipFill rotWithShape="1">
          <a:blip r:embed="rId3">
            <a:alphaModFix/>
          </a:blip>
          <a:srcRect/>
          <a:stretch/>
        </p:blipFill>
        <p:spPr>
          <a:xfrm>
            <a:off x="5023049" y="1653272"/>
            <a:ext cx="703089" cy="703089"/>
          </a:xfrm>
          <a:prstGeom prst="rect">
            <a:avLst/>
          </a:prstGeom>
          <a:noFill/>
          <a:ln>
            <a:noFill/>
          </a:ln>
        </p:spPr>
      </p:pic>
      <p:sp>
        <p:nvSpPr>
          <p:cNvPr id="548" name="Shape 548"/>
          <p:cNvSpPr txBox="1"/>
          <p:nvPr/>
        </p:nvSpPr>
        <p:spPr>
          <a:xfrm>
            <a:off x="4455953" y="2696956"/>
            <a:ext cx="1839539" cy="861774"/>
          </a:xfrm>
          <a:prstGeom prst="rect">
            <a:avLst/>
          </a:prstGeom>
          <a:noFill/>
          <a:ln>
            <a:noFill/>
          </a:ln>
        </p:spPr>
        <p:txBody>
          <a:bodyPr wrap="square" lIns="91425" tIns="45700" rIns="91425" bIns="45700" anchor="t" anchorCtr="0">
            <a:noAutofit/>
          </a:bodyPr>
          <a:lstStyle/>
          <a:p>
            <a:pPr marL="0" marR="0" lvl="0" indent="-63500" algn="ctr" rtl="0">
              <a:lnSpc>
                <a:spcPct val="100000"/>
              </a:lnSpc>
              <a:spcBef>
                <a:spcPts val="0"/>
              </a:spcBef>
              <a:spcAft>
                <a:spcPts val="0"/>
              </a:spcAft>
              <a:buClr>
                <a:srgbClr val="000000"/>
              </a:buClr>
              <a:buSzPct val="100000"/>
              <a:buFont typeface="Calibri"/>
              <a:buNone/>
            </a:pPr>
            <a:r>
              <a:rPr lang="en-US" sz="1000" b="0" i="0" u="none" strike="noStrike" cap="none">
                <a:solidFill>
                  <a:srgbClr val="000000"/>
                </a:solidFill>
                <a:latin typeface="Avenir"/>
                <a:ea typeface="Avenir"/>
                <a:cs typeface="Avenir"/>
                <a:sym typeface="Avenir"/>
              </a:rPr>
              <a:t>In any students’ life there are certain moments that will impact them the most e.g. first day of university, graduating high school etc.</a:t>
            </a:r>
          </a:p>
        </p:txBody>
      </p:sp>
      <p:pic>
        <p:nvPicPr>
          <p:cNvPr id="549" name="Shape 549"/>
          <p:cNvPicPr preferRelativeResize="0"/>
          <p:nvPr/>
        </p:nvPicPr>
        <p:blipFill rotWithShape="1">
          <a:blip r:embed="rId4">
            <a:alphaModFix/>
          </a:blip>
          <a:srcRect/>
          <a:stretch/>
        </p:blipFill>
        <p:spPr>
          <a:xfrm>
            <a:off x="7770956" y="1676065"/>
            <a:ext cx="680370" cy="680370"/>
          </a:xfrm>
          <a:prstGeom prst="rect">
            <a:avLst/>
          </a:prstGeom>
          <a:noFill/>
          <a:ln>
            <a:noFill/>
          </a:ln>
        </p:spPr>
      </p:pic>
      <p:sp>
        <p:nvSpPr>
          <p:cNvPr id="550" name="Shape 550"/>
          <p:cNvSpPr/>
          <p:nvPr/>
        </p:nvSpPr>
        <p:spPr>
          <a:xfrm>
            <a:off x="4460766" y="2692470"/>
            <a:ext cx="1904079" cy="911042"/>
          </a:xfrm>
          <a:prstGeom prst="roundRect">
            <a:avLst>
              <a:gd name="adj" fmla="val 16667"/>
            </a:avLst>
          </a:prstGeom>
          <a:noFill/>
          <a:ln w="25400" cap="flat" cmpd="sng">
            <a:solidFill>
              <a:srgbClr val="FFC000"/>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51" name="Shape 551"/>
          <p:cNvSpPr/>
          <p:nvPr/>
        </p:nvSpPr>
        <p:spPr>
          <a:xfrm>
            <a:off x="6423800" y="3014270"/>
            <a:ext cx="647783" cy="231444"/>
          </a:xfrm>
          <a:prstGeom prst="leftRightArrow">
            <a:avLst>
              <a:gd name="adj1" fmla="val 50000"/>
              <a:gd name="adj2" fmla="val 50000"/>
            </a:avLst>
          </a:prstGeom>
          <a:solidFill>
            <a:srgbClr val="F9BC32"/>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52" name="Shape 552"/>
          <p:cNvSpPr/>
          <p:nvPr/>
        </p:nvSpPr>
        <p:spPr>
          <a:xfrm rot="10800000">
            <a:off x="1984339" y="4493687"/>
            <a:ext cx="4687503" cy="496384"/>
          </a:xfrm>
          <a:prstGeom prst="triangle">
            <a:avLst>
              <a:gd name="adj" fmla="val 50000"/>
            </a:avLst>
          </a:prstGeom>
          <a:solidFill>
            <a:srgbClr val="F2F2F2"/>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53" name="Shape 553"/>
          <p:cNvSpPr txBox="1"/>
          <p:nvPr/>
        </p:nvSpPr>
        <p:spPr>
          <a:xfrm>
            <a:off x="1183432" y="5406838"/>
            <a:ext cx="6521116" cy="52322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rgbClr val="000000"/>
              </a:buClr>
              <a:buSzPct val="100000"/>
              <a:buFont typeface="Calibri"/>
              <a:buNone/>
            </a:pPr>
            <a:r>
              <a:rPr lang="en-US" sz="1400" b="0" i="0" u="none" strike="noStrike" cap="none">
                <a:solidFill>
                  <a:srgbClr val="000000"/>
                </a:solidFill>
                <a:latin typeface="Avenir"/>
                <a:ea typeface="Avenir"/>
                <a:cs typeface="Avenir"/>
                <a:sym typeface="Avenir"/>
              </a:rPr>
              <a:t>By tailoring new events towards the key moments of a students life 1scope is able to impact students the most</a:t>
            </a:r>
          </a:p>
        </p:txBody>
      </p:sp>
      <p:sp>
        <p:nvSpPr>
          <p:cNvPr id="554" name="Shape 554"/>
          <p:cNvSpPr/>
          <p:nvPr/>
        </p:nvSpPr>
        <p:spPr>
          <a:xfrm>
            <a:off x="1166897" y="5342021"/>
            <a:ext cx="6795104" cy="641512"/>
          </a:xfrm>
          <a:prstGeom prst="roundRect">
            <a:avLst>
              <a:gd name="adj" fmla="val 16667"/>
            </a:avLst>
          </a:prstGeom>
          <a:noFill/>
          <a:ln w="25400" cap="flat" cmpd="sng">
            <a:solidFill>
              <a:srgbClr val="ED7D31"/>
            </a:solidFill>
            <a:prstDash val="lgDash"/>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55" name="Shape 555"/>
          <p:cNvSpPr txBox="1"/>
          <p:nvPr/>
        </p:nvSpPr>
        <p:spPr>
          <a:xfrm>
            <a:off x="7094581" y="2773900"/>
            <a:ext cx="2011480" cy="707886"/>
          </a:xfrm>
          <a:prstGeom prst="rect">
            <a:avLst/>
          </a:prstGeom>
          <a:noFill/>
          <a:ln>
            <a:noFill/>
          </a:ln>
        </p:spPr>
        <p:txBody>
          <a:bodyPr wrap="square" lIns="91425" tIns="45700" rIns="91425" bIns="45700" anchor="t" anchorCtr="0">
            <a:noAutofit/>
          </a:bodyPr>
          <a:lstStyle/>
          <a:p>
            <a:pPr marL="0" marR="0" lvl="0" indent="-63500" algn="ctr" rtl="0">
              <a:lnSpc>
                <a:spcPct val="100000"/>
              </a:lnSpc>
              <a:spcBef>
                <a:spcPts val="0"/>
              </a:spcBef>
              <a:spcAft>
                <a:spcPts val="0"/>
              </a:spcAft>
              <a:buClr>
                <a:srgbClr val="000000"/>
              </a:buClr>
              <a:buSzPct val="100000"/>
              <a:buFont typeface="Calibri"/>
              <a:buNone/>
            </a:pPr>
            <a:r>
              <a:rPr lang="en-US" sz="1000" b="0" i="0" u="none" strike="noStrike" cap="none">
                <a:solidFill>
                  <a:srgbClr val="000000"/>
                </a:solidFill>
                <a:latin typeface="Avenir"/>
                <a:ea typeface="Avenir"/>
                <a:cs typeface="Avenir"/>
                <a:sym typeface="Avenir"/>
              </a:rPr>
              <a:t>Creating value adding events that are able to associate the brand and its activities with these moments will be remembered the most.</a:t>
            </a:r>
          </a:p>
        </p:txBody>
      </p:sp>
      <p:cxnSp>
        <p:nvCxnSpPr>
          <p:cNvPr id="556" name="Shape 556"/>
          <p:cNvCxnSpPr/>
          <p:nvPr/>
        </p:nvCxnSpPr>
        <p:spPr>
          <a:xfrm>
            <a:off x="4323277" y="943276"/>
            <a:ext cx="0" cy="3203943"/>
          </a:xfrm>
          <a:prstGeom prst="straightConnector1">
            <a:avLst/>
          </a:prstGeom>
          <a:noFill/>
          <a:ln w="19050" cap="flat" cmpd="sng">
            <a:solidFill>
              <a:srgbClr val="D8D8D8"/>
            </a:solidFill>
            <a:prstDash val="dot"/>
            <a:round/>
            <a:headEnd type="none" w="med" len="med"/>
            <a:tailEnd type="none" w="med" len="med"/>
          </a:ln>
        </p:spPr>
      </p:cxnSp>
      <p:sp>
        <p:nvSpPr>
          <p:cNvPr id="557" name="Shape 557"/>
          <p:cNvSpPr/>
          <p:nvPr/>
        </p:nvSpPr>
        <p:spPr>
          <a:xfrm>
            <a:off x="459736" y="1889777"/>
            <a:ext cx="447574" cy="667347"/>
          </a:xfrm>
          <a:prstGeom prst="rect">
            <a:avLst/>
          </a:prstGeom>
          <a:solidFill>
            <a:srgbClr val="FAD176"/>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58" name="Shape 558"/>
          <p:cNvSpPr/>
          <p:nvPr/>
        </p:nvSpPr>
        <p:spPr>
          <a:xfrm>
            <a:off x="1891864" y="1489634"/>
            <a:ext cx="447574" cy="1067489"/>
          </a:xfrm>
          <a:prstGeom prst="rect">
            <a:avLst/>
          </a:prstGeom>
          <a:solidFill>
            <a:srgbClr val="F9BC32"/>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59" name="Shape 559"/>
          <p:cNvSpPr/>
          <p:nvPr/>
        </p:nvSpPr>
        <p:spPr>
          <a:xfrm>
            <a:off x="3323992" y="2194980"/>
            <a:ext cx="447574" cy="362144"/>
          </a:xfrm>
          <a:prstGeom prst="rect">
            <a:avLst/>
          </a:prstGeom>
          <a:solidFill>
            <a:srgbClr val="F8931C"/>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60" name="Shape 560"/>
          <p:cNvSpPr/>
          <p:nvPr/>
        </p:nvSpPr>
        <p:spPr>
          <a:xfrm>
            <a:off x="459736" y="1662897"/>
            <a:ext cx="447574" cy="228475"/>
          </a:xfrm>
          <a:prstGeom prst="rect">
            <a:avLst/>
          </a:prstGeom>
          <a:solidFill>
            <a:srgbClr val="FAA822"/>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561" name="Shape 561"/>
          <p:cNvCxnSpPr/>
          <p:nvPr/>
        </p:nvCxnSpPr>
        <p:spPr>
          <a:xfrm>
            <a:off x="221381" y="2557124"/>
            <a:ext cx="3806792" cy="0"/>
          </a:xfrm>
          <a:prstGeom prst="straightConnector1">
            <a:avLst/>
          </a:prstGeom>
          <a:noFill/>
          <a:ln w="19050" cap="flat" cmpd="sng">
            <a:solidFill>
              <a:srgbClr val="262626"/>
            </a:solidFill>
            <a:prstDash val="solid"/>
            <a:round/>
            <a:headEnd type="none" w="med" len="med"/>
            <a:tailEnd type="none" w="med" len="med"/>
          </a:ln>
        </p:spPr>
      </p:cxnSp>
      <p:sp>
        <p:nvSpPr>
          <p:cNvPr id="562" name="Shape 562"/>
          <p:cNvSpPr txBox="1"/>
          <p:nvPr/>
        </p:nvSpPr>
        <p:spPr>
          <a:xfrm>
            <a:off x="468626" y="2245247"/>
            <a:ext cx="500991" cy="261610"/>
          </a:xfrm>
          <a:prstGeom prst="rect">
            <a:avLst/>
          </a:prstGeom>
          <a:noFill/>
          <a:ln>
            <a:noFill/>
          </a:ln>
        </p:spPr>
        <p:txBody>
          <a:bodyPr wrap="square" lIns="91425" tIns="45700" rIns="91425" bIns="45700" anchor="t" anchorCtr="0">
            <a:noAutofit/>
          </a:bodyPr>
          <a:lstStyle/>
          <a:p>
            <a:pPr marL="0" marR="0" lvl="0" indent="-69850" algn="l" rtl="0">
              <a:lnSpc>
                <a:spcPct val="100000"/>
              </a:lnSpc>
              <a:spcBef>
                <a:spcPts val="0"/>
              </a:spcBef>
              <a:spcAft>
                <a:spcPts val="0"/>
              </a:spcAft>
              <a:buClr>
                <a:schemeClr val="lt1"/>
              </a:buClr>
              <a:buSzPct val="100000"/>
              <a:buFont typeface="Arial"/>
              <a:buNone/>
            </a:pPr>
            <a:r>
              <a:rPr lang="en-US" sz="1100" b="0" i="0" u="none" strike="noStrike" cap="none">
                <a:solidFill>
                  <a:schemeClr val="lt1"/>
                </a:solidFill>
                <a:latin typeface="Arial"/>
                <a:ea typeface="Arial"/>
                <a:cs typeface="Arial"/>
                <a:sym typeface="Arial"/>
              </a:rPr>
              <a:t>65%</a:t>
            </a:r>
          </a:p>
        </p:txBody>
      </p:sp>
      <p:sp>
        <p:nvSpPr>
          <p:cNvPr id="563" name="Shape 563"/>
          <p:cNvSpPr txBox="1"/>
          <p:nvPr/>
        </p:nvSpPr>
        <p:spPr>
          <a:xfrm>
            <a:off x="1893533" y="2241790"/>
            <a:ext cx="500991" cy="261610"/>
          </a:xfrm>
          <a:prstGeom prst="rect">
            <a:avLst/>
          </a:prstGeom>
          <a:noFill/>
          <a:ln>
            <a:noFill/>
          </a:ln>
        </p:spPr>
        <p:txBody>
          <a:bodyPr wrap="square" lIns="91425" tIns="45700" rIns="91425" bIns="45700" anchor="t" anchorCtr="0">
            <a:noAutofit/>
          </a:bodyPr>
          <a:lstStyle/>
          <a:p>
            <a:pPr marL="0" marR="0" lvl="0" indent="-69850" algn="l" rtl="0">
              <a:lnSpc>
                <a:spcPct val="100000"/>
              </a:lnSpc>
              <a:spcBef>
                <a:spcPts val="0"/>
              </a:spcBef>
              <a:spcAft>
                <a:spcPts val="0"/>
              </a:spcAft>
              <a:buClr>
                <a:schemeClr val="lt1"/>
              </a:buClr>
              <a:buSzPct val="100000"/>
              <a:buFont typeface="Arial"/>
              <a:buNone/>
            </a:pPr>
            <a:r>
              <a:rPr lang="en-US" sz="1100" b="0" i="0" u="none" strike="noStrike" cap="none">
                <a:solidFill>
                  <a:schemeClr val="lt1"/>
                </a:solidFill>
                <a:latin typeface="Arial"/>
                <a:ea typeface="Arial"/>
                <a:cs typeface="Arial"/>
                <a:sym typeface="Arial"/>
              </a:rPr>
              <a:t>88%</a:t>
            </a:r>
          </a:p>
        </p:txBody>
      </p:sp>
      <p:sp>
        <p:nvSpPr>
          <p:cNvPr id="564" name="Shape 564"/>
          <p:cNvSpPr txBox="1"/>
          <p:nvPr/>
        </p:nvSpPr>
        <p:spPr>
          <a:xfrm>
            <a:off x="3333182" y="2245247"/>
            <a:ext cx="500991" cy="261610"/>
          </a:xfrm>
          <a:prstGeom prst="rect">
            <a:avLst/>
          </a:prstGeom>
          <a:noFill/>
          <a:ln>
            <a:noFill/>
          </a:ln>
        </p:spPr>
        <p:txBody>
          <a:bodyPr wrap="square" lIns="91425" tIns="45700" rIns="91425" bIns="45700" anchor="t" anchorCtr="0">
            <a:noAutofit/>
          </a:bodyPr>
          <a:lstStyle/>
          <a:p>
            <a:pPr marL="0" marR="0" lvl="0" indent="-69850" algn="l" rtl="0">
              <a:lnSpc>
                <a:spcPct val="100000"/>
              </a:lnSpc>
              <a:spcBef>
                <a:spcPts val="0"/>
              </a:spcBef>
              <a:spcAft>
                <a:spcPts val="0"/>
              </a:spcAft>
              <a:buClr>
                <a:schemeClr val="lt1"/>
              </a:buClr>
              <a:buSzPct val="100000"/>
              <a:buFont typeface="Arial"/>
              <a:buNone/>
            </a:pPr>
            <a:r>
              <a:rPr lang="en-US" sz="1100" b="0" i="0" u="none" strike="noStrike" cap="none">
                <a:solidFill>
                  <a:schemeClr val="lt1"/>
                </a:solidFill>
                <a:latin typeface="Arial"/>
                <a:ea typeface="Arial"/>
                <a:cs typeface="Arial"/>
                <a:sym typeface="Arial"/>
              </a:rPr>
              <a:t>16%</a:t>
            </a:r>
          </a:p>
        </p:txBody>
      </p:sp>
      <p:sp>
        <p:nvSpPr>
          <p:cNvPr id="565" name="Shape 565"/>
          <p:cNvSpPr txBox="1"/>
          <p:nvPr/>
        </p:nvSpPr>
        <p:spPr>
          <a:xfrm>
            <a:off x="464312" y="1623019"/>
            <a:ext cx="500991" cy="261610"/>
          </a:xfrm>
          <a:prstGeom prst="rect">
            <a:avLst/>
          </a:prstGeom>
          <a:noFill/>
          <a:ln>
            <a:noFill/>
          </a:ln>
        </p:spPr>
        <p:txBody>
          <a:bodyPr wrap="square" lIns="91425" tIns="45700" rIns="91425" bIns="45700" anchor="t" anchorCtr="0">
            <a:noAutofit/>
          </a:bodyPr>
          <a:lstStyle/>
          <a:p>
            <a:pPr marL="0" marR="0" lvl="0" indent="-69850" algn="l" rtl="0">
              <a:lnSpc>
                <a:spcPct val="100000"/>
              </a:lnSpc>
              <a:spcBef>
                <a:spcPts val="0"/>
              </a:spcBef>
              <a:spcAft>
                <a:spcPts val="0"/>
              </a:spcAft>
              <a:buClr>
                <a:schemeClr val="lt1"/>
              </a:buClr>
              <a:buSzPct val="100000"/>
              <a:buFont typeface="Arial"/>
              <a:buNone/>
            </a:pPr>
            <a:r>
              <a:rPr lang="en-US" sz="1100" b="0" i="0" u="none" strike="noStrike" cap="none">
                <a:solidFill>
                  <a:schemeClr val="lt1"/>
                </a:solidFill>
                <a:latin typeface="Arial"/>
                <a:ea typeface="Arial"/>
                <a:cs typeface="Arial"/>
                <a:sym typeface="Arial"/>
              </a:rPr>
              <a:t>80%</a:t>
            </a:r>
          </a:p>
        </p:txBody>
      </p:sp>
      <p:cxnSp>
        <p:nvCxnSpPr>
          <p:cNvPr id="566" name="Shape 566"/>
          <p:cNvCxnSpPr/>
          <p:nvPr/>
        </p:nvCxnSpPr>
        <p:spPr>
          <a:xfrm flipH="1">
            <a:off x="666179" y="1850930"/>
            <a:ext cx="499" cy="191728"/>
          </a:xfrm>
          <a:prstGeom prst="straightConnector1">
            <a:avLst/>
          </a:prstGeom>
          <a:noFill/>
          <a:ln w="38100" cap="flat" cmpd="sng">
            <a:solidFill>
              <a:srgbClr val="ED7D31"/>
            </a:solidFill>
            <a:prstDash val="solid"/>
            <a:round/>
            <a:headEnd type="none" w="med" len="med"/>
            <a:tailEnd type="triangle" w="lg" len="lg"/>
          </a:ln>
        </p:spPr>
      </p:cxnSp>
      <p:sp>
        <p:nvSpPr>
          <p:cNvPr id="567" name="Shape 567"/>
          <p:cNvSpPr txBox="1"/>
          <p:nvPr/>
        </p:nvSpPr>
        <p:spPr>
          <a:xfrm>
            <a:off x="30673" y="2680636"/>
            <a:ext cx="1368327" cy="1015663"/>
          </a:xfrm>
          <a:prstGeom prst="rect">
            <a:avLst/>
          </a:prstGeom>
          <a:noFill/>
          <a:ln>
            <a:noFill/>
          </a:ln>
        </p:spPr>
        <p:txBody>
          <a:bodyPr wrap="square" lIns="91425" tIns="45700" rIns="91425" bIns="45700" anchor="t" anchorCtr="0">
            <a:noAutofit/>
          </a:bodyPr>
          <a:lstStyle/>
          <a:p>
            <a:pPr marL="0" marR="0" lvl="0" indent="-76200" algn="ctr" rtl="0">
              <a:lnSpc>
                <a:spcPct val="100000"/>
              </a:lnSpc>
              <a:spcBef>
                <a:spcPts val="0"/>
              </a:spcBef>
              <a:spcAft>
                <a:spcPts val="0"/>
              </a:spcAft>
              <a:buClr>
                <a:srgbClr val="000000"/>
              </a:buClr>
              <a:buSzPct val="100000"/>
              <a:buFont typeface="Calibri"/>
              <a:buNone/>
            </a:pPr>
            <a:r>
              <a:rPr lang="en-US" sz="1200" b="0" i="0" u="none" strike="noStrike" cap="none">
                <a:solidFill>
                  <a:srgbClr val="000000"/>
                </a:solidFill>
                <a:latin typeface="Avenir"/>
                <a:ea typeface="Avenir"/>
                <a:cs typeface="Avenir"/>
                <a:sym typeface="Avenir"/>
              </a:rPr>
              <a:t>Declining importance of humour being important in advertising</a:t>
            </a:r>
          </a:p>
        </p:txBody>
      </p:sp>
      <p:sp>
        <p:nvSpPr>
          <p:cNvPr id="568" name="Shape 568"/>
          <p:cNvSpPr txBox="1"/>
          <p:nvPr/>
        </p:nvSpPr>
        <p:spPr>
          <a:xfrm>
            <a:off x="1346205" y="2621940"/>
            <a:ext cx="1526936" cy="1200329"/>
          </a:xfrm>
          <a:prstGeom prst="rect">
            <a:avLst/>
          </a:prstGeom>
          <a:noFill/>
          <a:ln>
            <a:noFill/>
          </a:ln>
        </p:spPr>
        <p:txBody>
          <a:bodyPr wrap="square" lIns="91425" tIns="45700" rIns="91425" bIns="45700" anchor="t" anchorCtr="0">
            <a:noAutofit/>
          </a:bodyPr>
          <a:lstStyle/>
          <a:p>
            <a:pPr marL="0" marR="0" lvl="0" indent="-76200" algn="ctr" rtl="0">
              <a:lnSpc>
                <a:spcPct val="100000"/>
              </a:lnSpc>
              <a:spcBef>
                <a:spcPts val="0"/>
              </a:spcBef>
              <a:spcAft>
                <a:spcPts val="0"/>
              </a:spcAft>
              <a:buClr>
                <a:srgbClr val="000000"/>
              </a:buClr>
              <a:buSzPct val="100000"/>
              <a:buFont typeface="Calibri"/>
              <a:buNone/>
            </a:pPr>
            <a:r>
              <a:rPr lang="en-US" sz="1200" b="0" i="0" u="none" strike="noStrike" cap="none">
                <a:solidFill>
                  <a:srgbClr val="000000"/>
                </a:solidFill>
                <a:latin typeface="Avenir"/>
                <a:ea typeface="Avenir"/>
                <a:cs typeface="Avenir"/>
                <a:sym typeface="Avenir"/>
              </a:rPr>
              <a:t>88% of students are more responsive to brands that give back to the community i.e. have some impact on their lives</a:t>
            </a:r>
          </a:p>
        </p:txBody>
      </p:sp>
      <p:sp>
        <p:nvSpPr>
          <p:cNvPr id="569" name="Shape 569"/>
          <p:cNvSpPr txBox="1"/>
          <p:nvPr/>
        </p:nvSpPr>
        <p:spPr>
          <a:xfrm>
            <a:off x="7704548" y="6094795"/>
            <a:ext cx="1560624" cy="246221"/>
          </a:xfrm>
          <a:prstGeom prst="rect">
            <a:avLst/>
          </a:prstGeom>
          <a:noFill/>
          <a:ln>
            <a:noFill/>
          </a:ln>
        </p:spPr>
        <p:txBody>
          <a:bodyPr wrap="square" lIns="91425" tIns="45700" rIns="91425" bIns="45700" anchor="t" anchorCtr="0">
            <a:noAutofit/>
          </a:bodyPr>
          <a:lstStyle/>
          <a:p>
            <a:pPr marL="0" marR="0" lvl="0" indent="-63500" algn="ctr" rtl="0">
              <a:lnSpc>
                <a:spcPct val="100000"/>
              </a:lnSpc>
              <a:spcBef>
                <a:spcPts val="0"/>
              </a:spcBef>
              <a:spcAft>
                <a:spcPts val="0"/>
              </a:spcAft>
              <a:buClr>
                <a:srgbClr val="000000"/>
              </a:buClr>
              <a:buSzPct val="100000"/>
              <a:buFont typeface="Calibri"/>
              <a:buNone/>
            </a:pPr>
            <a:r>
              <a:rPr lang="en-US" sz="1000" b="0" i="1" u="none" strike="noStrike" cap="none">
                <a:solidFill>
                  <a:srgbClr val="000000"/>
                </a:solidFill>
                <a:latin typeface="Calibri"/>
                <a:ea typeface="Calibri"/>
                <a:cs typeface="Calibri"/>
                <a:sym typeface="Calibri"/>
              </a:rPr>
              <a:t>Source: Adweek.com</a:t>
            </a:r>
          </a:p>
        </p:txBody>
      </p:sp>
      <p:cxnSp>
        <p:nvCxnSpPr>
          <p:cNvPr id="570" name="Shape 570"/>
          <p:cNvCxnSpPr/>
          <p:nvPr/>
        </p:nvCxnSpPr>
        <p:spPr>
          <a:xfrm flipH="1">
            <a:off x="630455" y="4165640"/>
            <a:ext cx="7786838" cy="9551"/>
          </a:xfrm>
          <a:prstGeom prst="straightConnector1">
            <a:avLst/>
          </a:prstGeom>
          <a:noFill/>
          <a:ln w="19050" cap="flat" cmpd="sng">
            <a:solidFill>
              <a:srgbClr val="D8D8D8"/>
            </a:solidFill>
            <a:prstDash val="dot"/>
            <a:round/>
            <a:headEnd type="none" w="med" len="med"/>
            <a:tailEnd type="none" w="med" len="med"/>
          </a:ln>
        </p:spPr>
      </p:cxnSp>
      <p:sp>
        <p:nvSpPr>
          <p:cNvPr id="571" name="Shape 571"/>
          <p:cNvSpPr/>
          <p:nvPr/>
        </p:nvSpPr>
        <p:spPr>
          <a:xfrm>
            <a:off x="7130538" y="2689320"/>
            <a:ext cx="1904079" cy="911042"/>
          </a:xfrm>
          <a:prstGeom prst="roundRect">
            <a:avLst>
              <a:gd name="adj" fmla="val 16667"/>
            </a:avLst>
          </a:prstGeom>
          <a:noFill/>
          <a:ln w="25400" cap="flat" cmpd="sng">
            <a:solidFill>
              <a:srgbClr val="FFC000"/>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72" name="Shape 572"/>
          <p:cNvSpPr txBox="1"/>
          <p:nvPr/>
        </p:nvSpPr>
        <p:spPr>
          <a:xfrm>
            <a:off x="2767467" y="2696328"/>
            <a:ext cx="1560624" cy="1015663"/>
          </a:xfrm>
          <a:prstGeom prst="rect">
            <a:avLst/>
          </a:prstGeom>
          <a:noFill/>
          <a:ln>
            <a:noFill/>
          </a:ln>
        </p:spPr>
        <p:txBody>
          <a:bodyPr wrap="square" lIns="91425" tIns="45700" rIns="91425" bIns="45700" anchor="t" anchorCtr="0">
            <a:noAutofit/>
          </a:bodyPr>
          <a:lstStyle/>
          <a:p>
            <a:pPr marL="0" marR="0" lvl="0" indent="-76200" algn="ctr" rtl="0">
              <a:lnSpc>
                <a:spcPct val="100000"/>
              </a:lnSpc>
              <a:spcBef>
                <a:spcPts val="0"/>
              </a:spcBef>
              <a:spcAft>
                <a:spcPts val="0"/>
              </a:spcAft>
              <a:buClr>
                <a:srgbClr val="000000"/>
              </a:buClr>
              <a:buSzPct val="100000"/>
              <a:buFont typeface="Calibri"/>
              <a:buNone/>
            </a:pPr>
            <a:r>
              <a:rPr lang="en-US" sz="1200" b="0" i="0" u="none" strike="noStrike" cap="none">
                <a:solidFill>
                  <a:srgbClr val="000000"/>
                </a:solidFill>
                <a:latin typeface="Avenir"/>
                <a:ea typeface="Avenir"/>
                <a:cs typeface="Avenir"/>
                <a:sym typeface="Avenir"/>
              </a:rPr>
              <a:t>16% of young people’s time is spent online consuming social media including advertising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p:nvPr/>
        </p:nvSpPr>
        <p:spPr>
          <a:xfrm>
            <a:off x="316447" y="183399"/>
            <a:ext cx="7085380" cy="400110"/>
          </a:xfrm>
          <a:prstGeom prst="rect">
            <a:avLst/>
          </a:prstGeom>
          <a:noFill/>
          <a:ln>
            <a:noFill/>
          </a:ln>
        </p:spPr>
        <p:txBody>
          <a:bodyPr wrap="square" lIns="91425" tIns="45700" rIns="91425" bIns="45700" anchor="t" anchorCtr="0">
            <a:noAutofit/>
          </a:bodyPr>
          <a:lstStyle/>
          <a:p>
            <a:pPr marL="0" marR="0" lvl="0" indent="-127000" algn="l" rtl="0">
              <a:lnSpc>
                <a:spcPct val="100000"/>
              </a:lnSpc>
              <a:spcBef>
                <a:spcPts val="0"/>
              </a:spcBef>
              <a:spcAft>
                <a:spcPts val="0"/>
              </a:spcAft>
              <a:buClr>
                <a:srgbClr val="000000"/>
              </a:buClr>
              <a:buFont typeface="Avenir"/>
              <a:buNone/>
            </a:pPr>
            <a:endParaRPr sz="2000" b="0" i="0" u="none" strike="noStrike" cap="none">
              <a:solidFill>
                <a:srgbClr val="000000"/>
              </a:solidFill>
              <a:latin typeface="Avenir"/>
              <a:ea typeface="Avenir"/>
              <a:cs typeface="Avenir"/>
              <a:sym typeface="Avenir"/>
            </a:endParaRPr>
          </a:p>
          <a:p>
            <a:pPr marL="0" marR="0" lvl="0" indent="-127000" algn="l" rtl="0">
              <a:lnSpc>
                <a:spcPct val="100000"/>
              </a:lnSpc>
              <a:spcBef>
                <a:spcPts val="0"/>
              </a:spcBef>
              <a:spcAft>
                <a:spcPts val="0"/>
              </a:spcAft>
              <a:buClr>
                <a:srgbClr val="000000"/>
              </a:buClr>
              <a:buSzPct val="100000"/>
              <a:buFont typeface="Avenir"/>
              <a:buNone/>
            </a:pPr>
            <a:r>
              <a:rPr lang="en-US" sz="2000" b="0" i="0" u="none" strike="noStrike" cap="none">
                <a:solidFill>
                  <a:srgbClr val="000000"/>
                </a:solidFill>
                <a:latin typeface="Avenir"/>
                <a:ea typeface="Avenir"/>
                <a:cs typeface="Avenir"/>
                <a:sym typeface="Avenir"/>
              </a:rPr>
              <a:t>Key moments of High School and University students </a:t>
            </a:r>
          </a:p>
        </p:txBody>
      </p:sp>
      <p:pic>
        <p:nvPicPr>
          <p:cNvPr id="578" name="Shape 578" descr="https://ssl.gstatic.com/ui/v1/icons/mail/images/cleardot.gif"/>
          <p:cNvPicPr preferRelativeResize="0"/>
          <p:nvPr/>
        </p:nvPicPr>
        <p:blipFill rotWithShape="1">
          <a:blip r:embed="rId3">
            <a:alphaModFix/>
          </a:blip>
          <a:srcRect/>
          <a:stretch/>
        </p:blipFill>
        <p:spPr>
          <a:xfrm>
            <a:off x="-3713871" y="5259289"/>
            <a:ext cx="9525" cy="9525"/>
          </a:xfrm>
          <a:prstGeom prst="rect">
            <a:avLst/>
          </a:prstGeom>
          <a:noFill/>
          <a:ln>
            <a:noFill/>
          </a:ln>
        </p:spPr>
      </p:pic>
      <p:sp>
        <p:nvSpPr>
          <p:cNvPr id="579" name="Shape 579"/>
          <p:cNvSpPr/>
          <p:nvPr/>
        </p:nvSpPr>
        <p:spPr>
          <a:xfrm>
            <a:off x="949694" y="1612567"/>
            <a:ext cx="3174937" cy="455612"/>
          </a:xfrm>
          <a:prstGeom prst="rect">
            <a:avLst/>
          </a:prstGeom>
          <a:solidFill>
            <a:schemeClr val="accent2"/>
          </a:solid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lt1"/>
              </a:buClr>
              <a:buSzPct val="100000"/>
              <a:buFont typeface="Calibri"/>
              <a:buNone/>
            </a:pPr>
            <a:r>
              <a:rPr lang="en-US" sz="1400" b="0" i="0" u="none" strike="noStrike" cap="none">
                <a:solidFill>
                  <a:schemeClr val="lt1"/>
                </a:solidFill>
                <a:latin typeface="Avenir"/>
                <a:ea typeface="Avenir"/>
                <a:cs typeface="Avenir"/>
                <a:sym typeface="Avenir"/>
              </a:rPr>
              <a:t> First weeks of school </a:t>
            </a:r>
          </a:p>
        </p:txBody>
      </p:sp>
      <p:sp>
        <p:nvSpPr>
          <p:cNvPr id="580" name="Shape 580"/>
          <p:cNvSpPr/>
          <p:nvPr/>
        </p:nvSpPr>
        <p:spPr>
          <a:xfrm>
            <a:off x="949695" y="2664870"/>
            <a:ext cx="3174936" cy="455612"/>
          </a:xfrm>
          <a:prstGeom prst="rect">
            <a:avLst/>
          </a:prstGeom>
          <a:solidFill>
            <a:srgbClr val="ED7D31"/>
          </a:solid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lt1"/>
              </a:buClr>
              <a:buSzPct val="100000"/>
              <a:buFont typeface="Calibri"/>
              <a:buNone/>
            </a:pPr>
            <a:r>
              <a:rPr lang="en-US" sz="1400" b="0" i="0" u="none" strike="noStrike" cap="none">
                <a:solidFill>
                  <a:schemeClr val="lt1"/>
                </a:solidFill>
                <a:latin typeface="Avenir"/>
                <a:ea typeface="Avenir"/>
                <a:cs typeface="Avenir"/>
                <a:sym typeface="Avenir"/>
              </a:rPr>
              <a:t>HSC examinations</a:t>
            </a:r>
          </a:p>
        </p:txBody>
      </p:sp>
      <p:sp>
        <p:nvSpPr>
          <p:cNvPr id="581" name="Shape 581"/>
          <p:cNvSpPr txBox="1"/>
          <p:nvPr/>
        </p:nvSpPr>
        <p:spPr>
          <a:xfrm>
            <a:off x="39328" y="1147527"/>
            <a:ext cx="2328431" cy="338554"/>
          </a:xfrm>
          <a:prstGeom prst="rect">
            <a:avLst/>
          </a:prstGeom>
          <a:noFill/>
          <a:ln>
            <a:noFill/>
          </a:ln>
        </p:spPr>
        <p:txBody>
          <a:bodyPr wrap="square" lIns="91425" tIns="45700" rIns="91425" bIns="45700" anchor="t" anchorCtr="0">
            <a:noAutofit/>
          </a:bodyPr>
          <a:lstStyle/>
          <a:p>
            <a:pPr marL="0" marR="0" lvl="0" indent="-101600" algn="l" rtl="0">
              <a:lnSpc>
                <a:spcPct val="100000"/>
              </a:lnSpc>
              <a:spcBef>
                <a:spcPts val="0"/>
              </a:spcBef>
              <a:spcAft>
                <a:spcPts val="0"/>
              </a:spcAft>
              <a:buClr>
                <a:srgbClr val="000000"/>
              </a:buClr>
              <a:buSzPct val="100000"/>
              <a:buFont typeface="Avenir"/>
              <a:buNone/>
            </a:pPr>
            <a:r>
              <a:rPr lang="en-US" sz="1600" b="0" i="0" u="none" strike="noStrike" cap="none">
                <a:solidFill>
                  <a:srgbClr val="000000"/>
                </a:solidFill>
                <a:latin typeface="Avenir"/>
                <a:ea typeface="Avenir"/>
                <a:cs typeface="Avenir"/>
                <a:sym typeface="Avenir"/>
              </a:rPr>
              <a:t>High School Students</a:t>
            </a:r>
          </a:p>
        </p:txBody>
      </p:sp>
      <p:sp>
        <p:nvSpPr>
          <p:cNvPr id="582" name="Shape 582"/>
          <p:cNvSpPr txBox="1"/>
          <p:nvPr/>
        </p:nvSpPr>
        <p:spPr>
          <a:xfrm>
            <a:off x="78658" y="3628166"/>
            <a:ext cx="2328431" cy="338554"/>
          </a:xfrm>
          <a:prstGeom prst="rect">
            <a:avLst/>
          </a:prstGeom>
          <a:noFill/>
          <a:ln>
            <a:noFill/>
          </a:ln>
        </p:spPr>
        <p:txBody>
          <a:bodyPr wrap="square" lIns="91425" tIns="45700" rIns="91425" bIns="45700" anchor="t" anchorCtr="0">
            <a:noAutofit/>
          </a:bodyPr>
          <a:lstStyle/>
          <a:p>
            <a:pPr marL="0" marR="0" lvl="0" indent="-101600" algn="l" rtl="0">
              <a:lnSpc>
                <a:spcPct val="100000"/>
              </a:lnSpc>
              <a:spcBef>
                <a:spcPts val="0"/>
              </a:spcBef>
              <a:spcAft>
                <a:spcPts val="0"/>
              </a:spcAft>
              <a:buClr>
                <a:srgbClr val="000000"/>
              </a:buClr>
              <a:buSzPct val="100000"/>
              <a:buFont typeface="Avenir"/>
              <a:buNone/>
            </a:pPr>
            <a:r>
              <a:rPr lang="en-US" sz="1600" b="0" i="0" u="none" strike="noStrike" cap="none">
                <a:solidFill>
                  <a:srgbClr val="000000"/>
                </a:solidFill>
                <a:latin typeface="Avenir"/>
                <a:ea typeface="Avenir"/>
                <a:cs typeface="Avenir"/>
                <a:sym typeface="Avenir"/>
              </a:rPr>
              <a:t>University students</a:t>
            </a:r>
          </a:p>
        </p:txBody>
      </p:sp>
      <p:sp>
        <p:nvSpPr>
          <p:cNvPr id="583" name="Shape 583"/>
          <p:cNvSpPr/>
          <p:nvPr/>
        </p:nvSpPr>
        <p:spPr>
          <a:xfrm>
            <a:off x="949694" y="2068178"/>
            <a:ext cx="3174937" cy="529607"/>
          </a:xfrm>
          <a:prstGeom prst="rect">
            <a:avLst/>
          </a:prstGeom>
          <a:solidFill>
            <a:srgbClr val="F2F2F2"/>
          </a:solidFill>
          <a:ln>
            <a:noFill/>
          </a:ln>
        </p:spPr>
        <p:txBody>
          <a:bodyPr wrap="square" lIns="91425" tIns="45700" rIns="91425" bIns="45700" anchor="ctr"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Avenir"/>
                <a:ea typeface="Avenir"/>
                <a:cs typeface="Avenir"/>
                <a:sym typeface="Avenir"/>
              </a:rPr>
              <a:t>1scope can provide a how to start guide for high-school students</a:t>
            </a:r>
          </a:p>
        </p:txBody>
      </p:sp>
      <p:sp>
        <p:nvSpPr>
          <p:cNvPr id="584" name="Shape 584"/>
          <p:cNvSpPr/>
          <p:nvPr/>
        </p:nvSpPr>
        <p:spPr>
          <a:xfrm>
            <a:off x="949695" y="3101747"/>
            <a:ext cx="3174936" cy="529607"/>
          </a:xfrm>
          <a:prstGeom prst="rect">
            <a:avLst/>
          </a:prstGeom>
          <a:solidFill>
            <a:srgbClr val="F2F2F2"/>
          </a:solidFill>
          <a:ln>
            <a:noFill/>
          </a:ln>
        </p:spPr>
        <p:txBody>
          <a:bodyPr wrap="square" lIns="91425" tIns="45700" rIns="91425" bIns="45700" anchor="ctr"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Avenir"/>
                <a:ea typeface="Avenir"/>
                <a:cs typeface="Avenir"/>
                <a:sym typeface="Avenir"/>
              </a:rPr>
              <a:t>Provide how to guides on how to tackle exams effectively </a:t>
            </a:r>
          </a:p>
        </p:txBody>
      </p:sp>
      <p:sp>
        <p:nvSpPr>
          <p:cNvPr id="585" name="Shape 585"/>
          <p:cNvSpPr/>
          <p:nvPr/>
        </p:nvSpPr>
        <p:spPr>
          <a:xfrm>
            <a:off x="4846421" y="1594615"/>
            <a:ext cx="3174937" cy="455612"/>
          </a:xfrm>
          <a:prstGeom prst="rect">
            <a:avLst/>
          </a:prstGeom>
          <a:solidFill>
            <a:srgbClr val="ED7D31"/>
          </a:solid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lt1"/>
              </a:buClr>
              <a:buSzPct val="100000"/>
              <a:buFont typeface="Calibri"/>
              <a:buNone/>
            </a:pPr>
            <a:r>
              <a:rPr lang="en-US" sz="1400" b="0" i="0" u="none" strike="noStrike" cap="none">
                <a:solidFill>
                  <a:schemeClr val="lt1"/>
                </a:solidFill>
                <a:latin typeface="Avenir"/>
                <a:ea typeface="Avenir"/>
                <a:cs typeface="Avenir"/>
                <a:sym typeface="Avenir"/>
              </a:rPr>
              <a:t>Work Experience</a:t>
            </a:r>
          </a:p>
        </p:txBody>
      </p:sp>
      <p:sp>
        <p:nvSpPr>
          <p:cNvPr id="586" name="Shape 586"/>
          <p:cNvSpPr/>
          <p:nvPr/>
        </p:nvSpPr>
        <p:spPr>
          <a:xfrm>
            <a:off x="4846421" y="2664870"/>
            <a:ext cx="3174937" cy="455612"/>
          </a:xfrm>
          <a:prstGeom prst="rect">
            <a:avLst/>
          </a:prstGeom>
          <a:solidFill>
            <a:srgbClr val="ED7D31"/>
          </a:solid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lt1"/>
              </a:buClr>
              <a:buSzPct val="100000"/>
              <a:buFont typeface="Calibri"/>
              <a:buNone/>
            </a:pPr>
            <a:r>
              <a:rPr lang="en-US" sz="1400" b="0" i="0" u="none" strike="noStrike" cap="none">
                <a:solidFill>
                  <a:schemeClr val="lt1"/>
                </a:solidFill>
                <a:latin typeface="Avenir"/>
                <a:ea typeface="Avenir"/>
                <a:cs typeface="Avenir"/>
                <a:sym typeface="Avenir"/>
              </a:rPr>
              <a:t>Graduation</a:t>
            </a:r>
          </a:p>
        </p:txBody>
      </p:sp>
      <p:sp>
        <p:nvSpPr>
          <p:cNvPr id="587" name="Shape 587"/>
          <p:cNvSpPr/>
          <p:nvPr/>
        </p:nvSpPr>
        <p:spPr>
          <a:xfrm>
            <a:off x="4846421" y="2068178"/>
            <a:ext cx="3174937" cy="529607"/>
          </a:xfrm>
          <a:prstGeom prst="rect">
            <a:avLst/>
          </a:prstGeom>
          <a:solidFill>
            <a:srgbClr val="F2F2F2"/>
          </a:solidFill>
          <a:ln>
            <a:noFill/>
          </a:ln>
        </p:spPr>
        <p:txBody>
          <a:bodyPr wrap="square" lIns="91425" tIns="45700" rIns="91425" bIns="45700" anchor="ctr"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Avenir"/>
                <a:ea typeface="Avenir"/>
                <a:cs typeface="Avenir"/>
                <a:sym typeface="Avenir"/>
              </a:rPr>
              <a:t>Provide advice, guides or networks for students to do work experience</a:t>
            </a:r>
          </a:p>
        </p:txBody>
      </p:sp>
      <p:sp>
        <p:nvSpPr>
          <p:cNvPr id="588" name="Shape 588"/>
          <p:cNvSpPr/>
          <p:nvPr/>
        </p:nvSpPr>
        <p:spPr>
          <a:xfrm>
            <a:off x="4846421" y="3101747"/>
            <a:ext cx="3174937" cy="529607"/>
          </a:xfrm>
          <a:prstGeom prst="rect">
            <a:avLst/>
          </a:prstGeom>
          <a:solidFill>
            <a:srgbClr val="F2F2F2"/>
          </a:solidFill>
          <a:ln>
            <a:noFill/>
          </a:ln>
        </p:spPr>
        <p:txBody>
          <a:bodyPr wrap="square" lIns="91425" tIns="45700" rIns="91425" bIns="45700" anchor="ctr"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Avenir"/>
                <a:ea typeface="Avenir"/>
                <a:cs typeface="Avenir"/>
                <a:sym typeface="Avenir"/>
              </a:rPr>
              <a:t>Next steps to complete, how to get a job, travelling ideas</a:t>
            </a:r>
          </a:p>
        </p:txBody>
      </p:sp>
      <p:sp>
        <p:nvSpPr>
          <p:cNvPr id="589" name="Shape 589"/>
          <p:cNvSpPr/>
          <p:nvPr/>
        </p:nvSpPr>
        <p:spPr>
          <a:xfrm>
            <a:off x="949695" y="4081467"/>
            <a:ext cx="3174936" cy="455612"/>
          </a:xfrm>
          <a:prstGeom prst="rect">
            <a:avLst/>
          </a:prstGeom>
          <a:solidFill>
            <a:srgbClr val="FFC000"/>
          </a:solid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lt1"/>
              </a:buClr>
              <a:buSzPct val="100000"/>
              <a:buFont typeface="Calibri"/>
              <a:buNone/>
            </a:pPr>
            <a:r>
              <a:rPr lang="en-US" sz="1400" b="0" i="0" u="none" strike="noStrike" cap="none">
                <a:solidFill>
                  <a:schemeClr val="lt1"/>
                </a:solidFill>
                <a:latin typeface="Avenir"/>
                <a:ea typeface="Avenir"/>
                <a:cs typeface="Avenir"/>
                <a:sym typeface="Avenir"/>
              </a:rPr>
              <a:t>First weeks of University</a:t>
            </a:r>
          </a:p>
        </p:txBody>
      </p:sp>
      <p:sp>
        <p:nvSpPr>
          <p:cNvPr id="590" name="Shape 590"/>
          <p:cNvSpPr/>
          <p:nvPr/>
        </p:nvSpPr>
        <p:spPr>
          <a:xfrm>
            <a:off x="949695" y="5133770"/>
            <a:ext cx="3174936" cy="455612"/>
          </a:xfrm>
          <a:prstGeom prst="rect">
            <a:avLst/>
          </a:prstGeom>
          <a:solidFill>
            <a:srgbClr val="FFC000"/>
          </a:solid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lt1"/>
              </a:buClr>
              <a:buSzPct val="100000"/>
              <a:buFont typeface="Calibri"/>
              <a:buNone/>
            </a:pPr>
            <a:r>
              <a:rPr lang="en-US" sz="1400" b="0" i="0" u="none" strike="noStrike" cap="none">
                <a:solidFill>
                  <a:schemeClr val="lt1"/>
                </a:solidFill>
                <a:latin typeface="Avenir"/>
                <a:ea typeface="Avenir"/>
                <a:cs typeface="Avenir"/>
                <a:sym typeface="Avenir"/>
              </a:rPr>
              <a:t>Internship season applications</a:t>
            </a:r>
          </a:p>
        </p:txBody>
      </p:sp>
      <p:sp>
        <p:nvSpPr>
          <p:cNvPr id="591" name="Shape 591"/>
          <p:cNvSpPr/>
          <p:nvPr/>
        </p:nvSpPr>
        <p:spPr>
          <a:xfrm>
            <a:off x="949695" y="4537078"/>
            <a:ext cx="3174936" cy="529607"/>
          </a:xfrm>
          <a:prstGeom prst="rect">
            <a:avLst/>
          </a:prstGeom>
          <a:solidFill>
            <a:srgbClr val="F2F2F2"/>
          </a:solidFill>
          <a:ln>
            <a:noFill/>
          </a:ln>
        </p:spPr>
        <p:txBody>
          <a:bodyPr wrap="square" lIns="91425" tIns="45700" rIns="91425" bIns="45700" anchor="ctr"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Avenir"/>
                <a:ea typeface="Avenir"/>
                <a:cs typeface="Avenir"/>
                <a:sym typeface="Avenir"/>
              </a:rPr>
              <a:t>Advice on getting involved/ help with transition to University</a:t>
            </a:r>
          </a:p>
        </p:txBody>
      </p:sp>
      <p:sp>
        <p:nvSpPr>
          <p:cNvPr id="592" name="Shape 592"/>
          <p:cNvSpPr/>
          <p:nvPr/>
        </p:nvSpPr>
        <p:spPr>
          <a:xfrm>
            <a:off x="949695" y="5570647"/>
            <a:ext cx="3174936" cy="529607"/>
          </a:xfrm>
          <a:prstGeom prst="rect">
            <a:avLst/>
          </a:prstGeom>
          <a:solidFill>
            <a:srgbClr val="F2F2F2"/>
          </a:solidFill>
          <a:ln>
            <a:noFill/>
          </a:ln>
        </p:spPr>
        <p:txBody>
          <a:bodyPr wrap="square" lIns="91425" tIns="45700" rIns="91425" bIns="45700" anchor="ctr"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Avenir"/>
                <a:ea typeface="Avenir"/>
                <a:cs typeface="Avenir"/>
                <a:sym typeface="Avenir"/>
              </a:rPr>
              <a:t>How to apply for internships, resume and cover letter advice, LinkedIn profile advice</a:t>
            </a:r>
          </a:p>
        </p:txBody>
      </p:sp>
      <p:sp>
        <p:nvSpPr>
          <p:cNvPr id="593" name="Shape 593"/>
          <p:cNvSpPr/>
          <p:nvPr/>
        </p:nvSpPr>
        <p:spPr>
          <a:xfrm>
            <a:off x="4847330" y="4081467"/>
            <a:ext cx="3174028" cy="455612"/>
          </a:xfrm>
          <a:prstGeom prst="rect">
            <a:avLst/>
          </a:prstGeom>
          <a:solidFill>
            <a:srgbClr val="FFC000"/>
          </a:solid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lt1"/>
              </a:buClr>
              <a:buSzPct val="100000"/>
              <a:buFont typeface="Calibri"/>
              <a:buNone/>
            </a:pPr>
            <a:r>
              <a:rPr lang="en-US" sz="1400" b="0" i="0" u="none" strike="noStrike" cap="none">
                <a:solidFill>
                  <a:schemeClr val="lt1"/>
                </a:solidFill>
                <a:latin typeface="Avenir"/>
                <a:ea typeface="Avenir"/>
                <a:cs typeface="Avenir"/>
                <a:sym typeface="Avenir"/>
              </a:rPr>
              <a:t>First exam period</a:t>
            </a:r>
          </a:p>
        </p:txBody>
      </p:sp>
      <p:sp>
        <p:nvSpPr>
          <p:cNvPr id="594" name="Shape 594"/>
          <p:cNvSpPr/>
          <p:nvPr/>
        </p:nvSpPr>
        <p:spPr>
          <a:xfrm>
            <a:off x="4847330" y="5133770"/>
            <a:ext cx="3174028" cy="455612"/>
          </a:xfrm>
          <a:prstGeom prst="rect">
            <a:avLst/>
          </a:prstGeom>
          <a:solidFill>
            <a:srgbClr val="FFC000"/>
          </a:solidFill>
          <a:ln>
            <a:noFill/>
          </a:ln>
        </p:spPr>
        <p:txBody>
          <a:bodyPr wrap="square" lIns="91425" tIns="45700" rIns="91425" bIns="45700" anchor="ctr" anchorCtr="0">
            <a:noAutofit/>
          </a:bodyPr>
          <a:lstStyle/>
          <a:p>
            <a:pPr marL="0" marR="0" lvl="0" indent="-88900" algn="l" rtl="0">
              <a:lnSpc>
                <a:spcPct val="100000"/>
              </a:lnSpc>
              <a:spcBef>
                <a:spcPts val="0"/>
              </a:spcBef>
              <a:spcAft>
                <a:spcPts val="0"/>
              </a:spcAft>
              <a:buClr>
                <a:schemeClr val="lt1"/>
              </a:buClr>
              <a:buSzPct val="100000"/>
              <a:buFont typeface="Calibri"/>
              <a:buNone/>
            </a:pPr>
            <a:r>
              <a:rPr lang="en-US" sz="1400" b="0" i="0" u="none" strike="noStrike" cap="none">
                <a:solidFill>
                  <a:schemeClr val="lt1"/>
                </a:solidFill>
                <a:latin typeface="Avenir"/>
                <a:ea typeface="Avenir"/>
                <a:cs typeface="Avenir"/>
                <a:sym typeface="Avenir"/>
              </a:rPr>
              <a:t>Graduation</a:t>
            </a:r>
          </a:p>
        </p:txBody>
      </p:sp>
      <p:sp>
        <p:nvSpPr>
          <p:cNvPr id="595" name="Shape 595"/>
          <p:cNvSpPr/>
          <p:nvPr/>
        </p:nvSpPr>
        <p:spPr>
          <a:xfrm>
            <a:off x="4847330" y="4537078"/>
            <a:ext cx="3174028" cy="529607"/>
          </a:xfrm>
          <a:prstGeom prst="rect">
            <a:avLst/>
          </a:prstGeom>
          <a:solidFill>
            <a:srgbClr val="F2F2F2"/>
          </a:solidFill>
          <a:ln>
            <a:noFill/>
          </a:ln>
        </p:spPr>
        <p:txBody>
          <a:bodyPr wrap="square" lIns="91425" tIns="45700" rIns="91425" bIns="45700" anchor="ctr"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Avenir"/>
                <a:ea typeface="Avenir"/>
                <a:cs typeface="Avenir"/>
                <a:sym typeface="Avenir"/>
              </a:rPr>
              <a:t>Online crash courses for core subjects, study guides</a:t>
            </a:r>
          </a:p>
        </p:txBody>
      </p:sp>
      <p:sp>
        <p:nvSpPr>
          <p:cNvPr id="596" name="Shape 596"/>
          <p:cNvSpPr/>
          <p:nvPr/>
        </p:nvSpPr>
        <p:spPr>
          <a:xfrm>
            <a:off x="4847330" y="5570647"/>
            <a:ext cx="3174028" cy="529607"/>
          </a:xfrm>
          <a:prstGeom prst="rect">
            <a:avLst/>
          </a:prstGeom>
          <a:solidFill>
            <a:srgbClr val="F2F2F2"/>
          </a:solidFill>
          <a:ln>
            <a:noFill/>
          </a:ln>
        </p:spPr>
        <p:txBody>
          <a:bodyPr wrap="square" lIns="91425" tIns="45700" rIns="91425" bIns="45700" anchor="ctr"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Avenir"/>
                <a:ea typeface="Avenir"/>
                <a:cs typeface="Avenir"/>
                <a:sym typeface="Avenir"/>
              </a:rPr>
              <a:t>Next steps, transitioning out of University</a:t>
            </a:r>
          </a:p>
        </p:txBody>
      </p:sp>
      <p:sp>
        <p:nvSpPr>
          <p:cNvPr id="597" name="Shape 597"/>
          <p:cNvSpPr/>
          <p:nvPr/>
        </p:nvSpPr>
        <p:spPr>
          <a:xfrm>
            <a:off x="772714" y="1486081"/>
            <a:ext cx="353961" cy="353961"/>
          </a:xfrm>
          <a:prstGeom prst="ellipse">
            <a:avLst/>
          </a:prstGeom>
          <a:solidFill>
            <a:srgbClr val="ED7D31"/>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chemeClr val="lt1"/>
                </a:solidFill>
                <a:latin typeface="Avenir"/>
                <a:ea typeface="Avenir"/>
                <a:cs typeface="Avenir"/>
                <a:sym typeface="Avenir"/>
              </a:rPr>
              <a:t>1</a:t>
            </a:r>
          </a:p>
        </p:txBody>
      </p:sp>
      <p:sp>
        <p:nvSpPr>
          <p:cNvPr id="598" name="Shape 598"/>
          <p:cNvSpPr/>
          <p:nvPr/>
        </p:nvSpPr>
        <p:spPr>
          <a:xfrm>
            <a:off x="772714" y="2487889"/>
            <a:ext cx="353961" cy="353961"/>
          </a:xfrm>
          <a:prstGeom prst="ellipse">
            <a:avLst/>
          </a:prstGeom>
          <a:solidFill>
            <a:srgbClr val="ED7D31"/>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chemeClr val="lt1"/>
                </a:solidFill>
                <a:latin typeface="Avenir"/>
                <a:ea typeface="Avenir"/>
                <a:cs typeface="Avenir"/>
                <a:sym typeface="Avenir"/>
              </a:rPr>
              <a:t>3</a:t>
            </a:r>
          </a:p>
        </p:txBody>
      </p:sp>
      <p:sp>
        <p:nvSpPr>
          <p:cNvPr id="599" name="Shape 599"/>
          <p:cNvSpPr/>
          <p:nvPr/>
        </p:nvSpPr>
        <p:spPr>
          <a:xfrm>
            <a:off x="4669440" y="1440577"/>
            <a:ext cx="353961" cy="353961"/>
          </a:xfrm>
          <a:prstGeom prst="ellipse">
            <a:avLst/>
          </a:prstGeom>
          <a:solidFill>
            <a:srgbClr val="ED7D31"/>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chemeClr val="lt1"/>
                </a:solidFill>
                <a:latin typeface="Avenir"/>
                <a:ea typeface="Avenir"/>
                <a:cs typeface="Avenir"/>
                <a:sym typeface="Avenir"/>
              </a:rPr>
              <a:t>2</a:t>
            </a:r>
          </a:p>
        </p:txBody>
      </p:sp>
      <p:sp>
        <p:nvSpPr>
          <p:cNvPr id="600" name="Shape 600"/>
          <p:cNvSpPr/>
          <p:nvPr/>
        </p:nvSpPr>
        <p:spPr>
          <a:xfrm>
            <a:off x="4669440" y="2487888"/>
            <a:ext cx="353961" cy="353961"/>
          </a:xfrm>
          <a:prstGeom prst="ellipse">
            <a:avLst/>
          </a:prstGeom>
          <a:solidFill>
            <a:srgbClr val="ED7D31"/>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chemeClr val="lt1"/>
                </a:solidFill>
                <a:latin typeface="Avenir"/>
                <a:ea typeface="Avenir"/>
                <a:cs typeface="Avenir"/>
                <a:sym typeface="Avenir"/>
              </a:rPr>
              <a:t>4</a:t>
            </a:r>
          </a:p>
        </p:txBody>
      </p:sp>
      <p:sp>
        <p:nvSpPr>
          <p:cNvPr id="601" name="Shape 601"/>
          <p:cNvSpPr/>
          <p:nvPr/>
        </p:nvSpPr>
        <p:spPr>
          <a:xfrm>
            <a:off x="748133" y="3926733"/>
            <a:ext cx="353961" cy="353961"/>
          </a:xfrm>
          <a:prstGeom prst="ellipse">
            <a:avLst/>
          </a:prstGeom>
          <a:solidFill>
            <a:srgbClr val="FFC000"/>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chemeClr val="lt1"/>
                </a:solidFill>
                <a:latin typeface="Avenir"/>
                <a:ea typeface="Avenir"/>
                <a:cs typeface="Avenir"/>
                <a:sym typeface="Avenir"/>
              </a:rPr>
              <a:t>1</a:t>
            </a:r>
          </a:p>
        </p:txBody>
      </p:sp>
      <p:sp>
        <p:nvSpPr>
          <p:cNvPr id="602" name="Shape 602"/>
          <p:cNvSpPr/>
          <p:nvPr/>
        </p:nvSpPr>
        <p:spPr>
          <a:xfrm>
            <a:off x="4694021" y="3926733"/>
            <a:ext cx="353961" cy="353961"/>
          </a:xfrm>
          <a:prstGeom prst="ellipse">
            <a:avLst/>
          </a:prstGeom>
          <a:solidFill>
            <a:srgbClr val="FFC000"/>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chemeClr val="lt1"/>
                </a:solidFill>
                <a:latin typeface="Avenir"/>
                <a:ea typeface="Avenir"/>
                <a:cs typeface="Avenir"/>
                <a:sym typeface="Avenir"/>
              </a:rPr>
              <a:t>2</a:t>
            </a:r>
          </a:p>
        </p:txBody>
      </p:sp>
      <p:sp>
        <p:nvSpPr>
          <p:cNvPr id="603" name="Shape 603"/>
          <p:cNvSpPr/>
          <p:nvPr/>
        </p:nvSpPr>
        <p:spPr>
          <a:xfrm>
            <a:off x="772714" y="4987192"/>
            <a:ext cx="353961" cy="353961"/>
          </a:xfrm>
          <a:prstGeom prst="ellipse">
            <a:avLst/>
          </a:prstGeom>
          <a:solidFill>
            <a:srgbClr val="FFC000"/>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chemeClr val="lt1"/>
                </a:solidFill>
                <a:latin typeface="Avenir"/>
                <a:ea typeface="Avenir"/>
                <a:cs typeface="Avenir"/>
                <a:sym typeface="Avenir"/>
              </a:rPr>
              <a:t>3</a:t>
            </a:r>
          </a:p>
        </p:txBody>
      </p:sp>
      <p:sp>
        <p:nvSpPr>
          <p:cNvPr id="604" name="Shape 604"/>
          <p:cNvSpPr/>
          <p:nvPr/>
        </p:nvSpPr>
        <p:spPr>
          <a:xfrm>
            <a:off x="4669440" y="4987192"/>
            <a:ext cx="353961" cy="353961"/>
          </a:xfrm>
          <a:prstGeom prst="ellipse">
            <a:avLst/>
          </a:prstGeom>
          <a:solidFill>
            <a:srgbClr val="FFC000"/>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chemeClr val="lt1"/>
                </a:solidFill>
                <a:latin typeface="Avenir"/>
                <a:ea typeface="Avenir"/>
                <a:cs typeface="Avenir"/>
                <a:sym typeface="Avenir"/>
              </a:rPr>
              <a:t>4</a:t>
            </a:r>
          </a:p>
        </p:txBody>
      </p:sp>
      <p:pic>
        <p:nvPicPr>
          <p:cNvPr id="605" name="Shape 605"/>
          <p:cNvPicPr preferRelativeResize="0"/>
          <p:nvPr/>
        </p:nvPicPr>
        <p:blipFill rotWithShape="1">
          <a:blip r:embed="rId4">
            <a:alphaModFix/>
          </a:blip>
          <a:srcRect/>
          <a:stretch/>
        </p:blipFill>
        <p:spPr>
          <a:xfrm>
            <a:off x="3642616" y="1646872"/>
            <a:ext cx="420189" cy="420189"/>
          </a:xfrm>
          <a:prstGeom prst="rect">
            <a:avLst/>
          </a:prstGeom>
          <a:noFill/>
          <a:ln>
            <a:noFill/>
          </a:ln>
        </p:spPr>
      </p:pic>
      <p:pic>
        <p:nvPicPr>
          <p:cNvPr id="606" name="Shape 606"/>
          <p:cNvPicPr preferRelativeResize="0"/>
          <p:nvPr/>
        </p:nvPicPr>
        <p:blipFill rotWithShape="1">
          <a:blip r:embed="rId5">
            <a:alphaModFix/>
          </a:blip>
          <a:srcRect/>
          <a:stretch/>
        </p:blipFill>
        <p:spPr>
          <a:xfrm>
            <a:off x="7606917" y="1653704"/>
            <a:ext cx="360676" cy="360676"/>
          </a:xfrm>
          <a:prstGeom prst="rect">
            <a:avLst/>
          </a:prstGeom>
          <a:noFill/>
          <a:ln>
            <a:noFill/>
          </a:ln>
        </p:spPr>
      </p:pic>
      <p:pic>
        <p:nvPicPr>
          <p:cNvPr id="607" name="Shape 607" descr="Image result for HSC"/>
          <p:cNvPicPr preferRelativeResize="0"/>
          <p:nvPr/>
        </p:nvPicPr>
        <p:blipFill rotWithShape="1">
          <a:blip r:embed="rId6">
            <a:alphaModFix/>
          </a:blip>
          <a:srcRect/>
          <a:stretch/>
        </p:blipFill>
        <p:spPr>
          <a:xfrm>
            <a:off x="3617152" y="2664870"/>
            <a:ext cx="447000" cy="447000"/>
          </a:xfrm>
          <a:prstGeom prst="rect">
            <a:avLst/>
          </a:prstGeom>
          <a:noFill/>
          <a:ln>
            <a:noFill/>
          </a:ln>
        </p:spPr>
      </p:pic>
      <p:pic>
        <p:nvPicPr>
          <p:cNvPr id="608" name="Shape 608"/>
          <p:cNvPicPr preferRelativeResize="0"/>
          <p:nvPr/>
        </p:nvPicPr>
        <p:blipFill rotWithShape="1">
          <a:blip r:embed="rId7">
            <a:alphaModFix/>
          </a:blip>
          <a:srcRect/>
          <a:stretch/>
        </p:blipFill>
        <p:spPr>
          <a:xfrm>
            <a:off x="7570523" y="2664870"/>
            <a:ext cx="433230" cy="433230"/>
          </a:xfrm>
          <a:prstGeom prst="rect">
            <a:avLst/>
          </a:prstGeom>
          <a:noFill/>
          <a:ln>
            <a:noFill/>
          </a:ln>
        </p:spPr>
      </p:pic>
      <p:pic>
        <p:nvPicPr>
          <p:cNvPr id="609" name="Shape 609"/>
          <p:cNvPicPr preferRelativeResize="0"/>
          <p:nvPr/>
        </p:nvPicPr>
        <p:blipFill rotWithShape="1">
          <a:blip r:embed="rId8">
            <a:alphaModFix/>
          </a:blip>
          <a:srcRect/>
          <a:stretch/>
        </p:blipFill>
        <p:spPr>
          <a:xfrm>
            <a:off x="3648666" y="4097468"/>
            <a:ext cx="408126" cy="408126"/>
          </a:xfrm>
          <a:prstGeom prst="rect">
            <a:avLst/>
          </a:prstGeom>
          <a:noFill/>
          <a:ln>
            <a:noFill/>
          </a:ln>
        </p:spPr>
      </p:pic>
      <p:pic>
        <p:nvPicPr>
          <p:cNvPr id="610" name="Shape 610"/>
          <p:cNvPicPr preferRelativeResize="0"/>
          <p:nvPr/>
        </p:nvPicPr>
        <p:blipFill rotWithShape="1">
          <a:blip r:embed="rId9">
            <a:alphaModFix/>
          </a:blip>
          <a:srcRect/>
          <a:stretch/>
        </p:blipFill>
        <p:spPr>
          <a:xfrm>
            <a:off x="7606917" y="4120283"/>
            <a:ext cx="395445" cy="395445"/>
          </a:xfrm>
          <a:prstGeom prst="rect">
            <a:avLst/>
          </a:prstGeom>
          <a:noFill/>
          <a:ln>
            <a:noFill/>
          </a:ln>
        </p:spPr>
      </p:pic>
      <p:pic>
        <p:nvPicPr>
          <p:cNvPr id="611" name="Shape 611"/>
          <p:cNvPicPr preferRelativeResize="0"/>
          <p:nvPr/>
        </p:nvPicPr>
        <p:blipFill rotWithShape="1">
          <a:blip r:embed="rId10">
            <a:alphaModFix/>
          </a:blip>
          <a:srcRect/>
          <a:stretch/>
        </p:blipFill>
        <p:spPr>
          <a:xfrm>
            <a:off x="3642616" y="5121564"/>
            <a:ext cx="478488" cy="478488"/>
          </a:xfrm>
          <a:prstGeom prst="rect">
            <a:avLst/>
          </a:prstGeom>
          <a:noFill/>
          <a:ln>
            <a:noFill/>
          </a:ln>
        </p:spPr>
      </p:pic>
      <p:pic>
        <p:nvPicPr>
          <p:cNvPr id="612" name="Shape 612"/>
          <p:cNvPicPr preferRelativeResize="0"/>
          <p:nvPr/>
        </p:nvPicPr>
        <p:blipFill rotWithShape="1">
          <a:blip r:embed="rId11">
            <a:alphaModFix/>
          </a:blip>
          <a:srcRect/>
          <a:stretch/>
        </p:blipFill>
        <p:spPr>
          <a:xfrm>
            <a:off x="7606917" y="5163217"/>
            <a:ext cx="395445" cy="39544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Shape 617"/>
          <p:cNvSpPr txBox="1"/>
          <p:nvPr/>
        </p:nvSpPr>
        <p:spPr>
          <a:xfrm>
            <a:off x="380425" y="123429"/>
            <a:ext cx="7224708" cy="707887"/>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rgbClr val="000000"/>
              </a:buClr>
              <a:buSzPct val="25000"/>
              <a:buFont typeface="Avenir"/>
              <a:buNone/>
            </a:pPr>
            <a:r>
              <a:rPr lang="en-US" sz="2000" b="0" i="0" u="none" strike="noStrike" cap="none">
                <a:solidFill>
                  <a:srgbClr val="000000"/>
                </a:solidFill>
                <a:latin typeface="Avenir"/>
                <a:ea typeface="Avenir"/>
                <a:cs typeface="Avenir"/>
                <a:sym typeface="Avenir"/>
              </a:rPr>
              <a:t>1Scope should pursue sign up strategies which will be consistent and include connection to the bran</a:t>
            </a:r>
            <a:r>
              <a:rPr lang="en-US" sz="2000" b="0" i="0" u="none" strike="noStrike" cap="none">
                <a:solidFill>
                  <a:schemeClr val="dk1"/>
                </a:solidFill>
                <a:latin typeface="Avenir"/>
                <a:ea typeface="Avenir"/>
                <a:cs typeface="Avenir"/>
                <a:sym typeface="Avenir"/>
              </a:rPr>
              <a:t>d</a:t>
            </a:r>
          </a:p>
        </p:txBody>
      </p:sp>
      <p:sp>
        <p:nvSpPr>
          <p:cNvPr id="618" name="Shape 618"/>
          <p:cNvSpPr/>
          <p:nvPr/>
        </p:nvSpPr>
        <p:spPr>
          <a:xfrm>
            <a:off x="2066110" y="1358557"/>
            <a:ext cx="4984820" cy="319872"/>
          </a:xfrm>
          <a:prstGeom prst="rect">
            <a:avLst/>
          </a:prstGeom>
          <a:solidFill>
            <a:srgbClr val="7F7F7F"/>
          </a:solidFill>
          <a:ln>
            <a:noFill/>
          </a:ln>
        </p:spPr>
        <p:txBody>
          <a:bodyPr wrap="square" lIns="91425" tIns="45700" rIns="91425" bIns="45700" anchor="ctr" anchorCtr="0">
            <a:noAutofit/>
          </a:bodyPr>
          <a:lstStyle/>
          <a:p>
            <a:pPr marL="0" marR="0" lvl="0" indent="-28575" algn="ctr" rtl="0">
              <a:lnSpc>
                <a:spcPct val="100000"/>
              </a:lnSpc>
              <a:spcBef>
                <a:spcPts val="0"/>
              </a:spcBef>
              <a:spcAft>
                <a:spcPts val="0"/>
              </a:spcAft>
              <a:buClr>
                <a:schemeClr val="lt1"/>
              </a:buClr>
              <a:buSzPct val="25000"/>
              <a:buFont typeface="Avenir"/>
              <a:buNone/>
            </a:pPr>
            <a:r>
              <a:rPr lang="en-US" sz="1800" b="0" i="0" u="none" strike="noStrike" cap="none">
                <a:solidFill>
                  <a:schemeClr val="lt1"/>
                </a:solidFill>
                <a:latin typeface="Avenir"/>
                <a:ea typeface="Avenir"/>
                <a:cs typeface="Avenir"/>
                <a:sym typeface="Avenir"/>
              </a:rPr>
              <a:t>Develop</a:t>
            </a:r>
          </a:p>
        </p:txBody>
      </p:sp>
      <p:grpSp>
        <p:nvGrpSpPr>
          <p:cNvPr id="619" name="Shape 619"/>
          <p:cNvGrpSpPr/>
          <p:nvPr/>
        </p:nvGrpSpPr>
        <p:grpSpPr>
          <a:xfrm>
            <a:off x="3338322" y="1893092"/>
            <a:ext cx="2098083" cy="332648"/>
            <a:chOff x="13800" y="699287"/>
            <a:chExt cx="1699724" cy="398953"/>
          </a:xfrm>
        </p:grpSpPr>
        <p:sp>
          <p:nvSpPr>
            <p:cNvPr id="620" name="Shape 620"/>
            <p:cNvSpPr/>
            <p:nvPr/>
          </p:nvSpPr>
          <p:spPr>
            <a:xfrm>
              <a:off x="13800" y="699287"/>
              <a:ext cx="1699724" cy="398953"/>
            </a:xfrm>
            <a:prstGeom prst="roundRect">
              <a:avLst>
                <a:gd name="adj" fmla="val 10000"/>
              </a:avLst>
            </a:prstGeom>
            <a:solidFill>
              <a:schemeClr val="accent4"/>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21" name="Shape 621"/>
            <p:cNvSpPr txBox="1"/>
            <p:nvPr/>
          </p:nvSpPr>
          <p:spPr>
            <a:xfrm>
              <a:off x="25485" y="710972"/>
              <a:ext cx="1676354" cy="375583"/>
            </a:xfrm>
            <a:prstGeom prst="rect">
              <a:avLst/>
            </a:prstGeom>
            <a:solidFill>
              <a:schemeClr val="accent4"/>
            </a:solidFill>
            <a:ln>
              <a:noFill/>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Systematic Social Media</a:t>
              </a:r>
            </a:p>
          </p:txBody>
        </p:sp>
      </p:grpSp>
      <p:grpSp>
        <p:nvGrpSpPr>
          <p:cNvPr id="622" name="Shape 622"/>
          <p:cNvGrpSpPr/>
          <p:nvPr/>
        </p:nvGrpSpPr>
        <p:grpSpPr>
          <a:xfrm>
            <a:off x="6121818" y="1883482"/>
            <a:ext cx="2205843" cy="332648"/>
            <a:chOff x="1844438" y="699287"/>
            <a:chExt cx="1699724" cy="398953"/>
          </a:xfrm>
        </p:grpSpPr>
        <p:sp>
          <p:nvSpPr>
            <p:cNvPr id="623" name="Shape 623"/>
            <p:cNvSpPr/>
            <p:nvPr/>
          </p:nvSpPr>
          <p:spPr>
            <a:xfrm>
              <a:off x="1844438" y="699287"/>
              <a:ext cx="1699724" cy="398953"/>
            </a:xfrm>
            <a:prstGeom prst="roundRect">
              <a:avLst>
                <a:gd name="adj" fmla="val 10000"/>
              </a:avLst>
            </a:prstGeom>
            <a:solidFill>
              <a:srgbClr val="BFBFBF"/>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24" name="Shape 624"/>
            <p:cNvSpPr txBox="1"/>
            <p:nvPr/>
          </p:nvSpPr>
          <p:spPr>
            <a:xfrm>
              <a:off x="1856123" y="710972"/>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On Campus Marketing</a:t>
              </a:r>
            </a:p>
          </p:txBody>
        </p:sp>
      </p:grpSp>
      <p:grpSp>
        <p:nvGrpSpPr>
          <p:cNvPr id="625" name="Shape 625"/>
          <p:cNvGrpSpPr/>
          <p:nvPr/>
        </p:nvGrpSpPr>
        <p:grpSpPr>
          <a:xfrm>
            <a:off x="560080" y="1893092"/>
            <a:ext cx="2098083" cy="332648"/>
            <a:chOff x="13800" y="699287"/>
            <a:chExt cx="1699724" cy="398953"/>
          </a:xfrm>
        </p:grpSpPr>
        <p:sp>
          <p:nvSpPr>
            <p:cNvPr id="626" name="Shape 626"/>
            <p:cNvSpPr/>
            <p:nvPr/>
          </p:nvSpPr>
          <p:spPr>
            <a:xfrm>
              <a:off x="13800" y="699287"/>
              <a:ext cx="1699724" cy="398953"/>
            </a:xfrm>
            <a:prstGeom prst="roundRect">
              <a:avLst>
                <a:gd name="adj" fmla="val 10000"/>
              </a:avLst>
            </a:prstGeom>
            <a:solidFill>
              <a:srgbClr val="F9BC32"/>
            </a:solidFill>
            <a:ln w="9525" cap="flat" cmpd="sng">
              <a:solidFill>
                <a:srgbClr val="BFBFBF"/>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27" name="Shape 627"/>
            <p:cNvSpPr txBox="1"/>
            <p:nvPr/>
          </p:nvSpPr>
          <p:spPr>
            <a:xfrm>
              <a:off x="25485" y="710972"/>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‘Big Moment’ Marketing</a:t>
              </a:r>
            </a:p>
          </p:txBody>
        </p:sp>
      </p:grpSp>
      <p:grpSp>
        <p:nvGrpSpPr>
          <p:cNvPr id="628" name="Shape 628"/>
          <p:cNvGrpSpPr/>
          <p:nvPr/>
        </p:nvGrpSpPr>
        <p:grpSpPr>
          <a:xfrm>
            <a:off x="3346214" y="2286212"/>
            <a:ext cx="2087555" cy="542246"/>
            <a:chOff x="13800" y="699287"/>
            <a:chExt cx="1699724" cy="398953"/>
          </a:xfrm>
        </p:grpSpPr>
        <p:sp>
          <p:nvSpPr>
            <p:cNvPr id="629" name="Shape 629"/>
            <p:cNvSpPr/>
            <p:nvPr/>
          </p:nvSpPr>
          <p:spPr>
            <a:xfrm>
              <a:off x="13800" y="699287"/>
              <a:ext cx="1699724" cy="398953"/>
            </a:xfrm>
            <a:prstGeom prst="roundRect">
              <a:avLst>
                <a:gd name="adj" fmla="val 10000"/>
              </a:avLst>
            </a:prstGeom>
            <a:solidFill>
              <a:schemeClr val="lt1">
                <a:alpha val="78431"/>
              </a:schemeClr>
            </a:solidFill>
            <a:ln w="19050" cap="flat" cmpd="sng">
              <a:solidFill>
                <a:schemeClr val="accent4"/>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30" name="Shape 630"/>
            <p:cNvSpPr txBox="1"/>
            <p:nvPr/>
          </p:nvSpPr>
          <p:spPr>
            <a:xfrm>
              <a:off x="25485" y="710972"/>
              <a:ext cx="1676354" cy="375583"/>
            </a:xfrm>
            <a:prstGeom prst="rect">
              <a:avLst/>
            </a:prstGeom>
            <a:noFill/>
            <a:ln w="9525" cap="flat" cmpd="sng">
              <a:solidFill>
                <a:schemeClr val="accent4"/>
              </a:solidFill>
              <a:prstDash val="solid"/>
              <a:round/>
              <a:headEnd type="none" w="med" len="med"/>
              <a:tailEnd type="none" w="med" len="med"/>
            </a:ln>
          </p:spPr>
          <p:txBody>
            <a:bodyPr wrap="square" lIns="53325" tIns="53325" rIns="53325" bIns="53325" anchor="ctr" anchorCtr="0">
              <a:noAutofit/>
            </a:bodyPr>
            <a:lstStyle/>
            <a:p>
              <a:pPr marL="0" marR="0" lvl="0" indent="-76200" algn="ctr" rtl="0">
                <a:lnSpc>
                  <a:spcPct val="90000"/>
                </a:lnSpc>
                <a:spcBef>
                  <a:spcPts val="0"/>
                </a:spcBef>
                <a:spcAft>
                  <a:spcPts val="0"/>
                </a:spcAft>
                <a:buClr>
                  <a:schemeClr val="dk1"/>
                </a:buClr>
                <a:buSzPct val="100000"/>
                <a:buFont typeface="Avenir"/>
                <a:buNone/>
              </a:pPr>
              <a:r>
                <a:rPr lang="en-US" sz="1200" b="0" i="1" u="none" strike="noStrike" cap="none">
                  <a:solidFill>
                    <a:schemeClr val="dk1"/>
                  </a:solidFill>
                  <a:latin typeface="Avenir"/>
                  <a:ea typeface="Avenir"/>
                  <a:cs typeface="Avenir"/>
                  <a:sym typeface="Avenir"/>
                </a:rPr>
                <a:t>A consistent social media strategy aligns with student habits.</a:t>
              </a:r>
            </a:p>
          </p:txBody>
        </p:sp>
      </p:grpSp>
      <p:grpSp>
        <p:nvGrpSpPr>
          <p:cNvPr id="631" name="Shape 631"/>
          <p:cNvGrpSpPr/>
          <p:nvPr/>
        </p:nvGrpSpPr>
        <p:grpSpPr>
          <a:xfrm>
            <a:off x="6121820" y="2277745"/>
            <a:ext cx="2194773" cy="546583"/>
            <a:chOff x="1844438" y="699287"/>
            <a:chExt cx="1699724" cy="398953"/>
          </a:xfrm>
        </p:grpSpPr>
        <p:sp>
          <p:nvSpPr>
            <p:cNvPr id="632" name="Shape 632"/>
            <p:cNvSpPr/>
            <p:nvPr/>
          </p:nvSpPr>
          <p:spPr>
            <a:xfrm>
              <a:off x="1844438"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33" name="Shape 633"/>
            <p:cNvSpPr txBox="1"/>
            <p:nvPr/>
          </p:nvSpPr>
          <p:spPr>
            <a:xfrm>
              <a:off x="1856123"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dk1"/>
                </a:buClr>
                <a:buSzPct val="25000"/>
                <a:buFont typeface="Avenir"/>
                <a:buNone/>
              </a:pPr>
              <a:r>
                <a:rPr lang="en-US" sz="1200" b="0" i="1" u="none" strike="noStrike" cap="none">
                  <a:solidFill>
                    <a:schemeClr val="dk1"/>
                  </a:solidFill>
                  <a:latin typeface="Avenir"/>
                  <a:ea typeface="Avenir"/>
                  <a:cs typeface="Avenir"/>
                  <a:sym typeface="Avenir"/>
                </a:rPr>
                <a:t>Increase 1Scope’s brand presence on university campuses.</a:t>
              </a:r>
            </a:p>
          </p:txBody>
        </p:sp>
      </p:grpSp>
      <p:grpSp>
        <p:nvGrpSpPr>
          <p:cNvPr id="634" name="Shape 634"/>
          <p:cNvGrpSpPr/>
          <p:nvPr/>
        </p:nvGrpSpPr>
        <p:grpSpPr>
          <a:xfrm>
            <a:off x="574068" y="2286213"/>
            <a:ext cx="2087555" cy="535917"/>
            <a:chOff x="13800" y="699287"/>
            <a:chExt cx="1699724" cy="398953"/>
          </a:xfrm>
        </p:grpSpPr>
        <p:sp>
          <p:nvSpPr>
            <p:cNvPr id="635" name="Shape 635"/>
            <p:cNvSpPr/>
            <p:nvPr/>
          </p:nvSpPr>
          <p:spPr>
            <a:xfrm>
              <a:off x="13800"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36" name="Shape 636"/>
            <p:cNvSpPr txBox="1"/>
            <p:nvPr/>
          </p:nvSpPr>
          <p:spPr>
            <a:xfrm>
              <a:off x="25485"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dk1"/>
                </a:buClr>
                <a:buSzPct val="25000"/>
                <a:buFont typeface="Avenir"/>
                <a:buNone/>
              </a:pPr>
              <a:r>
                <a:rPr lang="en-US" sz="1200" b="0" i="1" u="none" strike="noStrike" cap="none">
                  <a:solidFill>
                    <a:schemeClr val="dk1"/>
                  </a:solidFill>
                  <a:latin typeface="Avenir"/>
                  <a:ea typeface="Avenir"/>
                  <a:cs typeface="Avenir"/>
                  <a:sym typeface="Avenir"/>
                </a:rPr>
                <a:t>Target students during the key moments of their lives</a:t>
              </a:r>
            </a:p>
          </p:txBody>
        </p:sp>
      </p:grpSp>
      <p:grpSp>
        <p:nvGrpSpPr>
          <p:cNvPr id="637" name="Shape 637"/>
          <p:cNvGrpSpPr/>
          <p:nvPr/>
        </p:nvGrpSpPr>
        <p:grpSpPr>
          <a:xfrm>
            <a:off x="4944894" y="3080139"/>
            <a:ext cx="2106016" cy="332648"/>
            <a:chOff x="1844438" y="699287"/>
            <a:chExt cx="1699724" cy="398953"/>
          </a:xfrm>
        </p:grpSpPr>
        <p:sp>
          <p:nvSpPr>
            <p:cNvPr id="638" name="Shape 638"/>
            <p:cNvSpPr/>
            <p:nvPr/>
          </p:nvSpPr>
          <p:spPr>
            <a:xfrm>
              <a:off x="1844438" y="699287"/>
              <a:ext cx="1699724" cy="398953"/>
            </a:xfrm>
            <a:prstGeom prst="roundRect">
              <a:avLst>
                <a:gd name="adj" fmla="val 10000"/>
              </a:avLst>
            </a:prstGeom>
            <a:solidFill>
              <a:srgbClr val="BFBFBF"/>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39" name="Shape 639"/>
            <p:cNvSpPr txBox="1"/>
            <p:nvPr/>
          </p:nvSpPr>
          <p:spPr>
            <a:xfrm>
              <a:off x="1856123" y="710972"/>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1Scope Run Events</a:t>
              </a:r>
            </a:p>
          </p:txBody>
        </p:sp>
      </p:grpSp>
      <p:grpSp>
        <p:nvGrpSpPr>
          <p:cNvPr id="640" name="Shape 640"/>
          <p:cNvGrpSpPr/>
          <p:nvPr/>
        </p:nvGrpSpPr>
        <p:grpSpPr>
          <a:xfrm>
            <a:off x="4944396" y="3474404"/>
            <a:ext cx="2095447" cy="546583"/>
            <a:chOff x="1844438" y="699287"/>
            <a:chExt cx="1699724" cy="398953"/>
          </a:xfrm>
        </p:grpSpPr>
        <p:sp>
          <p:nvSpPr>
            <p:cNvPr id="641" name="Shape 641"/>
            <p:cNvSpPr/>
            <p:nvPr/>
          </p:nvSpPr>
          <p:spPr>
            <a:xfrm>
              <a:off x="1844438"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42" name="Shape 642"/>
            <p:cNvSpPr txBox="1"/>
            <p:nvPr/>
          </p:nvSpPr>
          <p:spPr>
            <a:xfrm>
              <a:off x="1856123"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76200" algn="ctr" rtl="0">
                <a:lnSpc>
                  <a:spcPct val="90000"/>
                </a:lnSpc>
                <a:spcBef>
                  <a:spcPts val="0"/>
                </a:spcBef>
                <a:spcAft>
                  <a:spcPts val="0"/>
                </a:spcAft>
                <a:buClr>
                  <a:schemeClr val="dk1"/>
                </a:buClr>
                <a:buSzPct val="100000"/>
                <a:buFont typeface="Avenir"/>
                <a:buNone/>
              </a:pPr>
              <a:r>
                <a:rPr lang="en-US" sz="1200" b="0" i="1" u="none" strike="noStrike" cap="none">
                  <a:solidFill>
                    <a:schemeClr val="dk1"/>
                  </a:solidFill>
                  <a:latin typeface="Avenir"/>
                  <a:ea typeface="Avenir"/>
                  <a:cs typeface="Avenir"/>
                  <a:sym typeface="Avenir"/>
                </a:rPr>
                <a:t>1Scope run events will increase interest and signups.</a:t>
              </a:r>
            </a:p>
          </p:txBody>
        </p:sp>
      </p:grpSp>
      <p:grpSp>
        <p:nvGrpSpPr>
          <p:cNvPr id="643" name="Shape 643"/>
          <p:cNvGrpSpPr/>
          <p:nvPr/>
        </p:nvGrpSpPr>
        <p:grpSpPr>
          <a:xfrm>
            <a:off x="2166154" y="3075036"/>
            <a:ext cx="2089693" cy="332648"/>
            <a:chOff x="3686939" y="702214"/>
            <a:chExt cx="1699724" cy="398953"/>
          </a:xfrm>
        </p:grpSpPr>
        <p:sp>
          <p:nvSpPr>
            <p:cNvPr id="644" name="Shape 644"/>
            <p:cNvSpPr/>
            <p:nvPr/>
          </p:nvSpPr>
          <p:spPr>
            <a:xfrm>
              <a:off x="3686939" y="702214"/>
              <a:ext cx="1699724" cy="398953"/>
            </a:xfrm>
            <a:prstGeom prst="roundRect">
              <a:avLst>
                <a:gd name="adj" fmla="val 10000"/>
              </a:avLst>
            </a:prstGeom>
            <a:solidFill>
              <a:srgbClr val="BFBFBF"/>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45" name="Shape 645"/>
            <p:cNvSpPr txBox="1"/>
            <p:nvPr/>
          </p:nvSpPr>
          <p:spPr>
            <a:xfrm>
              <a:off x="3698624" y="713899"/>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New Product Offerings</a:t>
              </a:r>
            </a:p>
          </p:txBody>
        </p:sp>
      </p:grpSp>
      <p:grpSp>
        <p:nvGrpSpPr>
          <p:cNvPr id="646" name="Shape 646"/>
          <p:cNvGrpSpPr/>
          <p:nvPr/>
        </p:nvGrpSpPr>
        <p:grpSpPr>
          <a:xfrm>
            <a:off x="2176639" y="3468700"/>
            <a:ext cx="2079207" cy="546583"/>
            <a:chOff x="3686939" y="702214"/>
            <a:chExt cx="1699724" cy="398953"/>
          </a:xfrm>
        </p:grpSpPr>
        <p:sp>
          <p:nvSpPr>
            <p:cNvPr id="647" name="Shape 647"/>
            <p:cNvSpPr/>
            <p:nvPr/>
          </p:nvSpPr>
          <p:spPr>
            <a:xfrm>
              <a:off x="3686939" y="702214"/>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48" name="Shape 648"/>
            <p:cNvSpPr txBox="1"/>
            <p:nvPr/>
          </p:nvSpPr>
          <p:spPr>
            <a:xfrm>
              <a:off x="3698624" y="713899"/>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76200" algn="ctr" rtl="0">
                <a:lnSpc>
                  <a:spcPct val="90000"/>
                </a:lnSpc>
                <a:spcBef>
                  <a:spcPts val="0"/>
                </a:spcBef>
                <a:spcAft>
                  <a:spcPts val="0"/>
                </a:spcAft>
                <a:buClr>
                  <a:schemeClr val="dk1"/>
                </a:buClr>
                <a:buSzPct val="100000"/>
                <a:buFont typeface="Avenir"/>
                <a:buNone/>
              </a:pPr>
              <a:r>
                <a:rPr lang="en-US" sz="1200" b="0" i="1" u="none" strike="noStrike" cap="none">
                  <a:solidFill>
                    <a:schemeClr val="dk1"/>
                  </a:solidFill>
                  <a:latin typeface="Avenir"/>
                  <a:ea typeface="Avenir"/>
                  <a:cs typeface="Avenir"/>
                  <a:sym typeface="Avenir"/>
                </a:rPr>
                <a:t>New products could appeal to different market segments</a:t>
              </a:r>
            </a:p>
          </p:txBody>
        </p:sp>
      </p:grpSp>
      <p:sp>
        <p:nvSpPr>
          <p:cNvPr id="649" name="Shape 649"/>
          <p:cNvSpPr/>
          <p:nvPr/>
        </p:nvSpPr>
        <p:spPr>
          <a:xfrm>
            <a:off x="2066110" y="4413245"/>
            <a:ext cx="4984800" cy="319800"/>
          </a:xfrm>
          <a:prstGeom prst="rect">
            <a:avLst/>
          </a:prstGeom>
          <a:solidFill>
            <a:srgbClr val="7F7F7F"/>
          </a:solidFill>
          <a:ln>
            <a:noFill/>
          </a:ln>
        </p:spPr>
        <p:txBody>
          <a:bodyPr wrap="square" lIns="91425" tIns="45700" rIns="91425" bIns="45700" anchor="ctr" anchorCtr="0">
            <a:noAutofit/>
          </a:bodyPr>
          <a:lstStyle/>
          <a:p>
            <a:pPr marL="0" marR="0" lvl="0" indent="-28575" algn="ctr" rtl="0">
              <a:lnSpc>
                <a:spcPct val="100000"/>
              </a:lnSpc>
              <a:spcBef>
                <a:spcPts val="0"/>
              </a:spcBef>
              <a:spcAft>
                <a:spcPts val="0"/>
              </a:spcAft>
              <a:buClr>
                <a:schemeClr val="lt1"/>
              </a:buClr>
              <a:buSzPct val="25000"/>
              <a:buFont typeface="Avenir"/>
              <a:buNone/>
            </a:pPr>
            <a:r>
              <a:rPr lang="en-US" sz="1800" b="0" i="0" u="none" strike="noStrike" cap="none">
                <a:solidFill>
                  <a:schemeClr val="lt1"/>
                </a:solidFill>
                <a:latin typeface="Avenir"/>
                <a:ea typeface="Avenir"/>
                <a:cs typeface="Avenir"/>
                <a:sym typeface="Avenir"/>
              </a:rPr>
              <a:t>Renew</a:t>
            </a:r>
          </a:p>
        </p:txBody>
      </p:sp>
      <p:grpSp>
        <p:nvGrpSpPr>
          <p:cNvPr id="650" name="Shape 650"/>
          <p:cNvGrpSpPr/>
          <p:nvPr/>
        </p:nvGrpSpPr>
        <p:grpSpPr>
          <a:xfrm>
            <a:off x="3531910" y="4933630"/>
            <a:ext cx="2080180" cy="332648"/>
            <a:chOff x="1844438" y="699287"/>
            <a:chExt cx="1699724" cy="398953"/>
          </a:xfrm>
        </p:grpSpPr>
        <p:sp>
          <p:nvSpPr>
            <p:cNvPr id="651" name="Shape 651"/>
            <p:cNvSpPr/>
            <p:nvPr/>
          </p:nvSpPr>
          <p:spPr>
            <a:xfrm>
              <a:off x="1844438" y="699287"/>
              <a:ext cx="1699724" cy="398953"/>
            </a:xfrm>
            <a:prstGeom prst="roundRect">
              <a:avLst>
                <a:gd name="adj" fmla="val 10000"/>
              </a:avLst>
            </a:prstGeom>
            <a:solidFill>
              <a:srgbClr val="BFBFBF"/>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52" name="Shape 652"/>
            <p:cNvSpPr txBox="1"/>
            <p:nvPr/>
          </p:nvSpPr>
          <p:spPr>
            <a:xfrm>
              <a:off x="1856123" y="710972"/>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Partnership Strategies</a:t>
              </a:r>
            </a:p>
          </p:txBody>
        </p:sp>
      </p:grpSp>
      <p:grpSp>
        <p:nvGrpSpPr>
          <p:cNvPr id="653" name="Shape 653"/>
          <p:cNvGrpSpPr/>
          <p:nvPr/>
        </p:nvGrpSpPr>
        <p:grpSpPr>
          <a:xfrm>
            <a:off x="3537130" y="5327894"/>
            <a:ext cx="2069741" cy="546583"/>
            <a:chOff x="1844438" y="699287"/>
            <a:chExt cx="1699724" cy="398953"/>
          </a:xfrm>
        </p:grpSpPr>
        <p:sp>
          <p:nvSpPr>
            <p:cNvPr id="654" name="Shape 654"/>
            <p:cNvSpPr/>
            <p:nvPr/>
          </p:nvSpPr>
          <p:spPr>
            <a:xfrm>
              <a:off x="1844438"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55" name="Shape 655"/>
            <p:cNvSpPr txBox="1"/>
            <p:nvPr/>
          </p:nvSpPr>
          <p:spPr>
            <a:xfrm>
              <a:off x="1856123"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dk1"/>
                </a:buClr>
                <a:buSzPct val="25000"/>
                <a:buFont typeface="Avenir"/>
                <a:buNone/>
              </a:pPr>
              <a:r>
                <a:rPr lang="en-US" sz="1200" b="0" i="1" u="none" strike="noStrike" cap="none">
                  <a:solidFill>
                    <a:schemeClr val="dk1"/>
                  </a:solidFill>
                  <a:latin typeface="Avenir"/>
                  <a:ea typeface="Avenir"/>
                  <a:cs typeface="Avenir"/>
                  <a:sym typeface="Avenir"/>
                </a:rPr>
                <a:t>Connect B2B to provide students with even better opportunities.</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Shape 660"/>
          <p:cNvSpPr/>
          <p:nvPr/>
        </p:nvSpPr>
        <p:spPr>
          <a:xfrm>
            <a:off x="984662" y="1570525"/>
            <a:ext cx="2126486" cy="1042200"/>
          </a:xfrm>
          <a:prstGeom prst="rect">
            <a:avLst/>
          </a:prstGeom>
          <a:solidFill>
            <a:srgbClr val="FCE5CD"/>
          </a:solidFill>
          <a:ln>
            <a:noFill/>
          </a:ln>
        </p:spPr>
        <p:txBody>
          <a:bodyPr wrap="square" lIns="91425" tIns="45700" rIns="91425" bIns="45700" anchor="ctr" anchorCtr="0">
            <a:noAutofit/>
          </a:bodyPr>
          <a:lstStyle/>
          <a:p>
            <a:pPr marL="152400" marR="0" lvl="0" indent="-47625" algn="ctr" rtl="0">
              <a:lnSpc>
                <a:spcPct val="100000"/>
              </a:lnSpc>
              <a:spcBef>
                <a:spcPts val="0"/>
              </a:spcBef>
              <a:spcAft>
                <a:spcPts val="0"/>
              </a:spcAft>
              <a:buClr>
                <a:schemeClr val="dk1"/>
              </a:buClr>
              <a:buSzPct val="25000"/>
              <a:buFont typeface="Arial"/>
              <a:buNone/>
            </a:pPr>
            <a:r>
              <a:rPr lang="en-US" sz="1400" b="1" i="0" u="none" strike="noStrike" cap="none" dirty="0">
                <a:solidFill>
                  <a:schemeClr val="dk1"/>
                </a:solidFill>
                <a:latin typeface="Avenir"/>
                <a:ea typeface="Avenir"/>
                <a:cs typeface="Avenir"/>
                <a:sym typeface="Avenir"/>
              </a:rPr>
              <a:t>Continue frequent posting promoting their events.</a:t>
            </a:r>
          </a:p>
        </p:txBody>
      </p:sp>
      <p:sp>
        <p:nvSpPr>
          <p:cNvPr id="661" name="Shape 661"/>
          <p:cNvSpPr txBox="1"/>
          <p:nvPr/>
        </p:nvSpPr>
        <p:spPr>
          <a:xfrm>
            <a:off x="380424" y="123426"/>
            <a:ext cx="7224708" cy="707886"/>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chemeClr val="dk1"/>
              </a:buClr>
              <a:buSzPct val="25000"/>
              <a:buFont typeface="Calibri"/>
              <a:buNone/>
            </a:pPr>
            <a:r>
              <a:rPr lang="en-US" sz="2000" b="0" i="0" u="none" strike="noStrike" cap="none">
                <a:solidFill>
                  <a:schemeClr val="dk1"/>
                </a:solidFill>
                <a:latin typeface="Avenir"/>
                <a:ea typeface="Avenir"/>
                <a:cs typeface="Avenir"/>
                <a:sym typeface="Avenir"/>
              </a:rPr>
              <a:t>Systematic marketing will involve 1Scope implementing three structured marketing campaigns</a:t>
            </a:r>
          </a:p>
        </p:txBody>
      </p:sp>
      <p:sp>
        <p:nvSpPr>
          <p:cNvPr id="662" name="Shape 662"/>
          <p:cNvSpPr/>
          <p:nvPr/>
        </p:nvSpPr>
        <p:spPr>
          <a:xfrm>
            <a:off x="800695" y="1134379"/>
            <a:ext cx="3905026" cy="378700"/>
          </a:xfrm>
          <a:prstGeom prst="rect">
            <a:avLst/>
          </a:prstGeom>
          <a:solidFill>
            <a:srgbClr val="666666"/>
          </a:solidFill>
          <a:ln>
            <a:noFill/>
          </a:ln>
        </p:spPr>
        <p:txBody>
          <a:bodyPr wrap="square" lIns="91425" tIns="45700" rIns="91425" bIns="45700" anchor="ctr" anchorCtr="0">
            <a:noAutofit/>
          </a:bodyPr>
          <a:lstStyle/>
          <a:p>
            <a:pPr marL="0" marR="0" lvl="0" indent="-28575" algn="ctr" rtl="0">
              <a:lnSpc>
                <a:spcPct val="100000"/>
              </a:lnSpc>
              <a:spcBef>
                <a:spcPts val="0"/>
              </a:spcBef>
              <a:spcAft>
                <a:spcPts val="0"/>
              </a:spcAft>
              <a:buClr>
                <a:schemeClr val="dk1"/>
              </a:buClr>
              <a:buSzPct val="25000"/>
              <a:buFont typeface="Avenir"/>
              <a:buNone/>
            </a:pPr>
            <a:r>
              <a:rPr lang="en-US" sz="1800" b="0" i="0" u="none" strike="noStrike" cap="none">
                <a:solidFill>
                  <a:srgbClr val="FFFFFF"/>
                </a:solidFill>
                <a:latin typeface="Avenir"/>
                <a:ea typeface="Avenir"/>
                <a:cs typeface="Avenir"/>
                <a:sym typeface="Avenir"/>
              </a:rPr>
              <a:t>Facebook</a:t>
            </a:r>
          </a:p>
        </p:txBody>
      </p:sp>
      <p:pic>
        <p:nvPicPr>
          <p:cNvPr id="663" name="Shape 663"/>
          <p:cNvPicPr preferRelativeResize="0"/>
          <p:nvPr/>
        </p:nvPicPr>
        <p:blipFill rotWithShape="1">
          <a:blip r:embed="rId3">
            <a:alphaModFix/>
          </a:blip>
          <a:srcRect/>
          <a:stretch/>
        </p:blipFill>
        <p:spPr>
          <a:xfrm>
            <a:off x="379603" y="967897"/>
            <a:ext cx="704186" cy="704186"/>
          </a:xfrm>
          <a:prstGeom prst="rect">
            <a:avLst/>
          </a:prstGeom>
          <a:noFill/>
          <a:ln>
            <a:noFill/>
          </a:ln>
        </p:spPr>
      </p:pic>
      <p:sp>
        <p:nvSpPr>
          <p:cNvPr id="664" name="Shape 664"/>
          <p:cNvSpPr/>
          <p:nvPr/>
        </p:nvSpPr>
        <p:spPr>
          <a:xfrm>
            <a:off x="3234226" y="1570525"/>
            <a:ext cx="2126486" cy="1042200"/>
          </a:xfrm>
          <a:prstGeom prst="rect">
            <a:avLst/>
          </a:prstGeom>
          <a:solidFill>
            <a:srgbClr val="F9CB9C"/>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dk1"/>
              </a:buClr>
              <a:buSzPct val="100000"/>
              <a:buFont typeface="Calibri"/>
              <a:buNone/>
            </a:pPr>
            <a:r>
              <a:rPr lang="en-US" sz="1400" b="1" i="0" u="none" strike="noStrike" cap="none">
                <a:solidFill>
                  <a:schemeClr val="dk1"/>
                </a:solidFill>
                <a:latin typeface="Avenir"/>
                <a:ea typeface="Avenir"/>
                <a:cs typeface="Avenir"/>
                <a:sym typeface="Avenir"/>
              </a:rPr>
              <a:t>Integrate 1Scope’s ethos and identity into each post.</a:t>
            </a:r>
          </a:p>
        </p:txBody>
      </p:sp>
      <p:sp>
        <p:nvSpPr>
          <p:cNvPr id="665" name="Shape 665"/>
          <p:cNvSpPr/>
          <p:nvPr/>
        </p:nvSpPr>
        <p:spPr>
          <a:xfrm>
            <a:off x="5483790" y="1570525"/>
            <a:ext cx="2126486" cy="1042200"/>
          </a:xfrm>
          <a:prstGeom prst="rect">
            <a:avLst/>
          </a:prstGeom>
          <a:solidFill>
            <a:srgbClr val="F6B26B"/>
          </a:solidFill>
          <a:ln>
            <a:noFill/>
          </a:ln>
        </p:spPr>
        <p:txBody>
          <a:bodyPr wrap="square" lIns="91425" tIns="45700" rIns="91425" bIns="45700" anchor="ctr" anchorCtr="0">
            <a:noAutofit/>
          </a:bodyPr>
          <a:lstStyle/>
          <a:p>
            <a:pPr marL="152400" marR="0" lvl="0" indent="-47625" algn="ctr" rtl="0">
              <a:lnSpc>
                <a:spcPct val="100000"/>
              </a:lnSpc>
              <a:spcBef>
                <a:spcPts val="0"/>
              </a:spcBef>
              <a:spcAft>
                <a:spcPts val="0"/>
              </a:spcAft>
              <a:buClr>
                <a:schemeClr val="dk1"/>
              </a:buClr>
              <a:buSzPct val="25000"/>
              <a:buFont typeface="Arial"/>
              <a:buNone/>
            </a:pPr>
            <a:r>
              <a:rPr lang="en-US" sz="1400" b="1" i="0" u="none" strike="noStrike" cap="none">
                <a:solidFill>
                  <a:schemeClr val="dk1"/>
                </a:solidFill>
                <a:latin typeface="Avenir"/>
                <a:ea typeface="Avenir"/>
                <a:cs typeface="Avenir"/>
                <a:sym typeface="Avenir"/>
              </a:rPr>
              <a:t>Implementation of “big moment” marketing.</a:t>
            </a:r>
          </a:p>
        </p:txBody>
      </p:sp>
      <p:sp>
        <p:nvSpPr>
          <p:cNvPr id="666" name="Shape 666"/>
          <p:cNvSpPr/>
          <p:nvPr/>
        </p:nvSpPr>
        <p:spPr>
          <a:xfrm>
            <a:off x="2346640" y="5077790"/>
            <a:ext cx="2126486" cy="1042200"/>
          </a:xfrm>
          <a:prstGeom prst="rect">
            <a:avLst/>
          </a:prstGeom>
          <a:solidFill>
            <a:srgbClr val="FCE5CD"/>
          </a:solidFill>
          <a:ln>
            <a:noFill/>
          </a:ln>
        </p:spPr>
        <p:txBody>
          <a:bodyPr wrap="square" lIns="91425" tIns="45700" rIns="91425" bIns="45700" anchor="ctr" anchorCtr="0">
            <a:noAutofit/>
          </a:bodyPr>
          <a:lstStyle/>
          <a:p>
            <a:pPr marL="152400" marR="0" lvl="0" indent="-47625" algn="ctr" rtl="0">
              <a:lnSpc>
                <a:spcPct val="100000"/>
              </a:lnSpc>
              <a:spcBef>
                <a:spcPts val="0"/>
              </a:spcBef>
              <a:spcAft>
                <a:spcPts val="0"/>
              </a:spcAft>
              <a:buClr>
                <a:schemeClr val="dk1"/>
              </a:buClr>
              <a:buSzPct val="25000"/>
              <a:buFont typeface="Arial"/>
              <a:buNone/>
            </a:pPr>
            <a:r>
              <a:rPr lang="en-US" sz="1400" b="1" i="0" u="none" strike="noStrike" cap="none">
                <a:solidFill>
                  <a:schemeClr val="dk1"/>
                </a:solidFill>
                <a:latin typeface="Avenir"/>
                <a:ea typeface="Avenir"/>
                <a:cs typeface="Avenir"/>
                <a:sym typeface="Avenir"/>
              </a:rPr>
              <a:t>Live, in-the-moment visual marketing at events.</a:t>
            </a:r>
          </a:p>
        </p:txBody>
      </p:sp>
      <p:sp>
        <p:nvSpPr>
          <p:cNvPr id="667" name="Shape 667"/>
          <p:cNvSpPr/>
          <p:nvPr/>
        </p:nvSpPr>
        <p:spPr>
          <a:xfrm>
            <a:off x="2162673" y="4636102"/>
            <a:ext cx="3905026" cy="378700"/>
          </a:xfrm>
          <a:prstGeom prst="rect">
            <a:avLst/>
          </a:prstGeom>
          <a:solidFill>
            <a:srgbClr val="666666"/>
          </a:solidFill>
          <a:ln>
            <a:noFill/>
          </a:ln>
        </p:spPr>
        <p:txBody>
          <a:bodyPr wrap="square" lIns="91425" tIns="45700" rIns="91425" bIns="45700" anchor="ctr" anchorCtr="0">
            <a:noAutofit/>
          </a:bodyPr>
          <a:lstStyle/>
          <a:p>
            <a:pPr marL="0" marR="0" lvl="0" indent="-28575" algn="ctr" rtl="0">
              <a:lnSpc>
                <a:spcPct val="100000"/>
              </a:lnSpc>
              <a:spcBef>
                <a:spcPts val="0"/>
              </a:spcBef>
              <a:spcAft>
                <a:spcPts val="0"/>
              </a:spcAft>
              <a:buClr>
                <a:schemeClr val="dk1"/>
              </a:buClr>
              <a:buSzPct val="25000"/>
              <a:buFont typeface="Avenir"/>
              <a:buNone/>
            </a:pPr>
            <a:r>
              <a:rPr lang="en-US" sz="1800" b="0" i="0" u="none" strike="noStrike" cap="none">
                <a:solidFill>
                  <a:srgbClr val="FFFFFF"/>
                </a:solidFill>
                <a:latin typeface="Avenir"/>
                <a:ea typeface="Avenir"/>
                <a:cs typeface="Avenir"/>
                <a:sym typeface="Avenir"/>
              </a:rPr>
              <a:t>Snapchat</a:t>
            </a:r>
          </a:p>
        </p:txBody>
      </p:sp>
      <p:sp>
        <p:nvSpPr>
          <p:cNvPr id="668" name="Shape 668"/>
          <p:cNvSpPr/>
          <p:nvPr/>
        </p:nvSpPr>
        <p:spPr>
          <a:xfrm>
            <a:off x="4596204" y="5077790"/>
            <a:ext cx="2126486" cy="1042200"/>
          </a:xfrm>
          <a:prstGeom prst="rect">
            <a:avLst/>
          </a:prstGeom>
          <a:solidFill>
            <a:srgbClr val="F9CB9C"/>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dk1"/>
              </a:buClr>
              <a:buSzPct val="100000"/>
              <a:buFont typeface="Calibri"/>
              <a:buNone/>
            </a:pPr>
            <a:r>
              <a:rPr lang="en-US" sz="1400" b="1" i="0" u="none" strike="noStrike" cap="none">
                <a:solidFill>
                  <a:schemeClr val="dk1"/>
                </a:solidFill>
                <a:latin typeface="Avenir"/>
                <a:ea typeface="Avenir"/>
                <a:cs typeface="Avenir"/>
                <a:sym typeface="Avenir"/>
              </a:rPr>
              <a:t>Effective, 10 second snippets.</a:t>
            </a:r>
          </a:p>
        </p:txBody>
      </p:sp>
      <p:sp>
        <p:nvSpPr>
          <p:cNvPr id="669" name="Shape 669"/>
          <p:cNvSpPr/>
          <p:nvPr/>
        </p:nvSpPr>
        <p:spPr>
          <a:xfrm>
            <a:off x="6845768" y="5077790"/>
            <a:ext cx="2126486" cy="1042200"/>
          </a:xfrm>
          <a:prstGeom prst="rect">
            <a:avLst/>
          </a:prstGeom>
          <a:solidFill>
            <a:srgbClr val="F6B26B"/>
          </a:solidFill>
          <a:ln>
            <a:noFill/>
          </a:ln>
        </p:spPr>
        <p:txBody>
          <a:bodyPr wrap="square" lIns="91425" tIns="45700" rIns="91425" bIns="45700" anchor="ctr" anchorCtr="0">
            <a:noAutofit/>
          </a:bodyPr>
          <a:lstStyle/>
          <a:p>
            <a:pPr marL="152400" marR="0" lvl="0" indent="-47625" algn="ctr" rtl="0">
              <a:lnSpc>
                <a:spcPct val="100000"/>
              </a:lnSpc>
              <a:spcBef>
                <a:spcPts val="0"/>
              </a:spcBef>
              <a:spcAft>
                <a:spcPts val="0"/>
              </a:spcAft>
              <a:buClr>
                <a:schemeClr val="dk1"/>
              </a:buClr>
              <a:buSzPct val="25000"/>
              <a:buFont typeface="Arial"/>
              <a:buNone/>
            </a:pPr>
            <a:r>
              <a:rPr lang="en-US" sz="1400" b="1" i="0" u="none" strike="noStrike" cap="none">
                <a:solidFill>
                  <a:schemeClr val="dk1"/>
                </a:solidFill>
                <a:latin typeface="Avenir"/>
                <a:ea typeface="Avenir"/>
                <a:cs typeface="Avenir"/>
                <a:sym typeface="Avenir"/>
              </a:rPr>
              <a:t>Introduce tours and walkthroughs.</a:t>
            </a:r>
          </a:p>
        </p:txBody>
      </p:sp>
      <p:pic>
        <p:nvPicPr>
          <p:cNvPr id="670" name="Shape 670"/>
          <p:cNvPicPr preferRelativeResize="0"/>
          <p:nvPr/>
        </p:nvPicPr>
        <p:blipFill rotWithShape="1">
          <a:blip r:embed="rId4">
            <a:alphaModFix/>
          </a:blip>
          <a:srcRect/>
          <a:stretch/>
        </p:blipFill>
        <p:spPr>
          <a:xfrm>
            <a:off x="1741580" y="4464689"/>
            <a:ext cx="704186" cy="704186"/>
          </a:xfrm>
          <a:prstGeom prst="rect">
            <a:avLst/>
          </a:prstGeom>
          <a:noFill/>
          <a:ln>
            <a:noFill/>
          </a:ln>
        </p:spPr>
      </p:pic>
      <p:sp>
        <p:nvSpPr>
          <p:cNvPr id="671" name="Shape 671"/>
          <p:cNvSpPr/>
          <p:nvPr/>
        </p:nvSpPr>
        <p:spPr>
          <a:xfrm>
            <a:off x="1665652" y="3313275"/>
            <a:ext cx="2126486" cy="1042200"/>
          </a:xfrm>
          <a:prstGeom prst="rect">
            <a:avLst/>
          </a:prstGeom>
          <a:solidFill>
            <a:srgbClr val="FCE5CD"/>
          </a:solidFill>
          <a:ln>
            <a:noFill/>
          </a:ln>
        </p:spPr>
        <p:txBody>
          <a:bodyPr wrap="square" lIns="91425" tIns="45700" rIns="91425" bIns="45700" anchor="ctr" anchorCtr="0">
            <a:noAutofit/>
          </a:bodyPr>
          <a:lstStyle/>
          <a:p>
            <a:pPr marL="152400" marR="0" lvl="0" indent="-47625" algn="ctr" rtl="0">
              <a:lnSpc>
                <a:spcPct val="100000"/>
              </a:lnSpc>
              <a:spcBef>
                <a:spcPts val="0"/>
              </a:spcBef>
              <a:spcAft>
                <a:spcPts val="0"/>
              </a:spcAft>
              <a:buClr>
                <a:schemeClr val="dk1"/>
              </a:buClr>
              <a:buSzPct val="25000"/>
              <a:buFont typeface="Arial"/>
              <a:buNone/>
            </a:pPr>
            <a:r>
              <a:rPr lang="en-US" sz="1400" b="1" i="0" u="none" strike="noStrike" cap="none">
                <a:solidFill>
                  <a:schemeClr val="dk1"/>
                </a:solidFill>
                <a:latin typeface="Avenir"/>
                <a:ea typeface="Avenir"/>
                <a:cs typeface="Avenir"/>
                <a:sym typeface="Avenir"/>
              </a:rPr>
              <a:t>Link posts to 1Scope events.</a:t>
            </a:r>
          </a:p>
        </p:txBody>
      </p:sp>
      <p:sp>
        <p:nvSpPr>
          <p:cNvPr id="672" name="Shape 672"/>
          <p:cNvSpPr/>
          <p:nvPr/>
        </p:nvSpPr>
        <p:spPr>
          <a:xfrm>
            <a:off x="1481685" y="2877129"/>
            <a:ext cx="3905026" cy="378700"/>
          </a:xfrm>
          <a:prstGeom prst="rect">
            <a:avLst/>
          </a:prstGeom>
          <a:solidFill>
            <a:srgbClr val="666666"/>
          </a:solidFill>
          <a:ln>
            <a:noFill/>
          </a:ln>
        </p:spPr>
        <p:txBody>
          <a:bodyPr wrap="square" lIns="91425" tIns="45700" rIns="91425" bIns="45700" anchor="ctr" anchorCtr="0">
            <a:noAutofit/>
          </a:bodyPr>
          <a:lstStyle/>
          <a:p>
            <a:pPr marL="0" marR="0" lvl="0" indent="-28575" algn="ctr" rtl="0">
              <a:lnSpc>
                <a:spcPct val="100000"/>
              </a:lnSpc>
              <a:spcBef>
                <a:spcPts val="0"/>
              </a:spcBef>
              <a:spcAft>
                <a:spcPts val="0"/>
              </a:spcAft>
              <a:buClr>
                <a:schemeClr val="dk1"/>
              </a:buClr>
              <a:buSzPct val="25000"/>
              <a:buFont typeface="Avenir"/>
              <a:buNone/>
            </a:pPr>
            <a:r>
              <a:rPr lang="en-US" sz="1800" b="0" i="0" u="none" strike="noStrike" cap="none">
                <a:solidFill>
                  <a:srgbClr val="FFFFFF"/>
                </a:solidFill>
                <a:latin typeface="Avenir"/>
                <a:ea typeface="Avenir"/>
                <a:cs typeface="Avenir"/>
                <a:sym typeface="Avenir"/>
              </a:rPr>
              <a:t>Instagram</a:t>
            </a:r>
          </a:p>
        </p:txBody>
      </p:sp>
      <p:sp>
        <p:nvSpPr>
          <p:cNvPr id="673" name="Shape 673"/>
          <p:cNvSpPr/>
          <p:nvPr/>
        </p:nvSpPr>
        <p:spPr>
          <a:xfrm>
            <a:off x="3915216" y="3313275"/>
            <a:ext cx="2126486" cy="1042200"/>
          </a:xfrm>
          <a:prstGeom prst="rect">
            <a:avLst/>
          </a:prstGeom>
          <a:solidFill>
            <a:srgbClr val="F9CB9C"/>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dk1"/>
              </a:buClr>
              <a:buSzPct val="100000"/>
              <a:buFont typeface="Calibri"/>
              <a:buNone/>
            </a:pPr>
            <a:r>
              <a:rPr lang="en-US" sz="1400" b="1" i="0" u="none" strike="noStrike" cap="none">
                <a:solidFill>
                  <a:schemeClr val="dk1"/>
                </a:solidFill>
                <a:latin typeface="Avenir"/>
                <a:ea typeface="Avenir"/>
                <a:cs typeface="Avenir"/>
                <a:sym typeface="Avenir"/>
              </a:rPr>
              <a:t>Focus on streamlining user signup from Instagram posts.</a:t>
            </a:r>
          </a:p>
        </p:txBody>
      </p:sp>
      <p:sp>
        <p:nvSpPr>
          <p:cNvPr id="674" name="Shape 674"/>
          <p:cNvSpPr/>
          <p:nvPr/>
        </p:nvSpPr>
        <p:spPr>
          <a:xfrm>
            <a:off x="6164780" y="3313275"/>
            <a:ext cx="2126486" cy="1042200"/>
          </a:xfrm>
          <a:prstGeom prst="rect">
            <a:avLst/>
          </a:prstGeom>
          <a:solidFill>
            <a:srgbClr val="F6B26B"/>
          </a:solidFill>
          <a:ln>
            <a:noFill/>
          </a:ln>
        </p:spPr>
        <p:txBody>
          <a:bodyPr wrap="square" lIns="91425" tIns="45700" rIns="91425" bIns="45700" anchor="ctr" anchorCtr="0">
            <a:noAutofit/>
          </a:bodyPr>
          <a:lstStyle/>
          <a:p>
            <a:pPr marL="152400" marR="0" lvl="0" indent="-47625" algn="ctr" rtl="0">
              <a:lnSpc>
                <a:spcPct val="100000"/>
              </a:lnSpc>
              <a:spcBef>
                <a:spcPts val="0"/>
              </a:spcBef>
              <a:spcAft>
                <a:spcPts val="0"/>
              </a:spcAft>
              <a:buClr>
                <a:schemeClr val="dk1"/>
              </a:buClr>
              <a:buSzPct val="25000"/>
              <a:buFont typeface="Calibri"/>
              <a:buNone/>
            </a:pPr>
            <a:r>
              <a:rPr lang="en-US" sz="1400" b="1" i="0" u="none" strike="noStrike" cap="none">
                <a:solidFill>
                  <a:schemeClr val="dk1"/>
                </a:solidFill>
                <a:latin typeface="Avenir"/>
                <a:ea typeface="Avenir"/>
                <a:cs typeface="Avenir"/>
                <a:sym typeface="Avenir"/>
              </a:rPr>
              <a:t>Introduce cross-platform promotion.</a:t>
            </a:r>
          </a:p>
        </p:txBody>
      </p:sp>
      <p:pic>
        <p:nvPicPr>
          <p:cNvPr id="675" name="Shape 675"/>
          <p:cNvPicPr preferRelativeResize="0"/>
          <p:nvPr/>
        </p:nvPicPr>
        <p:blipFill rotWithShape="1">
          <a:blip r:embed="rId5">
            <a:alphaModFix/>
          </a:blip>
          <a:srcRect/>
          <a:stretch/>
        </p:blipFill>
        <p:spPr>
          <a:xfrm>
            <a:off x="1068687" y="2705715"/>
            <a:ext cx="704186" cy="7041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p:nvPr/>
        </p:nvSpPr>
        <p:spPr>
          <a:xfrm>
            <a:off x="380424" y="123426"/>
            <a:ext cx="7224708" cy="707886"/>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chemeClr val="dk1"/>
              </a:buClr>
              <a:buSzPct val="25000"/>
              <a:buFont typeface="Calibri"/>
              <a:buNone/>
            </a:pPr>
            <a:r>
              <a:rPr lang="en-US" sz="2000" b="0" i="0" u="none" strike="noStrike" cap="none">
                <a:solidFill>
                  <a:schemeClr val="dk1"/>
                </a:solidFill>
                <a:latin typeface="Avenir"/>
                <a:ea typeface="Avenir"/>
                <a:cs typeface="Avenir"/>
                <a:sym typeface="Avenir"/>
              </a:rPr>
              <a:t>Structed social media marketing will effectively engage a large audience of 1Scope’s target demographic.</a:t>
            </a:r>
          </a:p>
        </p:txBody>
      </p:sp>
      <p:sp>
        <p:nvSpPr>
          <p:cNvPr id="681" name="Shape 681"/>
          <p:cNvSpPr/>
          <p:nvPr/>
        </p:nvSpPr>
        <p:spPr>
          <a:xfrm>
            <a:off x="441100" y="1001831"/>
            <a:ext cx="8198124" cy="376696"/>
          </a:xfrm>
          <a:prstGeom prst="rect">
            <a:avLst/>
          </a:prstGeom>
          <a:solidFill>
            <a:srgbClr val="666666"/>
          </a:solidFill>
          <a:ln>
            <a:noFill/>
          </a:ln>
        </p:spPr>
        <p:txBody>
          <a:bodyPr wrap="square" lIns="91425" tIns="45700" rIns="91425" bIns="45700" anchor="ctr" anchorCtr="0">
            <a:noAutofit/>
          </a:bodyPr>
          <a:lstStyle/>
          <a:p>
            <a:pPr marL="0" marR="0" lvl="0" indent="-26987" algn="ctr" rtl="0">
              <a:lnSpc>
                <a:spcPct val="100000"/>
              </a:lnSpc>
              <a:spcBef>
                <a:spcPts val="0"/>
              </a:spcBef>
              <a:spcAft>
                <a:spcPts val="0"/>
              </a:spcAft>
              <a:buClr>
                <a:schemeClr val="dk1"/>
              </a:buClr>
              <a:buSzPct val="25000"/>
              <a:buFont typeface="Avenir"/>
              <a:buNone/>
            </a:pPr>
            <a:r>
              <a:rPr lang="en-US" sz="1700" b="0" i="0" u="none" strike="noStrike" cap="none">
                <a:solidFill>
                  <a:srgbClr val="FFFFFF"/>
                </a:solidFill>
                <a:latin typeface="Avenir"/>
                <a:ea typeface="Avenir"/>
                <a:cs typeface="Avenir"/>
                <a:sym typeface="Avenir"/>
              </a:rPr>
              <a:t>Social media gives 1Scope access to a large market of our target demographic.</a:t>
            </a:r>
          </a:p>
        </p:txBody>
      </p:sp>
      <p:pic>
        <p:nvPicPr>
          <p:cNvPr id="682" name="Shape 682"/>
          <p:cNvPicPr preferRelativeResize="0"/>
          <p:nvPr/>
        </p:nvPicPr>
        <p:blipFill rotWithShape="1">
          <a:blip r:embed="rId3">
            <a:alphaModFix/>
          </a:blip>
          <a:srcRect/>
          <a:stretch/>
        </p:blipFill>
        <p:spPr>
          <a:xfrm>
            <a:off x="7131704" y="1358866"/>
            <a:ext cx="1323786" cy="1323786"/>
          </a:xfrm>
          <a:prstGeom prst="rect">
            <a:avLst/>
          </a:prstGeom>
          <a:noFill/>
          <a:ln>
            <a:noFill/>
          </a:ln>
        </p:spPr>
      </p:pic>
      <p:sp>
        <p:nvSpPr>
          <p:cNvPr id="683" name="Shape 683"/>
          <p:cNvSpPr/>
          <p:nvPr/>
        </p:nvSpPr>
        <p:spPr>
          <a:xfrm>
            <a:off x="441100" y="1441385"/>
            <a:ext cx="6519300" cy="345300"/>
          </a:xfrm>
          <a:prstGeom prst="roundRect">
            <a:avLst>
              <a:gd name="adj" fmla="val 16667"/>
            </a:avLst>
          </a:prstGeom>
          <a:solidFill>
            <a:srgbClr val="FCE5CD"/>
          </a:solidFill>
          <a:ln>
            <a:noFill/>
          </a:ln>
        </p:spPr>
        <p:txBody>
          <a:bodyPr wrap="square" lIns="91425" tIns="45700" rIns="91425" bIns="45700" anchor="ctr" anchorCtr="0">
            <a:noAutofit/>
          </a:bodyPr>
          <a:lstStyle/>
          <a:p>
            <a:pPr marL="152400" marR="0" lvl="0" indent="-114300" algn="ctr" rtl="0">
              <a:lnSpc>
                <a:spcPct val="100000"/>
              </a:lnSpc>
              <a:spcBef>
                <a:spcPts val="0"/>
              </a:spcBef>
              <a:spcAft>
                <a:spcPts val="0"/>
              </a:spcAft>
              <a:buClr>
                <a:schemeClr val="dk1"/>
              </a:buClr>
              <a:buSzPct val="100000"/>
              <a:buFont typeface="Avenir"/>
              <a:buNone/>
            </a:pPr>
            <a:r>
              <a:rPr lang="en-US" sz="1400" b="1" i="0" u="none" strike="noStrike" cap="none">
                <a:solidFill>
                  <a:schemeClr val="dk1"/>
                </a:solidFill>
                <a:latin typeface="Avenir"/>
                <a:ea typeface="Avenir"/>
                <a:cs typeface="Avenir"/>
                <a:sym typeface="Avenir"/>
              </a:rPr>
              <a:t>58% of all university students use Instagram. </a:t>
            </a:r>
          </a:p>
        </p:txBody>
      </p:sp>
      <p:sp>
        <p:nvSpPr>
          <p:cNvPr id="684" name="Shape 684"/>
          <p:cNvSpPr/>
          <p:nvPr/>
        </p:nvSpPr>
        <p:spPr>
          <a:xfrm>
            <a:off x="441100" y="2684274"/>
            <a:ext cx="8198124" cy="376696"/>
          </a:xfrm>
          <a:prstGeom prst="rect">
            <a:avLst/>
          </a:prstGeom>
          <a:solidFill>
            <a:srgbClr val="666666"/>
          </a:solidFill>
          <a:ln>
            <a:noFill/>
          </a:ln>
        </p:spPr>
        <p:txBody>
          <a:bodyPr wrap="square" lIns="91425" tIns="45700" rIns="91425" bIns="45700" anchor="ctr" anchorCtr="0">
            <a:noAutofit/>
          </a:bodyPr>
          <a:lstStyle/>
          <a:p>
            <a:pPr marL="0" marR="0" lvl="0" indent="-26987" algn="ctr" rtl="0">
              <a:lnSpc>
                <a:spcPct val="100000"/>
              </a:lnSpc>
              <a:spcBef>
                <a:spcPts val="0"/>
              </a:spcBef>
              <a:spcAft>
                <a:spcPts val="0"/>
              </a:spcAft>
              <a:buClr>
                <a:schemeClr val="dk1"/>
              </a:buClr>
              <a:buSzPct val="25000"/>
              <a:buFont typeface="Avenir"/>
              <a:buNone/>
            </a:pPr>
            <a:r>
              <a:rPr lang="en-US" sz="1700" b="0" i="0" u="none" strike="noStrike" cap="none">
                <a:solidFill>
                  <a:srgbClr val="FFFFFF"/>
                </a:solidFill>
                <a:latin typeface="Avenir"/>
                <a:ea typeface="Avenir"/>
                <a:cs typeface="Avenir"/>
                <a:sym typeface="Avenir"/>
              </a:rPr>
              <a:t>Social media is proven to be highly engaging amongst university students.</a:t>
            </a:r>
          </a:p>
        </p:txBody>
      </p:sp>
      <p:sp>
        <p:nvSpPr>
          <p:cNvPr id="685" name="Shape 685"/>
          <p:cNvSpPr/>
          <p:nvPr/>
        </p:nvSpPr>
        <p:spPr>
          <a:xfrm>
            <a:off x="441100" y="4374489"/>
            <a:ext cx="8198124" cy="376696"/>
          </a:xfrm>
          <a:prstGeom prst="rect">
            <a:avLst/>
          </a:prstGeom>
          <a:solidFill>
            <a:srgbClr val="666666"/>
          </a:solidFill>
          <a:ln>
            <a:noFill/>
          </a:ln>
        </p:spPr>
        <p:txBody>
          <a:bodyPr wrap="square" lIns="91425" tIns="45700" rIns="91425" bIns="45700" anchor="ctr" anchorCtr="0">
            <a:noAutofit/>
          </a:bodyPr>
          <a:lstStyle/>
          <a:p>
            <a:pPr marL="0" marR="0" lvl="0" indent="-26987" algn="ctr" rtl="0">
              <a:lnSpc>
                <a:spcPct val="100000"/>
              </a:lnSpc>
              <a:spcBef>
                <a:spcPts val="0"/>
              </a:spcBef>
              <a:spcAft>
                <a:spcPts val="0"/>
              </a:spcAft>
              <a:buClr>
                <a:schemeClr val="dk1"/>
              </a:buClr>
              <a:buSzPct val="25000"/>
              <a:buFont typeface="Avenir"/>
              <a:buNone/>
            </a:pPr>
            <a:r>
              <a:rPr lang="en-US" sz="1700" b="0" i="0" u="none" strike="noStrike" cap="none">
                <a:solidFill>
                  <a:srgbClr val="FFFFFF"/>
                </a:solidFill>
                <a:latin typeface="Avenir"/>
                <a:ea typeface="Avenir"/>
                <a:cs typeface="Avenir"/>
                <a:sym typeface="Avenir"/>
              </a:rPr>
              <a:t>Social media marketing can effectively build a brand image for 1Scope.</a:t>
            </a:r>
          </a:p>
        </p:txBody>
      </p:sp>
      <p:sp>
        <p:nvSpPr>
          <p:cNvPr id="686" name="Shape 686"/>
          <p:cNvSpPr/>
          <p:nvPr/>
        </p:nvSpPr>
        <p:spPr>
          <a:xfrm>
            <a:off x="441100" y="1844896"/>
            <a:ext cx="6519424" cy="345166"/>
          </a:xfrm>
          <a:prstGeom prst="roundRect">
            <a:avLst>
              <a:gd name="adj" fmla="val 16667"/>
            </a:avLst>
          </a:prstGeom>
          <a:solidFill>
            <a:srgbClr val="FCE5CD"/>
          </a:solidFill>
          <a:ln>
            <a:noFill/>
          </a:ln>
        </p:spPr>
        <p:txBody>
          <a:bodyPr wrap="square" lIns="91425" tIns="45700" rIns="91425" bIns="45700" anchor="ctr" anchorCtr="0">
            <a:noAutofit/>
          </a:bodyPr>
          <a:lstStyle/>
          <a:p>
            <a:pPr marL="152400" marR="0" lvl="0" indent="-114300" algn="ctr" rtl="0">
              <a:lnSpc>
                <a:spcPct val="100000"/>
              </a:lnSpc>
              <a:spcBef>
                <a:spcPts val="0"/>
              </a:spcBef>
              <a:spcAft>
                <a:spcPts val="0"/>
              </a:spcAft>
              <a:buClr>
                <a:schemeClr val="dk1"/>
              </a:buClr>
              <a:buSzPct val="100000"/>
              <a:buFont typeface="Avenir"/>
              <a:buNone/>
            </a:pPr>
            <a:r>
              <a:rPr lang="en-US" sz="1400" b="1" i="0" u="none" strike="noStrike" cap="none">
                <a:solidFill>
                  <a:schemeClr val="dk1"/>
                </a:solidFill>
                <a:latin typeface="Avenir"/>
                <a:ea typeface="Avenir"/>
                <a:cs typeface="Avenir"/>
                <a:sym typeface="Avenir"/>
              </a:rPr>
              <a:t>83% of all university students use Facebook.</a:t>
            </a:r>
          </a:p>
        </p:txBody>
      </p:sp>
      <p:sp>
        <p:nvSpPr>
          <p:cNvPr id="687" name="Shape 687"/>
          <p:cNvSpPr/>
          <p:nvPr/>
        </p:nvSpPr>
        <p:spPr>
          <a:xfrm>
            <a:off x="441100" y="2248407"/>
            <a:ext cx="6519424" cy="345166"/>
          </a:xfrm>
          <a:prstGeom prst="roundRect">
            <a:avLst>
              <a:gd name="adj" fmla="val 16667"/>
            </a:avLst>
          </a:prstGeom>
          <a:solidFill>
            <a:srgbClr val="FCE5CD"/>
          </a:solidFill>
          <a:ln>
            <a:noFill/>
          </a:ln>
        </p:spPr>
        <p:txBody>
          <a:bodyPr wrap="square" lIns="91425" tIns="45700" rIns="91425" bIns="45700" anchor="ctr" anchorCtr="0">
            <a:noAutofit/>
          </a:bodyPr>
          <a:lstStyle/>
          <a:p>
            <a:pPr marL="152400" marR="0" lvl="0" indent="-114300" algn="ctr" rtl="0">
              <a:lnSpc>
                <a:spcPct val="100000"/>
              </a:lnSpc>
              <a:spcBef>
                <a:spcPts val="0"/>
              </a:spcBef>
              <a:spcAft>
                <a:spcPts val="0"/>
              </a:spcAft>
              <a:buClr>
                <a:schemeClr val="dk1"/>
              </a:buClr>
              <a:buSzPct val="100000"/>
              <a:buFont typeface="Avenir"/>
              <a:buNone/>
            </a:pPr>
            <a:r>
              <a:rPr lang="en-US" sz="1400" b="1" i="0" u="none" strike="noStrike" cap="none">
                <a:solidFill>
                  <a:schemeClr val="dk1"/>
                </a:solidFill>
                <a:latin typeface="Avenir"/>
                <a:ea typeface="Avenir"/>
                <a:cs typeface="Avenir"/>
                <a:sym typeface="Avenir"/>
              </a:rPr>
              <a:t>55% of all university students use Snapchat.</a:t>
            </a:r>
          </a:p>
        </p:txBody>
      </p:sp>
      <p:sp>
        <p:nvSpPr>
          <p:cNvPr id="688" name="Shape 688"/>
          <p:cNvSpPr/>
          <p:nvPr/>
        </p:nvSpPr>
        <p:spPr>
          <a:xfrm>
            <a:off x="441100" y="3132126"/>
            <a:ext cx="6519424" cy="345166"/>
          </a:xfrm>
          <a:prstGeom prst="roundRect">
            <a:avLst>
              <a:gd name="adj" fmla="val 16667"/>
            </a:avLst>
          </a:prstGeom>
          <a:solidFill>
            <a:srgbClr val="F9CB9C"/>
          </a:solidFill>
          <a:ln>
            <a:noFill/>
          </a:ln>
        </p:spPr>
        <p:txBody>
          <a:bodyPr wrap="square" lIns="91425" tIns="45700" rIns="91425" bIns="45700" anchor="ctr" anchorCtr="0">
            <a:noAutofit/>
          </a:bodyPr>
          <a:lstStyle/>
          <a:p>
            <a:pPr marL="152400" marR="0" lvl="0" indent="-177800" algn="ctr" rtl="0">
              <a:lnSpc>
                <a:spcPct val="100000"/>
              </a:lnSpc>
              <a:spcBef>
                <a:spcPts val="0"/>
              </a:spcBef>
              <a:spcAft>
                <a:spcPts val="0"/>
              </a:spcAft>
              <a:buClr>
                <a:schemeClr val="dk1"/>
              </a:buClr>
              <a:buSzPct val="100000"/>
              <a:buFont typeface="Calibri"/>
              <a:buNone/>
            </a:pPr>
            <a:r>
              <a:rPr lang="en-US" sz="1400" b="1" i="0" u="none" strike="noStrike" cap="none">
                <a:solidFill>
                  <a:schemeClr val="dk1"/>
                </a:solidFill>
                <a:latin typeface="Avenir"/>
                <a:ea typeface="Avenir"/>
                <a:cs typeface="Avenir"/>
                <a:sym typeface="Avenir"/>
              </a:rPr>
              <a:t>1 in 2 users check social media daily.</a:t>
            </a:r>
          </a:p>
        </p:txBody>
      </p:sp>
      <p:sp>
        <p:nvSpPr>
          <p:cNvPr id="689" name="Shape 689"/>
          <p:cNvSpPr/>
          <p:nvPr/>
        </p:nvSpPr>
        <p:spPr>
          <a:xfrm>
            <a:off x="441100" y="3535637"/>
            <a:ext cx="6519424" cy="345166"/>
          </a:xfrm>
          <a:prstGeom prst="roundRect">
            <a:avLst>
              <a:gd name="adj" fmla="val 16667"/>
            </a:avLst>
          </a:prstGeom>
          <a:solidFill>
            <a:srgbClr val="F9CB9C"/>
          </a:solidFill>
          <a:ln>
            <a:noFill/>
          </a:ln>
        </p:spPr>
        <p:txBody>
          <a:bodyPr wrap="square" lIns="91425" tIns="45700" rIns="91425" bIns="45700" anchor="ctr" anchorCtr="0">
            <a:noAutofit/>
          </a:bodyPr>
          <a:lstStyle/>
          <a:p>
            <a:pPr marL="152400" marR="0" lvl="0" indent="-177800" algn="ctr" rtl="0">
              <a:lnSpc>
                <a:spcPct val="100000"/>
              </a:lnSpc>
              <a:spcBef>
                <a:spcPts val="0"/>
              </a:spcBef>
              <a:spcAft>
                <a:spcPts val="0"/>
              </a:spcAft>
              <a:buClr>
                <a:schemeClr val="dk1"/>
              </a:buClr>
              <a:buSzPct val="100000"/>
              <a:buFont typeface="Calibri"/>
              <a:buNone/>
            </a:pPr>
            <a:r>
              <a:rPr lang="en-US" sz="1400" b="1" i="0" u="none" strike="noStrike" cap="none">
                <a:solidFill>
                  <a:schemeClr val="dk1"/>
                </a:solidFill>
                <a:latin typeface="Avenir"/>
                <a:ea typeface="Avenir"/>
                <a:cs typeface="Avenir"/>
                <a:sym typeface="Avenir"/>
              </a:rPr>
              <a:t>35% of all users check more than 5 times each day.</a:t>
            </a:r>
          </a:p>
        </p:txBody>
      </p:sp>
      <p:sp>
        <p:nvSpPr>
          <p:cNvPr id="690" name="Shape 690"/>
          <p:cNvSpPr/>
          <p:nvPr/>
        </p:nvSpPr>
        <p:spPr>
          <a:xfrm>
            <a:off x="441100" y="3939148"/>
            <a:ext cx="6519424" cy="345166"/>
          </a:xfrm>
          <a:prstGeom prst="roundRect">
            <a:avLst>
              <a:gd name="adj" fmla="val 16667"/>
            </a:avLst>
          </a:prstGeom>
          <a:solidFill>
            <a:srgbClr val="F9CB9C"/>
          </a:solidFill>
          <a:ln>
            <a:noFill/>
          </a:ln>
        </p:spPr>
        <p:txBody>
          <a:bodyPr wrap="square" lIns="91425" tIns="45700" rIns="91425" bIns="45700" anchor="ctr" anchorCtr="0">
            <a:noAutofit/>
          </a:bodyPr>
          <a:lstStyle/>
          <a:p>
            <a:pPr marL="152400" marR="0" lvl="0" indent="-114300" algn="ctr" rtl="0">
              <a:lnSpc>
                <a:spcPct val="100000"/>
              </a:lnSpc>
              <a:spcBef>
                <a:spcPts val="0"/>
              </a:spcBef>
              <a:spcAft>
                <a:spcPts val="0"/>
              </a:spcAft>
              <a:buClr>
                <a:schemeClr val="dk1"/>
              </a:buClr>
              <a:buSzPct val="100000"/>
              <a:buFont typeface="Avenir"/>
              <a:buNone/>
            </a:pPr>
            <a:r>
              <a:rPr lang="en-US" sz="1400" b="1" i="0" u="none" strike="noStrike" cap="none">
                <a:solidFill>
                  <a:schemeClr val="dk1"/>
                </a:solidFill>
                <a:latin typeface="Avenir"/>
                <a:ea typeface="Avenir"/>
                <a:cs typeface="Avenir"/>
                <a:sym typeface="Avenir"/>
              </a:rPr>
              <a:t>Facebook ads have a 8.1x higher click-through rate than regular web ads.</a:t>
            </a:r>
          </a:p>
        </p:txBody>
      </p:sp>
      <p:sp>
        <p:nvSpPr>
          <p:cNvPr id="691" name="Shape 691"/>
          <p:cNvSpPr/>
          <p:nvPr/>
        </p:nvSpPr>
        <p:spPr>
          <a:xfrm>
            <a:off x="441100" y="4822115"/>
            <a:ext cx="6519424" cy="345166"/>
          </a:xfrm>
          <a:prstGeom prst="roundRect">
            <a:avLst>
              <a:gd name="adj" fmla="val 16667"/>
            </a:avLst>
          </a:prstGeom>
          <a:solidFill>
            <a:srgbClr val="F6B26B"/>
          </a:solidFill>
          <a:ln>
            <a:noFill/>
          </a:ln>
        </p:spPr>
        <p:txBody>
          <a:bodyPr wrap="square" lIns="91425" tIns="45700" rIns="91425" bIns="45700" anchor="ctr" anchorCtr="0">
            <a:noAutofit/>
          </a:bodyPr>
          <a:lstStyle/>
          <a:p>
            <a:pPr marL="152400" marR="0" lvl="0" indent="-47625" algn="ctr" rtl="0">
              <a:lnSpc>
                <a:spcPct val="100000"/>
              </a:lnSpc>
              <a:spcBef>
                <a:spcPts val="0"/>
              </a:spcBef>
              <a:spcAft>
                <a:spcPts val="0"/>
              </a:spcAft>
              <a:buClr>
                <a:schemeClr val="dk1"/>
              </a:buClr>
              <a:buSzPct val="25000"/>
              <a:buFont typeface="Arial"/>
              <a:buNone/>
            </a:pPr>
            <a:r>
              <a:rPr lang="en-US" sz="1400" b="1" i="0" u="none" strike="noStrike" cap="none">
                <a:solidFill>
                  <a:schemeClr val="dk1"/>
                </a:solidFill>
                <a:latin typeface="Avenir"/>
                <a:ea typeface="Avenir"/>
                <a:cs typeface="Avenir"/>
                <a:sym typeface="Avenir"/>
              </a:rPr>
              <a:t>Social media marketing will establish a consistent brand image.</a:t>
            </a:r>
          </a:p>
        </p:txBody>
      </p:sp>
      <p:sp>
        <p:nvSpPr>
          <p:cNvPr id="692" name="Shape 692"/>
          <p:cNvSpPr/>
          <p:nvPr/>
        </p:nvSpPr>
        <p:spPr>
          <a:xfrm>
            <a:off x="441100" y="5225626"/>
            <a:ext cx="6519424" cy="345166"/>
          </a:xfrm>
          <a:prstGeom prst="roundRect">
            <a:avLst>
              <a:gd name="adj" fmla="val 16667"/>
            </a:avLst>
          </a:prstGeom>
          <a:solidFill>
            <a:srgbClr val="F6B26B"/>
          </a:solidFill>
          <a:ln>
            <a:noFill/>
          </a:ln>
        </p:spPr>
        <p:txBody>
          <a:bodyPr wrap="square" lIns="91425" tIns="45700" rIns="91425" bIns="45700" anchor="ctr" anchorCtr="0">
            <a:noAutofit/>
          </a:bodyPr>
          <a:lstStyle/>
          <a:p>
            <a:pPr marL="152400" marR="0" lvl="0" indent="-47625" algn="ctr" rtl="0">
              <a:lnSpc>
                <a:spcPct val="100000"/>
              </a:lnSpc>
              <a:spcBef>
                <a:spcPts val="0"/>
              </a:spcBef>
              <a:spcAft>
                <a:spcPts val="0"/>
              </a:spcAft>
              <a:buClr>
                <a:schemeClr val="dk1"/>
              </a:buClr>
              <a:buSzPct val="25000"/>
              <a:buFont typeface="Arial"/>
              <a:buNone/>
            </a:pPr>
            <a:r>
              <a:rPr lang="en-US" sz="1400" b="1" i="0" u="none" strike="noStrike" cap="none">
                <a:solidFill>
                  <a:schemeClr val="dk1"/>
                </a:solidFill>
                <a:latin typeface="Avenir"/>
                <a:ea typeface="Avenir"/>
                <a:cs typeface="Avenir"/>
                <a:sym typeface="Avenir"/>
              </a:rPr>
              <a:t>A consistent brand image will increase familiarity and user engagement.</a:t>
            </a:r>
          </a:p>
        </p:txBody>
      </p:sp>
      <p:sp>
        <p:nvSpPr>
          <p:cNvPr id="693" name="Shape 693"/>
          <p:cNvSpPr/>
          <p:nvPr/>
        </p:nvSpPr>
        <p:spPr>
          <a:xfrm>
            <a:off x="441100" y="5629136"/>
            <a:ext cx="6519424" cy="485445"/>
          </a:xfrm>
          <a:prstGeom prst="roundRect">
            <a:avLst>
              <a:gd name="adj" fmla="val 16667"/>
            </a:avLst>
          </a:prstGeom>
          <a:solidFill>
            <a:srgbClr val="F6B26B"/>
          </a:solidFill>
          <a:ln>
            <a:noFill/>
          </a:ln>
        </p:spPr>
        <p:txBody>
          <a:bodyPr wrap="square" lIns="91425" tIns="45700" rIns="91425" bIns="45700" anchor="ctr" anchorCtr="0">
            <a:noAutofit/>
          </a:bodyPr>
          <a:lstStyle/>
          <a:p>
            <a:pPr marL="152400" marR="0" lvl="0" indent="-47625" algn="ctr" rtl="0">
              <a:lnSpc>
                <a:spcPct val="100000"/>
              </a:lnSpc>
              <a:spcBef>
                <a:spcPts val="0"/>
              </a:spcBef>
              <a:spcAft>
                <a:spcPts val="0"/>
              </a:spcAft>
              <a:buClr>
                <a:schemeClr val="dk1"/>
              </a:buClr>
              <a:buSzPct val="25000"/>
              <a:buFont typeface="Arial"/>
              <a:buNone/>
            </a:pPr>
            <a:r>
              <a:rPr lang="en-US" sz="1400" b="1" i="0" u="none" strike="noStrike" cap="none">
                <a:solidFill>
                  <a:schemeClr val="dk1"/>
                </a:solidFill>
                <a:latin typeface="Avenir"/>
                <a:ea typeface="Avenir"/>
                <a:cs typeface="Avenir"/>
                <a:sym typeface="Avenir"/>
              </a:rPr>
              <a:t>Effectively branded social media marketing is 2.9x more memorable than other online marketing.</a:t>
            </a:r>
          </a:p>
        </p:txBody>
      </p:sp>
      <p:pic>
        <p:nvPicPr>
          <p:cNvPr id="694" name="Shape 694"/>
          <p:cNvPicPr preferRelativeResize="0"/>
          <p:nvPr/>
        </p:nvPicPr>
        <p:blipFill rotWithShape="1">
          <a:blip r:embed="rId4">
            <a:alphaModFix/>
          </a:blip>
          <a:srcRect/>
          <a:stretch/>
        </p:blipFill>
        <p:spPr>
          <a:xfrm>
            <a:off x="7227677" y="3132126"/>
            <a:ext cx="1132452" cy="1132452"/>
          </a:xfrm>
          <a:prstGeom prst="rect">
            <a:avLst/>
          </a:prstGeom>
          <a:noFill/>
          <a:ln>
            <a:noFill/>
          </a:ln>
        </p:spPr>
      </p:pic>
      <p:pic>
        <p:nvPicPr>
          <p:cNvPr id="695" name="Shape 695"/>
          <p:cNvPicPr preferRelativeResize="0"/>
          <p:nvPr/>
        </p:nvPicPr>
        <p:blipFill rotWithShape="1">
          <a:blip r:embed="rId5">
            <a:alphaModFix/>
          </a:blip>
          <a:srcRect/>
          <a:stretch/>
        </p:blipFill>
        <p:spPr>
          <a:xfrm>
            <a:off x="7168569" y="4841360"/>
            <a:ext cx="1250289" cy="125028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Shape 700"/>
          <p:cNvSpPr txBox="1"/>
          <p:nvPr/>
        </p:nvSpPr>
        <p:spPr>
          <a:xfrm>
            <a:off x="380424" y="123426"/>
            <a:ext cx="7224708" cy="707886"/>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chemeClr val="dk1"/>
              </a:buClr>
              <a:buFont typeface="Avenir"/>
              <a:buNone/>
            </a:pPr>
            <a:endParaRPr sz="2000" b="0" i="0" u="none" strike="noStrike" cap="none">
              <a:solidFill>
                <a:schemeClr val="dk1"/>
              </a:solidFill>
              <a:latin typeface="Avenir"/>
              <a:ea typeface="Avenir"/>
              <a:cs typeface="Avenir"/>
              <a:sym typeface="Avenir"/>
            </a:endParaRPr>
          </a:p>
          <a:p>
            <a:pPr marL="0" marR="0" lvl="0" indent="-31750" algn="l" rtl="0">
              <a:lnSpc>
                <a:spcPct val="100000"/>
              </a:lnSpc>
              <a:spcBef>
                <a:spcPts val="0"/>
              </a:spcBef>
              <a:spcAft>
                <a:spcPts val="0"/>
              </a:spcAft>
              <a:buClr>
                <a:schemeClr val="dk1"/>
              </a:buClr>
              <a:buSzPct val="25000"/>
              <a:buFont typeface="Avenir"/>
              <a:buNone/>
            </a:pPr>
            <a:r>
              <a:rPr lang="en-US" sz="2000" b="0" i="0" u="none" strike="noStrike" cap="none">
                <a:solidFill>
                  <a:schemeClr val="dk1"/>
                </a:solidFill>
                <a:latin typeface="Avenir"/>
                <a:ea typeface="Avenir"/>
                <a:cs typeface="Avenir"/>
                <a:sym typeface="Avenir"/>
              </a:rPr>
              <a:t>Implementation: Key steps and considerations</a:t>
            </a:r>
          </a:p>
        </p:txBody>
      </p:sp>
      <p:sp>
        <p:nvSpPr>
          <p:cNvPr id="701" name="Shape 701"/>
          <p:cNvSpPr txBox="1"/>
          <p:nvPr/>
        </p:nvSpPr>
        <p:spPr>
          <a:xfrm>
            <a:off x="2050085" y="7565457"/>
            <a:ext cx="4042611" cy="2677656"/>
          </a:xfrm>
          <a:prstGeom prst="rect">
            <a:avLst/>
          </a:prstGeom>
          <a:noFill/>
          <a:ln>
            <a:noFill/>
          </a:ln>
        </p:spPr>
        <p:txBody>
          <a:bodyPr wrap="square" lIns="91425" tIns="45700" rIns="91425" bIns="45700" anchor="t" anchorCtr="0">
            <a:noAutofit/>
          </a:bodyPr>
          <a:lstStyle/>
          <a:p>
            <a:pPr marL="0" marR="0" lvl="0" indent="-22225" algn="l" rtl="0">
              <a:lnSpc>
                <a:spcPct val="100000"/>
              </a:lnSpc>
              <a:spcBef>
                <a:spcPts val="0"/>
              </a:spcBef>
              <a:spcAft>
                <a:spcPts val="0"/>
              </a:spcAft>
              <a:buClr>
                <a:srgbClr val="000000"/>
              </a:buClr>
              <a:buSzPct val="25000"/>
              <a:buFont typeface="Arial"/>
              <a:buNone/>
            </a:pPr>
            <a:r>
              <a:rPr lang="en-US" sz="1400" b="0" i="0" u="sng" strike="noStrike" cap="none">
                <a:solidFill>
                  <a:schemeClr val="hlink"/>
                </a:solidFill>
                <a:latin typeface="Arial"/>
                <a:ea typeface="Arial"/>
                <a:cs typeface="Arial"/>
                <a:sym typeface="Arial"/>
                <a:hlinkClick r:id="rId3"/>
              </a:rPr>
              <a:t>http://www.telegraph.co.uk/finance/newsbysector/mediatechnologyandtelecoms/digital-media/11597743/Teenagers-spend-27-hours-a-week-online-how-internet-use-has-ballooned-in-the-last-decade.html</a:t>
            </a:r>
            <a:r>
              <a:rPr lang="en-US" sz="1400" b="0" i="0" u="none" strike="noStrike" cap="none">
                <a:solidFill>
                  <a:srgbClr val="000000"/>
                </a:solidFill>
                <a:latin typeface="Arial"/>
                <a:ea typeface="Arial"/>
                <a:cs typeface="Arial"/>
                <a:sym typeface="Arial"/>
              </a:rPr>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
            </a:r>
            <a:br>
              <a:rPr lang="en-US" sz="1400" b="0" i="0" u="none" strike="noStrike" cap="none">
                <a:solidFill>
                  <a:srgbClr val="000000"/>
                </a:solidFill>
                <a:latin typeface="Arial"/>
                <a:ea typeface="Arial"/>
                <a:cs typeface="Arial"/>
                <a:sym typeface="Arial"/>
              </a:rPr>
            </a:br>
            <a:r>
              <a:rPr lang="en-US" sz="1400" b="0" i="0" u="sng" strike="noStrike" cap="none">
                <a:solidFill>
                  <a:schemeClr val="hlink"/>
                </a:solidFill>
                <a:latin typeface="Arial"/>
                <a:ea typeface="Arial"/>
                <a:cs typeface="Arial"/>
                <a:sym typeface="Arial"/>
                <a:hlinkClick r:id="rId4"/>
              </a:rPr>
              <a:t>http://www.sciencedirect.com/science/article/pii/S1877042811015953</a:t>
            </a:r>
          </a:p>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0" indent="-22225"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https://yump.com.au/2016-australian-mobile-statistics-how-digital-is-increasingly-a-mobile-first-experience/</a:t>
            </a:r>
          </a:p>
        </p:txBody>
      </p:sp>
      <p:cxnSp>
        <p:nvCxnSpPr>
          <p:cNvPr id="702" name="Shape 702"/>
          <p:cNvCxnSpPr/>
          <p:nvPr/>
        </p:nvCxnSpPr>
        <p:spPr>
          <a:xfrm>
            <a:off x="3014603" y="1269673"/>
            <a:ext cx="0" cy="4464463"/>
          </a:xfrm>
          <a:prstGeom prst="straightConnector1">
            <a:avLst/>
          </a:prstGeom>
          <a:noFill/>
          <a:ln w="19050" cap="flat" cmpd="sng">
            <a:solidFill>
              <a:srgbClr val="7F7F7F"/>
            </a:solidFill>
            <a:prstDash val="dot"/>
            <a:round/>
            <a:headEnd type="none" w="med" len="med"/>
            <a:tailEnd type="none" w="med" len="med"/>
          </a:ln>
        </p:spPr>
      </p:cxnSp>
      <p:sp>
        <p:nvSpPr>
          <p:cNvPr id="703" name="Shape 703"/>
          <p:cNvSpPr txBox="1"/>
          <p:nvPr/>
        </p:nvSpPr>
        <p:spPr>
          <a:xfrm>
            <a:off x="3382988" y="1217200"/>
            <a:ext cx="5674950" cy="369332"/>
          </a:xfrm>
          <a:prstGeom prst="rect">
            <a:avLst/>
          </a:prstGeom>
          <a:no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ct val="100000"/>
              <a:buFont typeface="Arial"/>
              <a:buNone/>
            </a:pPr>
            <a:r>
              <a:rPr lang="en-US" sz="1800" b="0" i="0" u="none" strike="noStrike" cap="none">
                <a:solidFill>
                  <a:srgbClr val="000000"/>
                </a:solidFill>
                <a:latin typeface="Avenir"/>
                <a:ea typeface="Avenir"/>
                <a:cs typeface="Avenir"/>
                <a:sym typeface="Avenir"/>
              </a:rPr>
              <a:t>Key metrics and methods of analytics:</a:t>
            </a:r>
          </a:p>
        </p:txBody>
      </p:sp>
      <p:sp>
        <p:nvSpPr>
          <p:cNvPr id="704" name="Shape 704"/>
          <p:cNvSpPr txBox="1"/>
          <p:nvPr/>
        </p:nvSpPr>
        <p:spPr>
          <a:xfrm>
            <a:off x="182242" y="1217200"/>
            <a:ext cx="2642949" cy="369332"/>
          </a:xfrm>
          <a:prstGeom prst="rect">
            <a:avLst/>
          </a:prstGeom>
          <a:no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ct val="100000"/>
              <a:buFont typeface="Arial"/>
              <a:buNone/>
            </a:pPr>
            <a:r>
              <a:rPr lang="en-US" sz="1800" b="0" i="0" u="none" strike="noStrike" cap="none">
                <a:solidFill>
                  <a:srgbClr val="000000"/>
                </a:solidFill>
                <a:latin typeface="Avenir"/>
                <a:ea typeface="Avenir"/>
                <a:cs typeface="Avenir"/>
                <a:sym typeface="Avenir"/>
              </a:rPr>
              <a:t>Marketing Expenditure</a:t>
            </a:r>
          </a:p>
        </p:txBody>
      </p:sp>
      <p:sp>
        <p:nvSpPr>
          <p:cNvPr id="705" name="Shape 705"/>
          <p:cNvSpPr txBox="1"/>
          <p:nvPr/>
        </p:nvSpPr>
        <p:spPr>
          <a:xfrm>
            <a:off x="3382988" y="1557811"/>
            <a:ext cx="5357599" cy="954107"/>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ct val="100000"/>
              <a:buFont typeface="Arial"/>
              <a:buNone/>
            </a:pPr>
            <a:r>
              <a:rPr lang="en-US" sz="1400" b="0" i="0" u="none" strike="noStrike" cap="none">
                <a:solidFill>
                  <a:srgbClr val="000000"/>
                </a:solidFill>
                <a:latin typeface="Avenir"/>
                <a:ea typeface="Avenir"/>
                <a:cs typeface="Avenir"/>
                <a:sym typeface="Avenir"/>
              </a:rPr>
              <a:t>Social media has several methods of analytics, enabling user acquisition optimisation. For example, data suggests that posting and sharing between 1-3pm on weekdays generates the highest clickthrough rates for all platforms.</a:t>
            </a:r>
          </a:p>
        </p:txBody>
      </p:sp>
      <p:sp>
        <p:nvSpPr>
          <p:cNvPr id="706" name="Shape 706"/>
          <p:cNvSpPr/>
          <p:nvPr/>
        </p:nvSpPr>
        <p:spPr>
          <a:xfrm>
            <a:off x="3382988" y="5390279"/>
            <a:ext cx="5160623" cy="585522"/>
          </a:xfrm>
          <a:prstGeom prst="rect">
            <a:avLst/>
          </a:prstGeom>
          <a:solidFill>
            <a:srgbClr val="FCE5CD"/>
          </a:solidFill>
          <a:ln>
            <a:noFill/>
          </a:ln>
        </p:spPr>
        <p:txBody>
          <a:bodyPr wrap="square" lIns="91425" tIns="45700" rIns="91425" bIns="45700" anchor="ctr" anchorCtr="0">
            <a:noAutofit/>
          </a:bodyPr>
          <a:lstStyle/>
          <a:p>
            <a:pPr marL="152400" marR="0" lvl="0" indent="-50800" algn="ctr" rtl="0">
              <a:lnSpc>
                <a:spcPct val="100000"/>
              </a:lnSpc>
              <a:spcBef>
                <a:spcPts val="0"/>
              </a:spcBef>
              <a:spcAft>
                <a:spcPts val="0"/>
              </a:spcAft>
              <a:buClr>
                <a:schemeClr val="dk1"/>
              </a:buClr>
              <a:buSzPct val="25000"/>
              <a:buFont typeface="Arial"/>
              <a:buNone/>
            </a:pPr>
            <a:r>
              <a:rPr lang="en-US" sz="1600" b="1" i="0" u="none" strike="noStrike" cap="none">
                <a:solidFill>
                  <a:schemeClr val="dk1"/>
                </a:solidFill>
                <a:latin typeface="Avenir"/>
                <a:ea typeface="Avenir"/>
                <a:cs typeface="Avenir"/>
                <a:sym typeface="Avenir"/>
              </a:rPr>
              <a:t>Analytics will enable 1Scope to tailor its social media campaign and maximise its effectiveness.</a:t>
            </a:r>
          </a:p>
        </p:txBody>
      </p:sp>
      <p:sp>
        <p:nvSpPr>
          <p:cNvPr id="707" name="Shape 707"/>
          <p:cNvSpPr txBox="1"/>
          <p:nvPr/>
        </p:nvSpPr>
        <p:spPr>
          <a:xfrm>
            <a:off x="182242" y="1715419"/>
            <a:ext cx="2642950" cy="1384995"/>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ct val="100000"/>
              <a:buFont typeface="Arial"/>
              <a:buNone/>
            </a:pPr>
            <a:r>
              <a:rPr lang="en-US" sz="1400" b="0" i="0" u="none" strike="noStrike" cap="none">
                <a:solidFill>
                  <a:srgbClr val="000000"/>
                </a:solidFill>
                <a:latin typeface="Avenir"/>
                <a:ea typeface="Avenir"/>
                <a:cs typeface="Avenir"/>
                <a:sym typeface="Avenir"/>
              </a:rPr>
              <a:t>Considering its effectiveness, social media marketing is extremely cost-efficient. It is 2 times cheaper than billboards, and over 10 times cheaper than television marketing.</a:t>
            </a:r>
          </a:p>
        </p:txBody>
      </p:sp>
      <p:sp>
        <p:nvSpPr>
          <p:cNvPr id="708" name="Shape 708"/>
          <p:cNvSpPr txBox="1"/>
          <p:nvPr/>
        </p:nvSpPr>
        <p:spPr>
          <a:xfrm>
            <a:off x="3382988" y="2561987"/>
            <a:ext cx="5674950" cy="369332"/>
          </a:xfrm>
          <a:prstGeom prst="rect">
            <a:avLst/>
          </a:prstGeom>
          <a:no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ct val="100000"/>
              <a:buFont typeface="Arial"/>
              <a:buNone/>
            </a:pPr>
            <a:r>
              <a:rPr lang="en-US" sz="1800" b="0" i="0" u="none" strike="noStrike" cap="none">
                <a:solidFill>
                  <a:srgbClr val="000000"/>
                </a:solidFill>
                <a:latin typeface="Avenir"/>
                <a:ea typeface="Avenir"/>
                <a:cs typeface="Avenir"/>
                <a:sym typeface="Avenir"/>
              </a:rPr>
              <a:t>Primary analytics tools are:</a:t>
            </a:r>
          </a:p>
        </p:txBody>
      </p:sp>
      <p:pic>
        <p:nvPicPr>
          <p:cNvPr id="709" name="Shape 709" descr="http://is1.mzstatic.com/image/thumb/Purple122/v4/08/d5/d6/08d5d613-21fb-f7cf-2213-0860e8139568/source/1200x630bb.jpg"/>
          <p:cNvPicPr preferRelativeResize="0"/>
          <p:nvPr/>
        </p:nvPicPr>
        <p:blipFill rotWithShape="1">
          <a:blip r:embed="rId5">
            <a:alphaModFix/>
          </a:blip>
          <a:srcRect/>
          <a:stretch/>
        </p:blipFill>
        <p:spPr>
          <a:xfrm>
            <a:off x="3508765" y="2945228"/>
            <a:ext cx="1156266" cy="1156266"/>
          </a:xfrm>
          <a:prstGeom prst="rect">
            <a:avLst/>
          </a:prstGeom>
          <a:noFill/>
          <a:ln>
            <a:noFill/>
          </a:ln>
        </p:spPr>
      </p:pic>
      <p:pic>
        <p:nvPicPr>
          <p:cNvPr id="710" name="Shape 710" descr="https://img.quantrimang.com/photos/image/2016/07/22/so-lieu-facebook-200.png"/>
          <p:cNvPicPr preferRelativeResize="0"/>
          <p:nvPr/>
        </p:nvPicPr>
        <p:blipFill rotWithShape="1">
          <a:blip r:embed="rId6">
            <a:alphaModFix/>
          </a:blip>
          <a:srcRect/>
          <a:stretch/>
        </p:blipFill>
        <p:spPr>
          <a:xfrm>
            <a:off x="5433948" y="3017741"/>
            <a:ext cx="1017042" cy="1017042"/>
          </a:xfrm>
          <a:prstGeom prst="rect">
            <a:avLst/>
          </a:prstGeom>
          <a:noFill/>
          <a:ln>
            <a:noFill/>
          </a:ln>
        </p:spPr>
      </p:pic>
      <p:pic>
        <p:nvPicPr>
          <p:cNvPr id="711" name="Shape 711"/>
          <p:cNvPicPr preferRelativeResize="0"/>
          <p:nvPr/>
        </p:nvPicPr>
        <p:blipFill rotWithShape="1">
          <a:blip r:embed="rId7">
            <a:alphaModFix/>
          </a:blip>
          <a:srcRect/>
          <a:stretch/>
        </p:blipFill>
        <p:spPr>
          <a:xfrm>
            <a:off x="7028752" y="2723538"/>
            <a:ext cx="1608995" cy="1608995"/>
          </a:xfrm>
          <a:prstGeom prst="rect">
            <a:avLst/>
          </a:prstGeom>
          <a:noFill/>
          <a:ln>
            <a:noFill/>
          </a:ln>
        </p:spPr>
      </p:pic>
      <p:sp>
        <p:nvSpPr>
          <p:cNvPr id="712" name="Shape 712"/>
          <p:cNvSpPr txBox="1"/>
          <p:nvPr/>
        </p:nvSpPr>
        <p:spPr>
          <a:xfrm>
            <a:off x="3280284" y="4097286"/>
            <a:ext cx="1570912" cy="317278"/>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ct val="100000"/>
              <a:buFont typeface="Arial"/>
              <a:buNone/>
            </a:pPr>
            <a:r>
              <a:rPr lang="en-US" sz="1400" b="0" i="0" u="none" strike="noStrike" cap="none">
                <a:solidFill>
                  <a:srgbClr val="000000"/>
                </a:solidFill>
                <a:latin typeface="Avenir"/>
                <a:ea typeface="Avenir"/>
                <a:cs typeface="Avenir"/>
                <a:sym typeface="Avenir"/>
              </a:rPr>
              <a:t>Google Analytics</a:t>
            </a:r>
          </a:p>
        </p:txBody>
      </p:sp>
      <p:sp>
        <p:nvSpPr>
          <p:cNvPr id="713" name="Shape 713"/>
          <p:cNvSpPr txBox="1"/>
          <p:nvPr/>
        </p:nvSpPr>
        <p:spPr>
          <a:xfrm>
            <a:off x="5120588" y="4102037"/>
            <a:ext cx="1762125" cy="307777"/>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ct val="100000"/>
              <a:buFont typeface="Arial"/>
              <a:buNone/>
            </a:pPr>
            <a:r>
              <a:rPr lang="en-US" sz="1400" b="0" i="0" u="none" strike="noStrike" cap="none">
                <a:solidFill>
                  <a:srgbClr val="000000"/>
                </a:solidFill>
                <a:latin typeface="Avenir"/>
                <a:ea typeface="Avenir"/>
                <a:cs typeface="Avenir"/>
                <a:sym typeface="Avenir"/>
              </a:rPr>
              <a:t>Facebook Analytics</a:t>
            </a:r>
          </a:p>
        </p:txBody>
      </p:sp>
      <p:sp>
        <p:nvSpPr>
          <p:cNvPr id="714" name="Shape 714"/>
          <p:cNvSpPr txBox="1"/>
          <p:nvPr/>
        </p:nvSpPr>
        <p:spPr>
          <a:xfrm>
            <a:off x="7209114" y="4102037"/>
            <a:ext cx="1334497" cy="307777"/>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ct val="100000"/>
              <a:buFont typeface="Arial"/>
              <a:buNone/>
            </a:pPr>
            <a:r>
              <a:rPr lang="en-US" sz="1400" b="0" i="0" u="none" strike="noStrike" cap="none">
                <a:solidFill>
                  <a:srgbClr val="000000"/>
                </a:solidFill>
                <a:latin typeface="Avenir"/>
                <a:ea typeface="Avenir"/>
                <a:cs typeface="Avenir"/>
                <a:sym typeface="Avenir"/>
              </a:rPr>
              <a:t>Agora Pulse</a:t>
            </a:r>
          </a:p>
        </p:txBody>
      </p:sp>
      <p:sp>
        <p:nvSpPr>
          <p:cNvPr id="715" name="Shape 715"/>
          <p:cNvSpPr/>
          <p:nvPr/>
        </p:nvSpPr>
        <p:spPr>
          <a:xfrm>
            <a:off x="3382988" y="4497306"/>
            <a:ext cx="5160623" cy="624571"/>
          </a:xfrm>
          <a:prstGeom prst="rect">
            <a:avLst/>
          </a:prstGeom>
          <a:solidFill>
            <a:srgbClr val="FCE5CD"/>
          </a:solidFill>
          <a:ln>
            <a:noFill/>
          </a:ln>
        </p:spPr>
        <p:txBody>
          <a:bodyPr wrap="square" lIns="91425" tIns="45700" rIns="91425" bIns="45700" anchor="ctr" anchorCtr="0">
            <a:noAutofit/>
          </a:bodyPr>
          <a:lstStyle/>
          <a:p>
            <a:pPr marL="152400" marR="0" lvl="0" indent="-50800" algn="ctr" rtl="0">
              <a:lnSpc>
                <a:spcPct val="100000"/>
              </a:lnSpc>
              <a:spcBef>
                <a:spcPts val="0"/>
              </a:spcBef>
              <a:spcAft>
                <a:spcPts val="0"/>
              </a:spcAft>
              <a:buClr>
                <a:schemeClr val="dk1"/>
              </a:buClr>
              <a:buSzPct val="25000"/>
              <a:buFont typeface="Arial"/>
              <a:buNone/>
            </a:pPr>
            <a:r>
              <a:rPr lang="en-US" sz="1600" b="1" i="0" u="none" strike="noStrike" cap="none">
                <a:solidFill>
                  <a:schemeClr val="dk1"/>
                </a:solidFill>
                <a:latin typeface="Avenir"/>
                <a:ea typeface="Avenir"/>
                <a:cs typeface="Avenir"/>
                <a:sym typeface="Avenir"/>
              </a:rPr>
              <a:t>Track KPIs such as clickthrough rates, event sign up rates and referral rates.</a:t>
            </a:r>
          </a:p>
        </p:txBody>
      </p:sp>
      <p:sp>
        <p:nvSpPr>
          <p:cNvPr id="716" name="Shape 716"/>
          <p:cNvSpPr/>
          <p:nvPr/>
        </p:nvSpPr>
        <p:spPr>
          <a:xfrm rot="10800000" flipH="1">
            <a:off x="5781036" y="5175759"/>
            <a:ext cx="364525" cy="160638"/>
          </a:xfrm>
          <a:prstGeom prst="triangle">
            <a:avLst>
              <a:gd name="adj" fmla="val 50000"/>
            </a:avLst>
          </a:prstGeom>
          <a:solidFill>
            <a:srgbClr val="666666"/>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chemeClr val="dk1"/>
              </a:buClr>
              <a:buFont typeface="Avenir"/>
              <a:buNone/>
            </a:pPr>
            <a:endParaRPr sz="1800" b="0" i="0" u="none" strike="noStrike" cap="none">
              <a:solidFill>
                <a:srgbClr val="FFFFFF"/>
              </a:solidFill>
              <a:latin typeface="Avenir"/>
              <a:ea typeface="Avenir"/>
              <a:cs typeface="Avenir"/>
              <a:sym typeface="Avenir"/>
            </a:endParaRPr>
          </a:p>
        </p:txBody>
      </p:sp>
      <p:pic>
        <p:nvPicPr>
          <p:cNvPr id="717" name="Shape 717" descr="download.png"/>
          <p:cNvPicPr preferRelativeResize="0"/>
          <p:nvPr/>
        </p:nvPicPr>
        <p:blipFill rotWithShape="1">
          <a:blip r:embed="rId8">
            <a:alphaModFix/>
          </a:blip>
          <a:srcRect/>
          <a:stretch/>
        </p:blipFill>
        <p:spPr>
          <a:xfrm>
            <a:off x="0" y="3017750"/>
            <a:ext cx="3261415" cy="261285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p:nvPr/>
        </p:nvSpPr>
        <p:spPr>
          <a:xfrm>
            <a:off x="380424" y="123426"/>
            <a:ext cx="7224708" cy="707886"/>
          </a:xfrm>
          <a:prstGeom prst="rect">
            <a:avLst/>
          </a:prstGeom>
          <a:noFill/>
          <a:ln>
            <a:noFill/>
          </a:ln>
        </p:spPr>
        <p:txBody>
          <a:bodyPr wrap="square" lIns="91425" tIns="45700" rIns="91425" bIns="45700" anchor="b" anchorCtr="0">
            <a:noAutofit/>
          </a:bodyPr>
          <a:lstStyle/>
          <a:p>
            <a:pPr marL="0" marR="0" lvl="0" indent="-31750" algn="l" rtl="0">
              <a:lnSpc>
                <a:spcPct val="100000"/>
              </a:lnSpc>
              <a:spcBef>
                <a:spcPts val="0"/>
              </a:spcBef>
              <a:spcAft>
                <a:spcPts val="0"/>
              </a:spcAft>
              <a:buClr>
                <a:schemeClr val="dk1"/>
              </a:buClr>
              <a:buSzPct val="25000"/>
              <a:buFont typeface="Calibri"/>
              <a:buNone/>
            </a:pPr>
            <a:r>
              <a:rPr lang="en-US" sz="2000" b="0" i="0" u="none" strike="noStrike" cap="none">
                <a:solidFill>
                  <a:schemeClr val="dk1"/>
                </a:solidFill>
                <a:latin typeface="Avenir"/>
                <a:ea typeface="Avenir"/>
                <a:cs typeface="Avenir"/>
                <a:sym typeface="Avenir"/>
              </a:rPr>
              <a:t>LinkedIn is a worthwhile social media marketing platform</a:t>
            </a:r>
          </a:p>
        </p:txBody>
      </p:sp>
      <p:sp>
        <p:nvSpPr>
          <p:cNvPr id="723" name="Shape 723"/>
          <p:cNvSpPr txBox="1"/>
          <p:nvPr/>
        </p:nvSpPr>
        <p:spPr>
          <a:xfrm>
            <a:off x="2050085" y="7565457"/>
            <a:ext cx="4042611" cy="2677656"/>
          </a:xfrm>
          <a:prstGeom prst="rect">
            <a:avLst/>
          </a:prstGeom>
          <a:noFill/>
          <a:ln>
            <a:noFill/>
          </a:ln>
        </p:spPr>
        <p:txBody>
          <a:bodyPr wrap="square" lIns="91425" tIns="45700" rIns="91425" bIns="45700" anchor="t" anchorCtr="0">
            <a:noAutofit/>
          </a:bodyPr>
          <a:lstStyle/>
          <a:p>
            <a:pPr marL="0" marR="0" lvl="0" indent="-22225" algn="l" rtl="0">
              <a:lnSpc>
                <a:spcPct val="100000"/>
              </a:lnSpc>
              <a:spcBef>
                <a:spcPts val="0"/>
              </a:spcBef>
              <a:spcAft>
                <a:spcPts val="0"/>
              </a:spcAft>
              <a:buClr>
                <a:srgbClr val="000000"/>
              </a:buClr>
              <a:buSzPct val="25000"/>
              <a:buFont typeface="Arial"/>
              <a:buNone/>
            </a:pPr>
            <a:r>
              <a:rPr lang="en-US" sz="1400" b="0" i="0" u="sng" strike="noStrike" cap="none">
                <a:solidFill>
                  <a:schemeClr val="hlink"/>
                </a:solidFill>
                <a:latin typeface="Arial"/>
                <a:ea typeface="Arial"/>
                <a:cs typeface="Arial"/>
                <a:sym typeface="Arial"/>
                <a:hlinkClick r:id="rId3"/>
              </a:rPr>
              <a:t>http://www.telegraph.co.uk/finance/newsbysector/mediatechnologyandtelecoms/digital-media/11597743/Teenagers-spend-27-hours-a-week-online-how-internet-use-has-ballooned-in-the-last-decade.html</a:t>
            </a:r>
            <a:r>
              <a:rPr lang="en-US" sz="1400" b="0" i="0" u="none" strike="noStrike" cap="none">
                <a:solidFill>
                  <a:srgbClr val="000000"/>
                </a:solidFill>
                <a:latin typeface="Arial"/>
                <a:ea typeface="Arial"/>
                <a:cs typeface="Arial"/>
                <a:sym typeface="Arial"/>
              </a:rPr>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
            </a:r>
            <a:br>
              <a:rPr lang="en-US" sz="1400" b="0" i="0" u="none" strike="noStrike" cap="none">
                <a:solidFill>
                  <a:srgbClr val="000000"/>
                </a:solidFill>
                <a:latin typeface="Arial"/>
                <a:ea typeface="Arial"/>
                <a:cs typeface="Arial"/>
                <a:sym typeface="Arial"/>
              </a:rPr>
            </a:br>
            <a:r>
              <a:rPr lang="en-US" sz="1400" b="0" i="0" u="sng" strike="noStrike" cap="none">
                <a:solidFill>
                  <a:schemeClr val="hlink"/>
                </a:solidFill>
                <a:latin typeface="Arial"/>
                <a:ea typeface="Arial"/>
                <a:cs typeface="Arial"/>
                <a:sym typeface="Arial"/>
                <a:hlinkClick r:id="rId4"/>
              </a:rPr>
              <a:t>http://www.sciencedirect.com/science/article/pii/S1877042811015953</a:t>
            </a:r>
          </a:p>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0" indent="-22225"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https://yump.com.au/2016-australian-mobile-statistics-how-digital-is-increasingly-a-mobile-first-experience/</a:t>
            </a:r>
          </a:p>
        </p:txBody>
      </p:sp>
      <p:cxnSp>
        <p:nvCxnSpPr>
          <p:cNvPr id="724" name="Shape 724"/>
          <p:cNvCxnSpPr/>
          <p:nvPr/>
        </p:nvCxnSpPr>
        <p:spPr>
          <a:xfrm>
            <a:off x="3603248" y="1431384"/>
            <a:ext cx="0" cy="4464463"/>
          </a:xfrm>
          <a:prstGeom prst="straightConnector1">
            <a:avLst/>
          </a:prstGeom>
          <a:noFill/>
          <a:ln w="19050" cap="flat" cmpd="sng">
            <a:solidFill>
              <a:srgbClr val="7F7F7F"/>
            </a:solidFill>
            <a:prstDash val="dot"/>
            <a:round/>
            <a:headEnd type="none" w="med" len="med"/>
            <a:tailEnd type="none" w="med" len="med"/>
          </a:ln>
        </p:spPr>
      </p:cxnSp>
      <p:sp>
        <p:nvSpPr>
          <p:cNvPr id="725" name="Shape 725"/>
          <p:cNvSpPr txBox="1"/>
          <p:nvPr/>
        </p:nvSpPr>
        <p:spPr>
          <a:xfrm>
            <a:off x="3808049" y="1457919"/>
            <a:ext cx="5175931" cy="369332"/>
          </a:xfrm>
          <a:prstGeom prst="rect">
            <a:avLst/>
          </a:prstGeom>
          <a:noFill/>
          <a:ln>
            <a:noFill/>
          </a:ln>
        </p:spPr>
        <p:txBody>
          <a:bodyPr wrap="square" lIns="91425" tIns="45700" rIns="91425" bIns="45700" anchor="t" anchorCtr="0">
            <a:noAutofit/>
          </a:bodyPr>
          <a:lstStyle/>
          <a:p>
            <a:pPr marL="0" marR="0" lvl="0" indent="-114300" algn="ctr" rtl="0">
              <a:lnSpc>
                <a:spcPct val="100000"/>
              </a:lnSpc>
              <a:spcBef>
                <a:spcPts val="0"/>
              </a:spcBef>
              <a:spcAft>
                <a:spcPts val="0"/>
              </a:spcAft>
              <a:buClr>
                <a:srgbClr val="000000"/>
              </a:buClr>
              <a:buSzPct val="100000"/>
              <a:buFont typeface="Arial"/>
              <a:buNone/>
            </a:pPr>
            <a:r>
              <a:rPr lang="en-US" sz="1800" b="0" i="0" u="none" strike="noStrike" cap="none">
                <a:solidFill>
                  <a:srgbClr val="000000"/>
                </a:solidFill>
                <a:latin typeface="Arial"/>
                <a:ea typeface="Arial"/>
                <a:cs typeface="Arial"/>
                <a:sym typeface="Arial"/>
              </a:rPr>
              <a:t>Implementation of LinkedIn Marketing</a:t>
            </a:r>
          </a:p>
        </p:txBody>
      </p:sp>
      <p:sp>
        <p:nvSpPr>
          <p:cNvPr id="726" name="Shape 726"/>
          <p:cNvSpPr txBox="1"/>
          <p:nvPr/>
        </p:nvSpPr>
        <p:spPr>
          <a:xfrm>
            <a:off x="299472" y="1226425"/>
            <a:ext cx="3017334" cy="369332"/>
          </a:xfrm>
          <a:prstGeom prst="rect">
            <a:avLst/>
          </a:prstGeom>
          <a:solidFill>
            <a:srgbClr val="666666"/>
          </a:solidFill>
          <a:ln>
            <a:noFill/>
          </a:ln>
        </p:spPr>
        <p:txBody>
          <a:bodyPr wrap="square" lIns="91425" tIns="45700" rIns="91425" bIns="45700" anchor="ctr" anchorCtr="0">
            <a:noAutofit/>
          </a:bodyPr>
          <a:lstStyle/>
          <a:p>
            <a:pPr marL="0" marR="0" lvl="0" indent="-28575" algn="ctr" rtl="0">
              <a:lnSpc>
                <a:spcPct val="100000"/>
              </a:lnSpc>
              <a:spcBef>
                <a:spcPts val="0"/>
              </a:spcBef>
              <a:spcAft>
                <a:spcPts val="0"/>
              </a:spcAft>
              <a:buClr>
                <a:schemeClr val="dk1"/>
              </a:buClr>
              <a:buSzPct val="25000"/>
              <a:buFont typeface="Avenir"/>
              <a:buNone/>
            </a:pPr>
            <a:r>
              <a:rPr lang="en-US" sz="1800" b="0" i="0" u="none" strike="noStrike" cap="none">
                <a:solidFill>
                  <a:srgbClr val="FFFFFF"/>
                </a:solidFill>
                <a:latin typeface="Avenir"/>
                <a:ea typeface="Avenir"/>
                <a:cs typeface="Avenir"/>
                <a:sym typeface="Avenir"/>
              </a:rPr>
              <a:t>Market Capitalisation</a:t>
            </a:r>
          </a:p>
        </p:txBody>
      </p:sp>
      <p:sp>
        <p:nvSpPr>
          <p:cNvPr id="727" name="Shape 727"/>
          <p:cNvSpPr txBox="1"/>
          <p:nvPr/>
        </p:nvSpPr>
        <p:spPr>
          <a:xfrm>
            <a:off x="4000500" y="1793024"/>
            <a:ext cx="4770995" cy="307777"/>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rgbClr val="000000"/>
              </a:buClr>
              <a:buSzPct val="100000"/>
              <a:buFont typeface="Arial"/>
              <a:buNone/>
            </a:pPr>
            <a:r>
              <a:rPr lang="en-US" sz="1400" b="0" i="0" u="none" strike="noStrike" cap="none">
                <a:solidFill>
                  <a:srgbClr val="000000"/>
                </a:solidFill>
                <a:latin typeface="Avenir"/>
                <a:ea typeface="Avenir"/>
                <a:cs typeface="Avenir"/>
                <a:sym typeface="Avenir"/>
              </a:rPr>
              <a:t>Analytics clearly suggest several key posting times</a:t>
            </a:r>
          </a:p>
        </p:txBody>
      </p:sp>
      <p:sp>
        <p:nvSpPr>
          <p:cNvPr id="728" name="Shape 728"/>
          <p:cNvSpPr/>
          <p:nvPr/>
        </p:nvSpPr>
        <p:spPr>
          <a:xfrm>
            <a:off x="4195223" y="4363519"/>
            <a:ext cx="4277219" cy="437175"/>
          </a:xfrm>
          <a:prstGeom prst="rect">
            <a:avLst/>
          </a:prstGeom>
          <a:solidFill>
            <a:srgbClr val="FCE5CD"/>
          </a:solidFill>
          <a:ln>
            <a:noFill/>
          </a:ln>
        </p:spPr>
        <p:txBody>
          <a:bodyPr wrap="square" lIns="91425" tIns="45700" rIns="91425" bIns="45700" anchor="ctr" anchorCtr="0">
            <a:noAutofit/>
          </a:bodyPr>
          <a:lstStyle/>
          <a:p>
            <a:pPr marL="152400" marR="0" lvl="0" indent="-50800" algn="ctr" rtl="0">
              <a:lnSpc>
                <a:spcPct val="100000"/>
              </a:lnSpc>
              <a:spcBef>
                <a:spcPts val="0"/>
              </a:spcBef>
              <a:spcAft>
                <a:spcPts val="0"/>
              </a:spcAft>
              <a:buClr>
                <a:schemeClr val="dk1"/>
              </a:buClr>
              <a:buSzPct val="25000"/>
              <a:buFont typeface="Arial"/>
              <a:buNone/>
            </a:pPr>
            <a:r>
              <a:rPr lang="en-US" sz="1600" b="1" i="0" u="none" strike="noStrike" cap="none">
                <a:solidFill>
                  <a:schemeClr val="dk1"/>
                </a:solidFill>
                <a:latin typeface="Avenir"/>
                <a:ea typeface="Avenir"/>
                <a:cs typeface="Avenir"/>
                <a:sym typeface="Avenir"/>
              </a:rPr>
              <a:t>Content writing</a:t>
            </a:r>
          </a:p>
        </p:txBody>
      </p:sp>
      <p:sp>
        <p:nvSpPr>
          <p:cNvPr id="729" name="Shape 729"/>
          <p:cNvSpPr/>
          <p:nvPr/>
        </p:nvSpPr>
        <p:spPr>
          <a:xfrm>
            <a:off x="297446" y="4271052"/>
            <a:ext cx="3017334" cy="376696"/>
          </a:xfrm>
          <a:prstGeom prst="rect">
            <a:avLst/>
          </a:prstGeom>
          <a:solidFill>
            <a:srgbClr val="666666"/>
          </a:solidFill>
          <a:ln>
            <a:noFill/>
          </a:ln>
        </p:spPr>
        <p:txBody>
          <a:bodyPr wrap="square" lIns="91425" tIns="45700" rIns="91425" bIns="45700" anchor="ctr" anchorCtr="0">
            <a:noAutofit/>
          </a:bodyPr>
          <a:lstStyle/>
          <a:p>
            <a:pPr marL="0" marR="0" lvl="0" indent="-28575" algn="ctr" rtl="0">
              <a:lnSpc>
                <a:spcPct val="100000"/>
              </a:lnSpc>
              <a:spcBef>
                <a:spcPts val="0"/>
              </a:spcBef>
              <a:spcAft>
                <a:spcPts val="0"/>
              </a:spcAft>
              <a:buClr>
                <a:schemeClr val="dk1"/>
              </a:buClr>
              <a:buSzPct val="25000"/>
              <a:buFont typeface="Avenir"/>
              <a:buNone/>
            </a:pPr>
            <a:r>
              <a:rPr lang="en-US" sz="1800" b="0" i="0" u="none" strike="noStrike" cap="none">
                <a:solidFill>
                  <a:srgbClr val="FFFFFF"/>
                </a:solidFill>
                <a:latin typeface="Avenir"/>
                <a:ea typeface="Avenir"/>
                <a:cs typeface="Avenir"/>
                <a:sym typeface="Avenir"/>
              </a:rPr>
              <a:t>Limitations</a:t>
            </a:r>
          </a:p>
        </p:txBody>
      </p:sp>
      <p:sp>
        <p:nvSpPr>
          <p:cNvPr id="730" name="Shape 730"/>
          <p:cNvSpPr/>
          <p:nvPr/>
        </p:nvSpPr>
        <p:spPr>
          <a:xfrm>
            <a:off x="297446" y="4771092"/>
            <a:ext cx="3017334" cy="530309"/>
          </a:xfrm>
          <a:prstGeom prst="roundRect">
            <a:avLst>
              <a:gd name="adj" fmla="val 16667"/>
            </a:avLst>
          </a:prstGeom>
          <a:solidFill>
            <a:srgbClr val="FCE5CD"/>
          </a:solidFill>
          <a:ln>
            <a:noFill/>
          </a:ln>
        </p:spPr>
        <p:txBody>
          <a:bodyPr wrap="square" lIns="91425" tIns="45700" rIns="91425" bIns="45700" anchor="ctr" anchorCtr="0">
            <a:noAutofit/>
          </a:bodyPr>
          <a:lstStyle/>
          <a:p>
            <a:pPr marL="152400" marR="0" lvl="0" indent="-50800" algn="ctr" rtl="0">
              <a:lnSpc>
                <a:spcPct val="100000"/>
              </a:lnSpc>
              <a:spcBef>
                <a:spcPts val="0"/>
              </a:spcBef>
              <a:spcAft>
                <a:spcPts val="0"/>
              </a:spcAft>
              <a:buClr>
                <a:schemeClr val="dk1"/>
              </a:buClr>
              <a:buSzPct val="25000"/>
              <a:buFont typeface="Arial"/>
              <a:buNone/>
            </a:pPr>
            <a:r>
              <a:rPr lang="en-US" sz="1600" b="0" i="0" u="none" strike="noStrike" cap="none">
                <a:solidFill>
                  <a:schemeClr val="dk1"/>
                </a:solidFill>
                <a:latin typeface="Avenir"/>
                <a:ea typeface="Avenir"/>
                <a:cs typeface="Avenir"/>
                <a:sym typeface="Avenir"/>
              </a:rPr>
              <a:t>Smaller reach than “mainstream social media”.</a:t>
            </a:r>
          </a:p>
        </p:txBody>
      </p:sp>
      <p:sp>
        <p:nvSpPr>
          <p:cNvPr id="731" name="Shape 731"/>
          <p:cNvSpPr/>
          <p:nvPr/>
        </p:nvSpPr>
        <p:spPr>
          <a:xfrm>
            <a:off x="297446" y="5387223"/>
            <a:ext cx="3017334" cy="530309"/>
          </a:xfrm>
          <a:prstGeom prst="roundRect">
            <a:avLst>
              <a:gd name="adj" fmla="val 16667"/>
            </a:avLst>
          </a:prstGeom>
          <a:solidFill>
            <a:srgbClr val="FCE5CD"/>
          </a:solidFill>
          <a:ln>
            <a:noFill/>
          </a:ln>
        </p:spPr>
        <p:txBody>
          <a:bodyPr wrap="square" lIns="91425" tIns="45700" rIns="91425" bIns="45700" anchor="ctr" anchorCtr="0">
            <a:noAutofit/>
          </a:bodyPr>
          <a:lstStyle/>
          <a:p>
            <a:pPr marL="152400" marR="0" lvl="0" indent="-50800" algn="ctr" rtl="0">
              <a:lnSpc>
                <a:spcPct val="100000"/>
              </a:lnSpc>
              <a:spcBef>
                <a:spcPts val="0"/>
              </a:spcBef>
              <a:spcAft>
                <a:spcPts val="0"/>
              </a:spcAft>
              <a:buClr>
                <a:schemeClr val="dk1"/>
              </a:buClr>
              <a:buSzPct val="25000"/>
              <a:buFont typeface="Arial"/>
              <a:buNone/>
            </a:pPr>
            <a:r>
              <a:rPr lang="en-US" sz="1600" b="0" i="0" u="none" strike="noStrike" cap="none">
                <a:solidFill>
                  <a:schemeClr val="dk1"/>
                </a:solidFill>
                <a:latin typeface="Avenir"/>
                <a:ea typeface="Avenir"/>
                <a:cs typeface="Avenir"/>
                <a:sym typeface="Avenir"/>
              </a:rPr>
              <a:t>Lacking Facebook’s event management tool.</a:t>
            </a:r>
          </a:p>
        </p:txBody>
      </p:sp>
      <p:pic>
        <p:nvPicPr>
          <p:cNvPr id="732" name="Shape 732"/>
          <p:cNvPicPr preferRelativeResize="0"/>
          <p:nvPr/>
        </p:nvPicPr>
        <p:blipFill rotWithShape="1">
          <a:blip r:embed="rId5">
            <a:alphaModFix/>
          </a:blip>
          <a:srcRect/>
          <a:stretch/>
        </p:blipFill>
        <p:spPr>
          <a:xfrm>
            <a:off x="3808050" y="2162357"/>
            <a:ext cx="1800207" cy="1902916"/>
          </a:xfrm>
          <a:prstGeom prst="rect">
            <a:avLst/>
          </a:prstGeom>
          <a:noFill/>
          <a:ln>
            <a:noFill/>
          </a:ln>
        </p:spPr>
      </p:pic>
      <p:sp>
        <p:nvSpPr>
          <p:cNvPr id="733" name="Shape 733"/>
          <p:cNvSpPr txBox="1"/>
          <p:nvPr/>
        </p:nvSpPr>
        <p:spPr>
          <a:xfrm>
            <a:off x="5877800" y="2162357"/>
            <a:ext cx="2893695" cy="1885656"/>
          </a:xfrm>
          <a:prstGeom prst="rect">
            <a:avLst/>
          </a:prstGeom>
          <a:solidFill>
            <a:srgbClr val="FCE5CD"/>
          </a:solidFill>
          <a:ln>
            <a:noFill/>
          </a:ln>
        </p:spPr>
        <p:txBody>
          <a:bodyPr wrap="square" lIns="91425" tIns="45700" rIns="91425" bIns="45700" anchor="ctr" anchorCtr="0">
            <a:noAutofit/>
          </a:bodyPr>
          <a:lstStyle/>
          <a:p>
            <a:pPr marL="152400" marR="0" lvl="0" indent="-50800" algn="ctr" rtl="0">
              <a:lnSpc>
                <a:spcPct val="100000"/>
              </a:lnSpc>
              <a:spcBef>
                <a:spcPts val="0"/>
              </a:spcBef>
              <a:spcAft>
                <a:spcPts val="0"/>
              </a:spcAft>
              <a:buClr>
                <a:schemeClr val="dk1"/>
              </a:buClr>
              <a:buSzPct val="25000"/>
              <a:buFont typeface="Arial"/>
              <a:buNone/>
            </a:pPr>
            <a:r>
              <a:rPr lang="en-US" sz="1600" b="0" i="0" u="none" strike="noStrike" cap="none">
                <a:solidFill>
                  <a:schemeClr val="dk1"/>
                </a:solidFill>
                <a:latin typeface="Avenir"/>
                <a:ea typeface="Avenir"/>
                <a:cs typeface="Avenir"/>
                <a:sym typeface="Avenir"/>
              </a:rPr>
              <a:t>Posting on at </a:t>
            </a:r>
            <a:r>
              <a:rPr lang="en-US" sz="1600" b="1" i="0" u="none" strike="noStrike" cap="none">
                <a:solidFill>
                  <a:schemeClr val="dk1"/>
                </a:solidFill>
                <a:latin typeface="Avenir"/>
                <a:ea typeface="Avenir"/>
                <a:cs typeface="Avenir"/>
                <a:sym typeface="Avenir"/>
              </a:rPr>
              <a:t>midday</a:t>
            </a:r>
            <a:r>
              <a:rPr lang="en-US" sz="1600" b="0" i="0" u="none" strike="noStrike" cap="none">
                <a:solidFill>
                  <a:schemeClr val="dk1"/>
                </a:solidFill>
                <a:latin typeface="Avenir"/>
                <a:ea typeface="Avenir"/>
                <a:cs typeface="Avenir"/>
                <a:sym typeface="Avenir"/>
              </a:rPr>
              <a:t> on weekdays (</a:t>
            </a:r>
            <a:r>
              <a:rPr lang="en-US" sz="1600" b="1" i="0" u="none" strike="noStrike" cap="none">
                <a:solidFill>
                  <a:schemeClr val="dk1"/>
                </a:solidFill>
                <a:latin typeface="Avenir"/>
                <a:ea typeface="Avenir"/>
                <a:cs typeface="Avenir"/>
                <a:sym typeface="Avenir"/>
              </a:rPr>
              <a:t>Tuesday</a:t>
            </a:r>
            <a:r>
              <a:rPr lang="en-US" sz="1600" b="0" i="0" u="none" strike="noStrike" cap="none">
                <a:solidFill>
                  <a:schemeClr val="dk1"/>
                </a:solidFill>
                <a:latin typeface="Avenir"/>
                <a:ea typeface="Avenir"/>
                <a:cs typeface="Avenir"/>
                <a:sym typeface="Avenir"/>
              </a:rPr>
              <a:t> and </a:t>
            </a:r>
            <a:r>
              <a:rPr lang="en-US" sz="1600" b="1" i="0" u="none" strike="noStrike" cap="none">
                <a:solidFill>
                  <a:schemeClr val="dk1"/>
                </a:solidFill>
                <a:latin typeface="Avenir"/>
                <a:ea typeface="Avenir"/>
                <a:cs typeface="Avenir"/>
                <a:sym typeface="Avenir"/>
              </a:rPr>
              <a:t>Thursday</a:t>
            </a:r>
            <a:r>
              <a:rPr lang="en-US" sz="1600" b="0" i="0" u="none" strike="noStrike" cap="none">
                <a:solidFill>
                  <a:schemeClr val="dk1"/>
                </a:solidFill>
                <a:latin typeface="Avenir"/>
                <a:ea typeface="Avenir"/>
                <a:cs typeface="Avenir"/>
                <a:sym typeface="Avenir"/>
              </a:rPr>
              <a:t>) will generate the most interest and have the greatest impact.</a:t>
            </a:r>
          </a:p>
        </p:txBody>
      </p:sp>
      <p:sp>
        <p:nvSpPr>
          <p:cNvPr id="734" name="Shape 734"/>
          <p:cNvSpPr txBox="1"/>
          <p:nvPr/>
        </p:nvSpPr>
        <p:spPr>
          <a:xfrm>
            <a:off x="3885157" y="4020547"/>
            <a:ext cx="2893695" cy="307777"/>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ct val="100000"/>
              <a:buFont typeface="Arial"/>
              <a:buNone/>
            </a:pPr>
            <a:r>
              <a:rPr lang="en-US" sz="1400" b="0" i="0" u="none" strike="noStrike" cap="none">
                <a:solidFill>
                  <a:srgbClr val="000000"/>
                </a:solidFill>
                <a:latin typeface="Avenir"/>
                <a:ea typeface="Avenir"/>
                <a:cs typeface="Avenir"/>
                <a:sym typeface="Avenir"/>
              </a:rPr>
              <a:t>Posting is a multi-stage process:</a:t>
            </a:r>
          </a:p>
        </p:txBody>
      </p:sp>
      <p:sp>
        <p:nvSpPr>
          <p:cNvPr id="735" name="Shape 735"/>
          <p:cNvSpPr/>
          <p:nvPr/>
        </p:nvSpPr>
        <p:spPr>
          <a:xfrm>
            <a:off x="4195223" y="4907521"/>
            <a:ext cx="4277219" cy="437175"/>
          </a:xfrm>
          <a:prstGeom prst="rect">
            <a:avLst/>
          </a:prstGeom>
          <a:solidFill>
            <a:srgbClr val="FCE5CD"/>
          </a:solidFill>
          <a:ln>
            <a:noFill/>
          </a:ln>
        </p:spPr>
        <p:txBody>
          <a:bodyPr wrap="square" lIns="91425" tIns="45700" rIns="91425" bIns="45700" anchor="ctr" anchorCtr="0">
            <a:noAutofit/>
          </a:bodyPr>
          <a:lstStyle/>
          <a:p>
            <a:pPr marL="152400" marR="0" lvl="0" indent="-50800" algn="ctr" rtl="0">
              <a:lnSpc>
                <a:spcPct val="100000"/>
              </a:lnSpc>
              <a:spcBef>
                <a:spcPts val="0"/>
              </a:spcBef>
              <a:spcAft>
                <a:spcPts val="0"/>
              </a:spcAft>
              <a:buClr>
                <a:schemeClr val="dk1"/>
              </a:buClr>
              <a:buSzPct val="25000"/>
              <a:buFont typeface="Arial"/>
              <a:buNone/>
            </a:pPr>
            <a:r>
              <a:rPr lang="en-US" sz="1600" b="1" i="0" u="none" strike="noStrike" cap="none">
                <a:solidFill>
                  <a:schemeClr val="dk1"/>
                </a:solidFill>
                <a:latin typeface="Avenir"/>
                <a:ea typeface="Avenir"/>
                <a:cs typeface="Avenir"/>
                <a:sym typeface="Avenir"/>
              </a:rPr>
              <a:t>Link sharing</a:t>
            </a:r>
          </a:p>
        </p:txBody>
      </p:sp>
      <p:sp>
        <p:nvSpPr>
          <p:cNvPr id="736" name="Shape 736"/>
          <p:cNvSpPr/>
          <p:nvPr/>
        </p:nvSpPr>
        <p:spPr>
          <a:xfrm>
            <a:off x="4195223" y="5451523"/>
            <a:ext cx="4277219" cy="437175"/>
          </a:xfrm>
          <a:prstGeom prst="rect">
            <a:avLst/>
          </a:prstGeom>
          <a:solidFill>
            <a:srgbClr val="FCE5CD"/>
          </a:solidFill>
          <a:ln>
            <a:noFill/>
          </a:ln>
        </p:spPr>
        <p:txBody>
          <a:bodyPr wrap="square" lIns="91425" tIns="45700" rIns="91425" bIns="45700" anchor="ctr" anchorCtr="0">
            <a:noAutofit/>
          </a:bodyPr>
          <a:lstStyle/>
          <a:p>
            <a:pPr marL="152400" marR="0" lvl="0" indent="-50800" algn="ctr" rtl="0">
              <a:lnSpc>
                <a:spcPct val="100000"/>
              </a:lnSpc>
              <a:spcBef>
                <a:spcPts val="0"/>
              </a:spcBef>
              <a:spcAft>
                <a:spcPts val="0"/>
              </a:spcAft>
              <a:buClr>
                <a:schemeClr val="dk1"/>
              </a:buClr>
              <a:buSzPct val="25000"/>
              <a:buFont typeface="Arial"/>
              <a:buNone/>
            </a:pPr>
            <a:r>
              <a:rPr lang="en-US" sz="1600" b="1" i="0" u="none" strike="noStrike" cap="none">
                <a:solidFill>
                  <a:schemeClr val="dk1"/>
                </a:solidFill>
                <a:latin typeface="Avenir"/>
                <a:ea typeface="Avenir"/>
                <a:cs typeface="Avenir"/>
                <a:sym typeface="Avenir"/>
              </a:rPr>
              <a:t>Visual media integration</a:t>
            </a:r>
          </a:p>
        </p:txBody>
      </p:sp>
      <p:sp>
        <p:nvSpPr>
          <p:cNvPr id="737" name="Shape 737"/>
          <p:cNvSpPr/>
          <p:nvPr/>
        </p:nvSpPr>
        <p:spPr>
          <a:xfrm>
            <a:off x="297446" y="1663904"/>
            <a:ext cx="3017334" cy="750986"/>
          </a:xfrm>
          <a:prstGeom prst="roundRect">
            <a:avLst>
              <a:gd name="adj" fmla="val 16667"/>
            </a:avLst>
          </a:prstGeom>
          <a:solidFill>
            <a:srgbClr val="FCE5CD"/>
          </a:solidFill>
          <a:ln>
            <a:noFill/>
          </a:ln>
        </p:spPr>
        <p:txBody>
          <a:bodyPr wrap="square" lIns="91425" tIns="45700" rIns="91425" bIns="45700" anchor="ctr" anchorCtr="0">
            <a:noAutofit/>
          </a:bodyPr>
          <a:lstStyle/>
          <a:p>
            <a:pPr marL="152400" marR="0" lvl="0" indent="-50800" algn="ctr" rtl="0">
              <a:lnSpc>
                <a:spcPct val="100000"/>
              </a:lnSpc>
              <a:spcBef>
                <a:spcPts val="0"/>
              </a:spcBef>
              <a:spcAft>
                <a:spcPts val="0"/>
              </a:spcAft>
              <a:buClr>
                <a:schemeClr val="dk1"/>
              </a:buClr>
              <a:buSzPct val="25000"/>
              <a:buFont typeface="Arial"/>
              <a:buNone/>
            </a:pPr>
            <a:r>
              <a:rPr lang="en-US" sz="1600" b="0" i="0" u="none" strike="noStrike" cap="none">
                <a:solidFill>
                  <a:schemeClr val="dk1"/>
                </a:solidFill>
                <a:latin typeface="Avenir"/>
                <a:ea typeface="Avenir"/>
                <a:cs typeface="Avenir"/>
                <a:sym typeface="Avenir"/>
              </a:rPr>
              <a:t>LinkedIn reaches 12% of Australian 18-29 year olds.</a:t>
            </a:r>
          </a:p>
        </p:txBody>
      </p:sp>
      <p:sp>
        <p:nvSpPr>
          <p:cNvPr id="738" name="Shape 738"/>
          <p:cNvSpPr/>
          <p:nvPr/>
        </p:nvSpPr>
        <p:spPr>
          <a:xfrm>
            <a:off x="297446" y="2512162"/>
            <a:ext cx="3017334" cy="750986"/>
          </a:xfrm>
          <a:prstGeom prst="roundRect">
            <a:avLst>
              <a:gd name="adj" fmla="val 16667"/>
            </a:avLst>
          </a:prstGeom>
          <a:solidFill>
            <a:srgbClr val="FCE5CD"/>
          </a:solidFill>
          <a:ln>
            <a:noFill/>
          </a:ln>
        </p:spPr>
        <p:txBody>
          <a:bodyPr wrap="square" lIns="91425" tIns="45700" rIns="91425" bIns="45700" anchor="ctr" anchorCtr="0">
            <a:noAutofit/>
          </a:bodyPr>
          <a:lstStyle/>
          <a:p>
            <a:pPr marL="152400" marR="0" lvl="0" indent="-50800" algn="ctr" rtl="0">
              <a:lnSpc>
                <a:spcPct val="100000"/>
              </a:lnSpc>
              <a:spcBef>
                <a:spcPts val="0"/>
              </a:spcBef>
              <a:spcAft>
                <a:spcPts val="0"/>
              </a:spcAft>
              <a:buClr>
                <a:schemeClr val="dk1"/>
              </a:buClr>
              <a:buSzPct val="25000"/>
              <a:buFont typeface="Arial"/>
              <a:buNone/>
            </a:pPr>
            <a:r>
              <a:rPr lang="en-US" sz="1600" b="0" i="0" u="none" strike="noStrike" cap="none">
                <a:solidFill>
                  <a:schemeClr val="dk1"/>
                </a:solidFill>
                <a:latin typeface="Avenir"/>
                <a:ea typeface="Avenir"/>
                <a:cs typeface="Avenir"/>
                <a:sym typeface="Avenir"/>
              </a:rPr>
              <a:t>Userbase likely to be seeking 1Scope’s value proposition.</a:t>
            </a:r>
          </a:p>
        </p:txBody>
      </p:sp>
      <p:sp>
        <p:nvSpPr>
          <p:cNvPr id="739" name="Shape 739"/>
          <p:cNvSpPr/>
          <p:nvPr/>
        </p:nvSpPr>
        <p:spPr>
          <a:xfrm>
            <a:off x="297446" y="3360421"/>
            <a:ext cx="3017334" cy="750986"/>
          </a:xfrm>
          <a:prstGeom prst="roundRect">
            <a:avLst>
              <a:gd name="adj" fmla="val 16667"/>
            </a:avLst>
          </a:prstGeom>
          <a:solidFill>
            <a:srgbClr val="FCE5CD"/>
          </a:solidFill>
          <a:ln>
            <a:noFill/>
          </a:ln>
        </p:spPr>
        <p:txBody>
          <a:bodyPr wrap="square" lIns="91425" tIns="45700" rIns="91425" bIns="45700" anchor="ctr" anchorCtr="0">
            <a:noAutofit/>
          </a:bodyPr>
          <a:lstStyle/>
          <a:p>
            <a:pPr marL="152400" marR="0" lvl="0" indent="-50800" algn="ctr" rtl="0">
              <a:lnSpc>
                <a:spcPct val="100000"/>
              </a:lnSpc>
              <a:spcBef>
                <a:spcPts val="0"/>
              </a:spcBef>
              <a:spcAft>
                <a:spcPts val="0"/>
              </a:spcAft>
              <a:buClr>
                <a:schemeClr val="dk1"/>
              </a:buClr>
              <a:buSzPct val="25000"/>
              <a:buFont typeface="Arial"/>
              <a:buNone/>
            </a:pPr>
            <a:r>
              <a:rPr lang="en-US" sz="1600" b="0" i="0" u="none" strike="noStrike" cap="none">
                <a:solidFill>
                  <a:schemeClr val="dk1"/>
                </a:solidFill>
                <a:latin typeface="Avenir"/>
                <a:ea typeface="Avenir"/>
                <a:cs typeface="Avenir"/>
                <a:sym typeface="Avenir"/>
              </a:rPr>
              <a:t>Low cost, low effort implementation.</a:t>
            </a:r>
          </a:p>
        </p:txBody>
      </p:sp>
      <p:pic>
        <p:nvPicPr>
          <p:cNvPr id="740" name="Shape 740"/>
          <p:cNvPicPr preferRelativeResize="0"/>
          <p:nvPr/>
        </p:nvPicPr>
        <p:blipFill rotWithShape="1">
          <a:blip r:embed="rId6">
            <a:alphaModFix/>
          </a:blip>
          <a:srcRect/>
          <a:stretch/>
        </p:blipFill>
        <p:spPr>
          <a:xfrm>
            <a:off x="6157689" y="1009283"/>
            <a:ext cx="476650" cy="476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p:nvPr/>
        </p:nvSpPr>
        <p:spPr>
          <a:xfrm>
            <a:off x="380424" y="123426"/>
            <a:ext cx="7224708" cy="707886"/>
          </a:xfrm>
          <a:prstGeom prst="rect">
            <a:avLst/>
          </a:prstGeom>
          <a:noFill/>
          <a:ln>
            <a:noFill/>
          </a:ln>
        </p:spPr>
        <p:txBody>
          <a:bodyPr wrap="square" lIns="91425" tIns="45700" rIns="91425" bIns="45700" anchor="b" anchorCtr="0">
            <a:noAutofit/>
          </a:bodyPr>
          <a:lstStyle/>
          <a:p>
            <a:pPr marL="0" marR="0" lvl="0" indent="-31750" algn="l" rtl="0">
              <a:lnSpc>
                <a:spcPct val="100000"/>
              </a:lnSpc>
              <a:spcBef>
                <a:spcPts val="0"/>
              </a:spcBef>
              <a:spcAft>
                <a:spcPts val="0"/>
              </a:spcAft>
              <a:buClr>
                <a:schemeClr val="dk1"/>
              </a:buClr>
              <a:buSzPct val="25000"/>
              <a:buFont typeface="Calibri"/>
              <a:buNone/>
            </a:pPr>
            <a:r>
              <a:rPr lang="en-US" sz="2000" b="0" i="0" u="none" strike="noStrike" cap="none">
                <a:solidFill>
                  <a:schemeClr val="dk1"/>
                </a:solidFill>
                <a:latin typeface="Avenir"/>
                <a:ea typeface="Avenir"/>
                <a:cs typeface="Avenir"/>
                <a:sym typeface="Avenir"/>
              </a:rPr>
              <a:t>We’ve designed a 12-point posting plan for LinkedIn.</a:t>
            </a:r>
          </a:p>
        </p:txBody>
      </p:sp>
      <p:sp>
        <p:nvSpPr>
          <p:cNvPr id="746" name="Shape 746"/>
          <p:cNvSpPr/>
          <p:nvPr/>
        </p:nvSpPr>
        <p:spPr>
          <a:xfrm>
            <a:off x="496589" y="2024926"/>
            <a:ext cx="1719542" cy="755247"/>
          </a:xfrm>
          <a:prstGeom prst="roundRect">
            <a:avLst>
              <a:gd name="adj" fmla="val 16667"/>
            </a:avLst>
          </a:prstGeom>
          <a:solidFill>
            <a:srgbClr val="F9CB9C"/>
          </a:solidFill>
          <a:ln>
            <a:noFill/>
          </a:ln>
        </p:spPr>
        <p:txBody>
          <a:bodyPr wrap="square" lIns="91425" tIns="45700" rIns="91425" bIns="45700" anchor="ctr" anchorCtr="0">
            <a:noAutofit/>
          </a:bodyPr>
          <a:lstStyle/>
          <a:p>
            <a:pPr marL="152400" marR="0" lvl="0" indent="-177800" algn="ctr" rtl="0">
              <a:lnSpc>
                <a:spcPct val="100000"/>
              </a:lnSpc>
              <a:spcBef>
                <a:spcPts val="0"/>
              </a:spcBef>
              <a:spcAft>
                <a:spcPts val="0"/>
              </a:spcAft>
              <a:buClr>
                <a:schemeClr val="dk1"/>
              </a:buClr>
              <a:buSzPct val="100000"/>
              <a:buFont typeface="Calibri"/>
              <a:buNone/>
            </a:pPr>
            <a:r>
              <a:rPr lang="en-US" sz="1400" b="1" i="0" u="none" strike="noStrike" cap="none">
                <a:solidFill>
                  <a:schemeClr val="dk1"/>
                </a:solidFill>
                <a:latin typeface="Avenir"/>
                <a:ea typeface="Avenir"/>
                <a:cs typeface="Avenir"/>
                <a:sym typeface="Avenir"/>
              </a:rPr>
              <a:t>HEALTH</a:t>
            </a:r>
          </a:p>
        </p:txBody>
      </p:sp>
      <p:sp>
        <p:nvSpPr>
          <p:cNvPr id="747" name="Shape 747"/>
          <p:cNvSpPr/>
          <p:nvPr/>
        </p:nvSpPr>
        <p:spPr>
          <a:xfrm>
            <a:off x="2635823" y="2024926"/>
            <a:ext cx="1719542" cy="755247"/>
          </a:xfrm>
          <a:prstGeom prst="roundRect">
            <a:avLst>
              <a:gd name="adj" fmla="val 16667"/>
            </a:avLst>
          </a:prstGeom>
          <a:solidFill>
            <a:srgbClr val="F9CB9C"/>
          </a:solidFill>
          <a:ln>
            <a:noFill/>
          </a:ln>
        </p:spPr>
        <p:txBody>
          <a:bodyPr wrap="square" lIns="91425" tIns="45700" rIns="91425" bIns="45700" anchor="ctr" anchorCtr="0">
            <a:noAutofit/>
          </a:bodyPr>
          <a:lstStyle/>
          <a:p>
            <a:pPr marL="152400" marR="0" lvl="0" indent="-177800" algn="ctr" rtl="0">
              <a:lnSpc>
                <a:spcPct val="100000"/>
              </a:lnSpc>
              <a:spcBef>
                <a:spcPts val="0"/>
              </a:spcBef>
              <a:spcAft>
                <a:spcPts val="0"/>
              </a:spcAft>
              <a:buClr>
                <a:schemeClr val="dk1"/>
              </a:buClr>
              <a:buSzPct val="100000"/>
              <a:buFont typeface="Calibri"/>
              <a:buNone/>
            </a:pPr>
            <a:r>
              <a:rPr lang="en-US" sz="1400" b="1" i="0" u="none" strike="noStrike" cap="none">
                <a:solidFill>
                  <a:schemeClr val="dk1"/>
                </a:solidFill>
                <a:latin typeface="Avenir"/>
                <a:ea typeface="Avenir"/>
                <a:cs typeface="Avenir"/>
                <a:sym typeface="Avenir"/>
              </a:rPr>
              <a:t>CAREER DEVELOPMENT</a:t>
            </a:r>
          </a:p>
        </p:txBody>
      </p:sp>
      <p:sp>
        <p:nvSpPr>
          <p:cNvPr id="748" name="Shape 748"/>
          <p:cNvSpPr/>
          <p:nvPr/>
        </p:nvSpPr>
        <p:spPr>
          <a:xfrm>
            <a:off x="6914290" y="2024926"/>
            <a:ext cx="1719542" cy="755247"/>
          </a:xfrm>
          <a:prstGeom prst="roundRect">
            <a:avLst>
              <a:gd name="adj" fmla="val 16667"/>
            </a:avLst>
          </a:prstGeom>
          <a:solidFill>
            <a:srgbClr val="F9CB9C"/>
          </a:solidFill>
          <a:ln>
            <a:noFill/>
          </a:ln>
        </p:spPr>
        <p:txBody>
          <a:bodyPr wrap="square" lIns="91425" tIns="45700" rIns="91425" bIns="45700" anchor="ctr" anchorCtr="0">
            <a:noAutofit/>
          </a:bodyPr>
          <a:lstStyle/>
          <a:p>
            <a:pPr marL="152400" marR="0" lvl="0" indent="-177800" algn="ctr" rtl="0">
              <a:lnSpc>
                <a:spcPct val="100000"/>
              </a:lnSpc>
              <a:spcBef>
                <a:spcPts val="0"/>
              </a:spcBef>
              <a:spcAft>
                <a:spcPts val="0"/>
              </a:spcAft>
              <a:buClr>
                <a:schemeClr val="dk1"/>
              </a:buClr>
              <a:buSzPct val="100000"/>
              <a:buFont typeface="Calibri"/>
              <a:buNone/>
            </a:pPr>
            <a:r>
              <a:rPr lang="en-US" sz="1400" b="1" i="0" u="none" strike="noStrike" cap="none">
                <a:solidFill>
                  <a:schemeClr val="dk1"/>
                </a:solidFill>
                <a:latin typeface="Avenir"/>
                <a:ea typeface="Avenir"/>
                <a:cs typeface="Avenir"/>
                <a:sym typeface="Avenir"/>
              </a:rPr>
              <a:t>NEGOTIATIONS</a:t>
            </a:r>
          </a:p>
        </p:txBody>
      </p:sp>
      <p:sp>
        <p:nvSpPr>
          <p:cNvPr id="749" name="Shape 749"/>
          <p:cNvSpPr/>
          <p:nvPr/>
        </p:nvSpPr>
        <p:spPr>
          <a:xfrm>
            <a:off x="4775057" y="2024926"/>
            <a:ext cx="1719542" cy="755247"/>
          </a:xfrm>
          <a:prstGeom prst="roundRect">
            <a:avLst>
              <a:gd name="adj" fmla="val 16667"/>
            </a:avLst>
          </a:prstGeom>
          <a:solidFill>
            <a:srgbClr val="F9CB9C"/>
          </a:solidFill>
          <a:ln>
            <a:noFill/>
          </a:ln>
        </p:spPr>
        <p:txBody>
          <a:bodyPr wrap="square" lIns="91425" tIns="45700" rIns="91425" bIns="45700" anchor="ctr" anchorCtr="0">
            <a:noAutofit/>
          </a:bodyPr>
          <a:lstStyle/>
          <a:p>
            <a:pPr marL="152400" marR="0" lvl="0" indent="-177800" algn="ctr" rtl="0">
              <a:lnSpc>
                <a:spcPct val="100000"/>
              </a:lnSpc>
              <a:spcBef>
                <a:spcPts val="0"/>
              </a:spcBef>
              <a:spcAft>
                <a:spcPts val="0"/>
              </a:spcAft>
              <a:buClr>
                <a:schemeClr val="dk1"/>
              </a:buClr>
              <a:buSzPct val="100000"/>
              <a:buFont typeface="Calibri"/>
              <a:buNone/>
            </a:pPr>
            <a:r>
              <a:rPr lang="en-US" sz="1400" b="1" i="0" u="none" strike="noStrike" cap="none">
                <a:solidFill>
                  <a:schemeClr val="dk1"/>
                </a:solidFill>
                <a:latin typeface="Avenir"/>
                <a:ea typeface="Avenir"/>
                <a:cs typeface="Avenir"/>
                <a:sym typeface="Avenir"/>
              </a:rPr>
              <a:t>INTERVIEWS</a:t>
            </a:r>
          </a:p>
        </p:txBody>
      </p:sp>
      <p:sp>
        <p:nvSpPr>
          <p:cNvPr id="750" name="Shape 750"/>
          <p:cNvSpPr/>
          <p:nvPr/>
        </p:nvSpPr>
        <p:spPr>
          <a:xfrm>
            <a:off x="496589" y="3683225"/>
            <a:ext cx="1719542" cy="755247"/>
          </a:xfrm>
          <a:prstGeom prst="roundRect">
            <a:avLst>
              <a:gd name="adj" fmla="val 16667"/>
            </a:avLst>
          </a:prstGeom>
          <a:solidFill>
            <a:srgbClr val="F9CB9C"/>
          </a:solidFill>
          <a:ln>
            <a:noFill/>
          </a:ln>
        </p:spPr>
        <p:txBody>
          <a:bodyPr wrap="square" lIns="91425" tIns="45700" rIns="91425" bIns="45700" anchor="ctr" anchorCtr="0">
            <a:noAutofit/>
          </a:bodyPr>
          <a:lstStyle/>
          <a:p>
            <a:pPr marL="152400" marR="0" lvl="0" indent="-177800" algn="ctr" rtl="0">
              <a:lnSpc>
                <a:spcPct val="100000"/>
              </a:lnSpc>
              <a:spcBef>
                <a:spcPts val="0"/>
              </a:spcBef>
              <a:spcAft>
                <a:spcPts val="0"/>
              </a:spcAft>
              <a:buClr>
                <a:schemeClr val="dk1"/>
              </a:buClr>
              <a:buSzPct val="100000"/>
              <a:buFont typeface="Calibri"/>
              <a:buNone/>
            </a:pPr>
            <a:r>
              <a:rPr lang="en-US" sz="1400" b="1" i="0" u="none" strike="noStrike" cap="none">
                <a:solidFill>
                  <a:schemeClr val="dk1"/>
                </a:solidFill>
                <a:latin typeface="Avenir"/>
                <a:ea typeface="Avenir"/>
                <a:cs typeface="Avenir"/>
                <a:sym typeface="Avenir"/>
              </a:rPr>
              <a:t>TRAVEL</a:t>
            </a:r>
          </a:p>
        </p:txBody>
      </p:sp>
      <p:sp>
        <p:nvSpPr>
          <p:cNvPr id="751" name="Shape 751"/>
          <p:cNvSpPr/>
          <p:nvPr/>
        </p:nvSpPr>
        <p:spPr>
          <a:xfrm>
            <a:off x="2635823" y="3697124"/>
            <a:ext cx="1719542" cy="755247"/>
          </a:xfrm>
          <a:prstGeom prst="roundRect">
            <a:avLst>
              <a:gd name="adj" fmla="val 16667"/>
            </a:avLst>
          </a:prstGeom>
          <a:solidFill>
            <a:srgbClr val="F9CB9C"/>
          </a:solidFill>
          <a:ln>
            <a:noFill/>
          </a:ln>
        </p:spPr>
        <p:txBody>
          <a:bodyPr wrap="square" lIns="91425" tIns="45700" rIns="91425" bIns="45700" anchor="ctr" anchorCtr="0">
            <a:noAutofit/>
          </a:bodyPr>
          <a:lstStyle/>
          <a:p>
            <a:pPr marL="152400" marR="0" lvl="0" indent="-177800" algn="ctr" rtl="0">
              <a:lnSpc>
                <a:spcPct val="100000"/>
              </a:lnSpc>
              <a:spcBef>
                <a:spcPts val="0"/>
              </a:spcBef>
              <a:spcAft>
                <a:spcPts val="0"/>
              </a:spcAft>
              <a:buClr>
                <a:schemeClr val="dk1"/>
              </a:buClr>
              <a:buSzPct val="100000"/>
              <a:buFont typeface="Calibri"/>
              <a:buNone/>
            </a:pPr>
            <a:r>
              <a:rPr lang="en-US" sz="1400" b="1" i="0" u="none" strike="noStrike" cap="none">
                <a:solidFill>
                  <a:schemeClr val="dk1"/>
                </a:solidFill>
                <a:latin typeface="Avenir"/>
                <a:ea typeface="Avenir"/>
                <a:cs typeface="Avenir"/>
                <a:sym typeface="Avenir"/>
              </a:rPr>
              <a:t>STUDYING</a:t>
            </a:r>
          </a:p>
        </p:txBody>
      </p:sp>
      <p:sp>
        <p:nvSpPr>
          <p:cNvPr id="752" name="Shape 752"/>
          <p:cNvSpPr/>
          <p:nvPr/>
        </p:nvSpPr>
        <p:spPr>
          <a:xfrm>
            <a:off x="6914290" y="3697124"/>
            <a:ext cx="1719542" cy="755247"/>
          </a:xfrm>
          <a:prstGeom prst="roundRect">
            <a:avLst>
              <a:gd name="adj" fmla="val 16667"/>
            </a:avLst>
          </a:prstGeom>
          <a:solidFill>
            <a:srgbClr val="F9CB9C"/>
          </a:solidFill>
          <a:ln>
            <a:noFill/>
          </a:ln>
        </p:spPr>
        <p:txBody>
          <a:bodyPr wrap="square" lIns="91425" tIns="45700" rIns="91425" bIns="45700" anchor="ctr" anchorCtr="0">
            <a:noAutofit/>
          </a:bodyPr>
          <a:lstStyle/>
          <a:p>
            <a:pPr marL="152400" marR="0" lvl="0" indent="-177800" algn="ctr" rtl="0">
              <a:lnSpc>
                <a:spcPct val="100000"/>
              </a:lnSpc>
              <a:spcBef>
                <a:spcPts val="0"/>
              </a:spcBef>
              <a:spcAft>
                <a:spcPts val="0"/>
              </a:spcAft>
              <a:buClr>
                <a:schemeClr val="dk1"/>
              </a:buClr>
              <a:buSzPct val="100000"/>
              <a:buFont typeface="Calibri"/>
              <a:buNone/>
            </a:pPr>
            <a:r>
              <a:rPr lang="en-US" sz="1400" b="1" i="0" u="none" strike="noStrike" cap="none">
                <a:solidFill>
                  <a:schemeClr val="dk1"/>
                </a:solidFill>
                <a:latin typeface="Avenir"/>
                <a:ea typeface="Avenir"/>
                <a:cs typeface="Avenir"/>
                <a:sym typeface="Avenir"/>
              </a:rPr>
              <a:t>TIME MANAGEMENT</a:t>
            </a:r>
          </a:p>
        </p:txBody>
      </p:sp>
      <p:sp>
        <p:nvSpPr>
          <p:cNvPr id="753" name="Shape 753"/>
          <p:cNvSpPr/>
          <p:nvPr/>
        </p:nvSpPr>
        <p:spPr>
          <a:xfrm>
            <a:off x="4775057" y="3697124"/>
            <a:ext cx="1719542" cy="755247"/>
          </a:xfrm>
          <a:prstGeom prst="roundRect">
            <a:avLst>
              <a:gd name="adj" fmla="val 16667"/>
            </a:avLst>
          </a:prstGeom>
          <a:solidFill>
            <a:srgbClr val="F9CB9C"/>
          </a:solidFill>
          <a:ln>
            <a:noFill/>
          </a:ln>
        </p:spPr>
        <p:txBody>
          <a:bodyPr wrap="square" lIns="91425" tIns="45700" rIns="91425" bIns="45700" anchor="ctr" anchorCtr="0">
            <a:noAutofit/>
          </a:bodyPr>
          <a:lstStyle/>
          <a:p>
            <a:pPr marL="152400" marR="0" lvl="0" indent="-177800" algn="ctr" rtl="0">
              <a:lnSpc>
                <a:spcPct val="100000"/>
              </a:lnSpc>
              <a:spcBef>
                <a:spcPts val="0"/>
              </a:spcBef>
              <a:spcAft>
                <a:spcPts val="0"/>
              </a:spcAft>
              <a:buClr>
                <a:schemeClr val="dk1"/>
              </a:buClr>
              <a:buSzPct val="100000"/>
              <a:buFont typeface="Calibri"/>
              <a:buNone/>
            </a:pPr>
            <a:r>
              <a:rPr lang="en-US" sz="1400" b="1" i="0" u="none" strike="noStrike" cap="none">
                <a:solidFill>
                  <a:schemeClr val="dk1"/>
                </a:solidFill>
                <a:latin typeface="Avenir"/>
                <a:ea typeface="Avenir"/>
                <a:cs typeface="Avenir"/>
                <a:sym typeface="Avenir"/>
              </a:rPr>
              <a:t>NETWORKING</a:t>
            </a:r>
          </a:p>
        </p:txBody>
      </p:sp>
      <p:sp>
        <p:nvSpPr>
          <p:cNvPr id="754" name="Shape 754"/>
          <p:cNvSpPr/>
          <p:nvPr/>
        </p:nvSpPr>
        <p:spPr>
          <a:xfrm>
            <a:off x="496589" y="5341524"/>
            <a:ext cx="1719542" cy="755247"/>
          </a:xfrm>
          <a:prstGeom prst="roundRect">
            <a:avLst>
              <a:gd name="adj" fmla="val 16667"/>
            </a:avLst>
          </a:prstGeom>
          <a:solidFill>
            <a:srgbClr val="F9CB9C"/>
          </a:solidFill>
          <a:ln>
            <a:noFill/>
          </a:ln>
        </p:spPr>
        <p:txBody>
          <a:bodyPr wrap="square" lIns="91425" tIns="45700" rIns="91425" bIns="45700" anchor="ctr" anchorCtr="0">
            <a:noAutofit/>
          </a:bodyPr>
          <a:lstStyle/>
          <a:p>
            <a:pPr marL="152400" marR="0" lvl="0" indent="-177800" algn="ctr" rtl="0">
              <a:lnSpc>
                <a:spcPct val="100000"/>
              </a:lnSpc>
              <a:spcBef>
                <a:spcPts val="0"/>
              </a:spcBef>
              <a:spcAft>
                <a:spcPts val="0"/>
              </a:spcAft>
              <a:buClr>
                <a:schemeClr val="dk1"/>
              </a:buClr>
              <a:buSzPct val="100000"/>
              <a:buFont typeface="Calibri"/>
              <a:buNone/>
            </a:pPr>
            <a:r>
              <a:rPr lang="en-US" sz="1400" b="1" i="0" u="none" strike="noStrike" cap="none">
                <a:solidFill>
                  <a:schemeClr val="dk1"/>
                </a:solidFill>
                <a:latin typeface="Avenir"/>
                <a:ea typeface="Avenir"/>
                <a:cs typeface="Avenir"/>
                <a:sym typeface="Avenir"/>
              </a:rPr>
              <a:t>MARKETING</a:t>
            </a:r>
          </a:p>
        </p:txBody>
      </p:sp>
      <p:sp>
        <p:nvSpPr>
          <p:cNvPr id="755" name="Shape 755"/>
          <p:cNvSpPr/>
          <p:nvPr/>
        </p:nvSpPr>
        <p:spPr>
          <a:xfrm>
            <a:off x="2635823" y="5341524"/>
            <a:ext cx="1719542" cy="755247"/>
          </a:xfrm>
          <a:prstGeom prst="roundRect">
            <a:avLst>
              <a:gd name="adj" fmla="val 16667"/>
            </a:avLst>
          </a:prstGeom>
          <a:solidFill>
            <a:srgbClr val="F9CB9C"/>
          </a:solidFill>
          <a:ln>
            <a:noFill/>
          </a:ln>
        </p:spPr>
        <p:txBody>
          <a:bodyPr wrap="square" lIns="91425" tIns="45700" rIns="91425" bIns="45700" anchor="ctr" anchorCtr="0">
            <a:noAutofit/>
          </a:bodyPr>
          <a:lstStyle/>
          <a:p>
            <a:pPr marL="152400" marR="0" lvl="0" indent="-177800" algn="ctr" rtl="0">
              <a:lnSpc>
                <a:spcPct val="100000"/>
              </a:lnSpc>
              <a:spcBef>
                <a:spcPts val="0"/>
              </a:spcBef>
              <a:spcAft>
                <a:spcPts val="0"/>
              </a:spcAft>
              <a:buClr>
                <a:schemeClr val="dk1"/>
              </a:buClr>
              <a:buSzPct val="100000"/>
              <a:buFont typeface="Calibri"/>
              <a:buNone/>
            </a:pPr>
            <a:r>
              <a:rPr lang="en-US" sz="1400" b="1" i="0" u="none" strike="noStrike" cap="none">
                <a:solidFill>
                  <a:schemeClr val="dk1"/>
                </a:solidFill>
                <a:latin typeface="Avenir"/>
                <a:ea typeface="Avenir"/>
                <a:cs typeface="Avenir"/>
                <a:sym typeface="Avenir"/>
              </a:rPr>
              <a:t>BRAND DEVELOPMENT</a:t>
            </a:r>
          </a:p>
        </p:txBody>
      </p:sp>
      <p:sp>
        <p:nvSpPr>
          <p:cNvPr id="756" name="Shape 756"/>
          <p:cNvSpPr/>
          <p:nvPr/>
        </p:nvSpPr>
        <p:spPr>
          <a:xfrm>
            <a:off x="6914290" y="5341524"/>
            <a:ext cx="1719542" cy="755247"/>
          </a:xfrm>
          <a:prstGeom prst="roundRect">
            <a:avLst>
              <a:gd name="adj" fmla="val 16667"/>
            </a:avLst>
          </a:prstGeom>
          <a:solidFill>
            <a:srgbClr val="F9CB9C"/>
          </a:solidFill>
          <a:ln>
            <a:noFill/>
          </a:ln>
        </p:spPr>
        <p:txBody>
          <a:bodyPr wrap="square" lIns="91425" tIns="45700" rIns="91425" bIns="45700" anchor="ctr" anchorCtr="0">
            <a:noAutofit/>
          </a:bodyPr>
          <a:lstStyle/>
          <a:p>
            <a:pPr marL="152400" marR="0" lvl="0" indent="-152400" algn="ctr" rtl="0">
              <a:lnSpc>
                <a:spcPct val="100000"/>
              </a:lnSpc>
              <a:spcBef>
                <a:spcPts val="0"/>
              </a:spcBef>
              <a:spcAft>
                <a:spcPts val="0"/>
              </a:spcAft>
              <a:buClr>
                <a:schemeClr val="dk1"/>
              </a:buClr>
              <a:buSzPct val="109090"/>
              <a:buFont typeface="Calibri"/>
              <a:buNone/>
            </a:pPr>
            <a:r>
              <a:rPr lang="en-US" sz="1100" b="1" i="0" u="none" strike="noStrike" cap="none">
                <a:solidFill>
                  <a:schemeClr val="dk1"/>
                </a:solidFill>
                <a:latin typeface="Avenir"/>
                <a:ea typeface="Avenir"/>
                <a:cs typeface="Avenir"/>
                <a:sym typeface="Avenir"/>
              </a:rPr>
              <a:t>ENTREPRENEURSHIP</a:t>
            </a:r>
          </a:p>
        </p:txBody>
      </p:sp>
      <p:sp>
        <p:nvSpPr>
          <p:cNvPr id="757" name="Shape 757"/>
          <p:cNvSpPr/>
          <p:nvPr/>
        </p:nvSpPr>
        <p:spPr>
          <a:xfrm>
            <a:off x="4775057" y="5341524"/>
            <a:ext cx="1719542" cy="755247"/>
          </a:xfrm>
          <a:prstGeom prst="roundRect">
            <a:avLst>
              <a:gd name="adj" fmla="val 16667"/>
            </a:avLst>
          </a:prstGeom>
          <a:solidFill>
            <a:srgbClr val="F9CB9C"/>
          </a:solidFill>
          <a:ln>
            <a:noFill/>
          </a:ln>
        </p:spPr>
        <p:txBody>
          <a:bodyPr wrap="square" lIns="91425" tIns="45700" rIns="91425" bIns="45700" anchor="ctr" anchorCtr="0">
            <a:noAutofit/>
          </a:bodyPr>
          <a:lstStyle/>
          <a:p>
            <a:pPr marL="152400" marR="0" lvl="0" indent="-177800" algn="ctr" rtl="0">
              <a:lnSpc>
                <a:spcPct val="100000"/>
              </a:lnSpc>
              <a:spcBef>
                <a:spcPts val="0"/>
              </a:spcBef>
              <a:spcAft>
                <a:spcPts val="0"/>
              </a:spcAft>
              <a:buClr>
                <a:schemeClr val="dk1"/>
              </a:buClr>
              <a:buSzPct val="100000"/>
              <a:buFont typeface="Calibri"/>
              <a:buNone/>
            </a:pPr>
            <a:r>
              <a:rPr lang="en-US" sz="1400" b="1" i="0" u="none" strike="noStrike" cap="none">
                <a:solidFill>
                  <a:schemeClr val="dk1"/>
                </a:solidFill>
                <a:latin typeface="Avenir"/>
                <a:ea typeface="Avenir"/>
                <a:cs typeface="Avenir"/>
                <a:sym typeface="Avenir"/>
              </a:rPr>
              <a:t>EXAM ADVICE</a:t>
            </a:r>
          </a:p>
        </p:txBody>
      </p:sp>
      <p:pic>
        <p:nvPicPr>
          <p:cNvPr id="758" name="Shape 758"/>
          <p:cNvPicPr preferRelativeResize="0"/>
          <p:nvPr/>
        </p:nvPicPr>
        <p:blipFill rotWithShape="1">
          <a:blip r:embed="rId3">
            <a:alphaModFix/>
          </a:blip>
          <a:srcRect/>
          <a:stretch/>
        </p:blipFill>
        <p:spPr>
          <a:xfrm>
            <a:off x="3110988" y="1094679"/>
            <a:ext cx="851413" cy="851413"/>
          </a:xfrm>
          <a:prstGeom prst="rect">
            <a:avLst/>
          </a:prstGeom>
          <a:noFill/>
          <a:ln>
            <a:noFill/>
          </a:ln>
        </p:spPr>
      </p:pic>
      <p:pic>
        <p:nvPicPr>
          <p:cNvPr id="759" name="Shape 759"/>
          <p:cNvPicPr preferRelativeResize="0"/>
          <p:nvPr/>
        </p:nvPicPr>
        <p:blipFill rotWithShape="1">
          <a:blip r:embed="rId4">
            <a:alphaModFix/>
          </a:blip>
          <a:srcRect/>
          <a:stretch/>
        </p:blipFill>
        <p:spPr>
          <a:xfrm>
            <a:off x="919459" y="1098727"/>
            <a:ext cx="865620" cy="865620"/>
          </a:xfrm>
          <a:prstGeom prst="rect">
            <a:avLst/>
          </a:prstGeom>
          <a:noFill/>
          <a:ln>
            <a:noFill/>
          </a:ln>
        </p:spPr>
      </p:pic>
      <p:pic>
        <p:nvPicPr>
          <p:cNvPr id="760" name="Shape 760"/>
          <p:cNvPicPr preferRelativeResize="0"/>
          <p:nvPr/>
        </p:nvPicPr>
        <p:blipFill rotWithShape="1">
          <a:blip r:embed="rId5">
            <a:alphaModFix/>
          </a:blip>
          <a:srcRect/>
          <a:stretch/>
        </p:blipFill>
        <p:spPr>
          <a:xfrm>
            <a:off x="5186219" y="1077188"/>
            <a:ext cx="894344" cy="894344"/>
          </a:xfrm>
          <a:prstGeom prst="rect">
            <a:avLst/>
          </a:prstGeom>
          <a:noFill/>
          <a:ln>
            <a:noFill/>
          </a:ln>
        </p:spPr>
      </p:pic>
      <p:pic>
        <p:nvPicPr>
          <p:cNvPr id="761" name="Shape 761"/>
          <p:cNvPicPr preferRelativeResize="0"/>
          <p:nvPr/>
        </p:nvPicPr>
        <p:blipFill rotWithShape="1">
          <a:blip r:embed="rId6">
            <a:alphaModFix/>
          </a:blip>
          <a:srcRect/>
          <a:stretch/>
        </p:blipFill>
        <p:spPr>
          <a:xfrm>
            <a:off x="7365620" y="1077188"/>
            <a:ext cx="869862" cy="869862"/>
          </a:xfrm>
          <a:prstGeom prst="rect">
            <a:avLst/>
          </a:prstGeom>
          <a:noFill/>
          <a:ln>
            <a:noFill/>
          </a:ln>
        </p:spPr>
      </p:pic>
      <p:pic>
        <p:nvPicPr>
          <p:cNvPr id="762" name="Shape 762"/>
          <p:cNvPicPr preferRelativeResize="0"/>
          <p:nvPr/>
        </p:nvPicPr>
        <p:blipFill rotWithShape="1">
          <a:blip r:embed="rId7">
            <a:alphaModFix/>
          </a:blip>
          <a:srcRect/>
          <a:stretch/>
        </p:blipFill>
        <p:spPr>
          <a:xfrm>
            <a:off x="960403" y="2837975"/>
            <a:ext cx="784929" cy="784929"/>
          </a:xfrm>
          <a:prstGeom prst="rect">
            <a:avLst/>
          </a:prstGeom>
          <a:noFill/>
          <a:ln>
            <a:noFill/>
          </a:ln>
        </p:spPr>
      </p:pic>
      <p:pic>
        <p:nvPicPr>
          <p:cNvPr id="763" name="Shape 763"/>
          <p:cNvPicPr preferRelativeResize="0"/>
          <p:nvPr/>
        </p:nvPicPr>
        <p:blipFill rotWithShape="1">
          <a:blip r:embed="rId8">
            <a:alphaModFix/>
          </a:blip>
          <a:srcRect/>
          <a:stretch/>
        </p:blipFill>
        <p:spPr>
          <a:xfrm>
            <a:off x="3096670" y="2837975"/>
            <a:ext cx="815490" cy="815490"/>
          </a:xfrm>
          <a:prstGeom prst="rect">
            <a:avLst/>
          </a:prstGeom>
          <a:noFill/>
          <a:ln>
            <a:noFill/>
          </a:ln>
        </p:spPr>
      </p:pic>
      <p:pic>
        <p:nvPicPr>
          <p:cNvPr id="764" name="Shape 764"/>
          <p:cNvPicPr preferRelativeResize="0"/>
          <p:nvPr/>
        </p:nvPicPr>
        <p:blipFill rotWithShape="1">
          <a:blip r:embed="rId9">
            <a:alphaModFix/>
          </a:blip>
          <a:srcRect/>
          <a:stretch/>
        </p:blipFill>
        <p:spPr>
          <a:xfrm>
            <a:off x="5231421" y="2828292"/>
            <a:ext cx="804231" cy="804231"/>
          </a:xfrm>
          <a:prstGeom prst="rect">
            <a:avLst/>
          </a:prstGeom>
          <a:noFill/>
          <a:ln>
            <a:noFill/>
          </a:ln>
        </p:spPr>
      </p:pic>
      <p:pic>
        <p:nvPicPr>
          <p:cNvPr id="765" name="Shape 765"/>
          <p:cNvPicPr preferRelativeResize="0"/>
          <p:nvPr/>
        </p:nvPicPr>
        <p:blipFill rotWithShape="1">
          <a:blip r:embed="rId10">
            <a:alphaModFix/>
          </a:blip>
          <a:srcRect/>
          <a:stretch/>
        </p:blipFill>
        <p:spPr>
          <a:xfrm>
            <a:off x="7398347" y="2855259"/>
            <a:ext cx="811465" cy="811465"/>
          </a:xfrm>
          <a:prstGeom prst="rect">
            <a:avLst/>
          </a:prstGeom>
          <a:noFill/>
          <a:ln>
            <a:noFill/>
          </a:ln>
        </p:spPr>
      </p:pic>
      <p:pic>
        <p:nvPicPr>
          <p:cNvPr id="766" name="Shape 766"/>
          <p:cNvPicPr preferRelativeResize="0"/>
          <p:nvPr/>
        </p:nvPicPr>
        <p:blipFill rotWithShape="1">
          <a:blip r:embed="rId11">
            <a:alphaModFix/>
          </a:blip>
          <a:srcRect/>
          <a:stretch/>
        </p:blipFill>
        <p:spPr>
          <a:xfrm>
            <a:off x="960403" y="4528474"/>
            <a:ext cx="756085" cy="756085"/>
          </a:xfrm>
          <a:prstGeom prst="rect">
            <a:avLst/>
          </a:prstGeom>
          <a:noFill/>
          <a:ln>
            <a:noFill/>
          </a:ln>
        </p:spPr>
      </p:pic>
      <p:pic>
        <p:nvPicPr>
          <p:cNvPr id="767" name="Shape 767"/>
          <p:cNvPicPr preferRelativeResize="0"/>
          <p:nvPr/>
        </p:nvPicPr>
        <p:blipFill rotWithShape="1">
          <a:blip r:embed="rId12">
            <a:alphaModFix/>
          </a:blip>
          <a:srcRect/>
          <a:stretch/>
        </p:blipFill>
        <p:spPr>
          <a:xfrm>
            <a:off x="3096670" y="4499900"/>
            <a:ext cx="784569" cy="784569"/>
          </a:xfrm>
          <a:prstGeom prst="rect">
            <a:avLst/>
          </a:prstGeom>
          <a:noFill/>
          <a:ln>
            <a:noFill/>
          </a:ln>
        </p:spPr>
      </p:pic>
      <p:pic>
        <p:nvPicPr>
          <p:cNvPr id="768" name="Shape 768"/>
          <p:cNvPicPr preferRelativeResize="0"/>
          <p:nvPr/>
        </p:nvPicPr>
        <p:blipFill rotWithShape="1">
          <a:blip r:embed="rId13">
            <a:alphaModFix/>
          </a:blip>
          <a:srcRect/>
          <a:stretch/>
        </p:blipFill>
        <p:spPr>
          <a:xfrm>
            <a:off x="5263226" y="4536129"/>
            <a:ext cx="740824" cy="740824"/>
          </a:xfrm>
          <a:prstGeom prst="rect">
            <a:avLst/>
          </a:prstGeom>
          <a:noFill/>
          <a:ln>
            <a:noFill/>
          </a:ln>
        </p:spPr>
      </p:pic>
      <p:pic>
        <p:nvPicPr>
          <p:cNvPr id="769" name="Shape 769"/>
          <p:cNvPicPr preferRelativeResize="0"/>
          <p:nvPr/>
        </p:nvPicPr>
        <p:blipFill rotWithShape="1">
          <a:blip r:embed="rId14">
            <a:alphaModFix/>
          </a:blip>
          <a:srcRect/>
          <a:stretch/>
        </p:blipFill>
        <p:spPr>
          <a:xfrm>
            <a:off x="7365620" y="4499288"/>
            <a:ext cx="814269" cy="8142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p:nvPr/>
        </p:nvSpPr>
        <p:spPr>
          <a:xfrm>
            <a:off x="315308" y="2918463"/>
            <a:ext cx="3743321" cy="1405011"/>
          </a:xfrm>
          <a:prstGeom prst="roundRect">
            <a:avLst>
              <a:gd name="adj" fmla="val 18469"/>
            </a:avLst>
          </a:prstGeom>
          <a:noFill/>
          <a:ln w="57150" cap="flat" cmpd="sng">
            <a:solidFill>
              <a:srgbClr val="F08F2E"/>
            </a:solidFill>
            <a:prstDash val="solid"/>
            <a:round/>
            <a:headEnd type="none" w="med" len="med"/>
            <a:tailEnd type="none" w="med" len="med"/>
          </a:ln>
        </p:spPr>
        <p:txBody>
          <a:bodyPr wrap="square" lIns="91425" tIns="45700" rIns="91425" bIns="45700" anchor="ctr" anchorCtr="0">
            <a:noAutofit/>
          </a:bodyPr>
          <a:lstStyle/>
          <a:p>
            <a:pPr marL="0" marR="0" lvl="0" indent="-101600" algn="l" rtl="0">
              <a:lnSpc>
                <a:spcPct val="100000"/>
              </a:lnSpc>
              <a:spcBef>
                <a:spcPts val="0"/>
              </a:spcBef>
              <a:spcAft>
                <a:spcPts val="0"/>
              </a:spcAft>
              <a:buClr>
                <a:schemeClr val="dk1"/>
              </a:buClr>
              <a:buSzPct val="100000"/>
              <a:buFont typeface="Avenir"/>
              <a:buNone/>
            </a:pPr>
            <a:r>
              <a:rPr lang="en-US" sz="1600" b="0" i="0" u="none" strike="noStrike" cap="none">
                <a:solidFill>
                  <a:schemeClr val="dk1"/>
                </a:solidFill>
                <a:latin typeface="Avenir"/>
                <a:ea typeface="Avenir"/>
                <a:cs typeface="Avenir"/>
                <a:sym typeface="Avenir"/>
              </a:rPr>
              <a:t>	1Scope proposes value to 	businesses by opportunity 	posting, evaluation and  	event management.</a:t>
            </a:r>
          </a:p>
        </p:txBody>
      </p:sp>
      <p:sp>
        <p:nvSpPr>
          <p:cNvPr id="302" name="Shape 302"/>
          <p:cNvSpPr/>
          <p:nvPr/>
        </p:nvSpPr>
        <p:spPr>
          <a:xfrm>
            <a:off x="2004972" y="1316487"/>
            <a:ext cx="6244389" cy="1154683"/>
          </a:xfrm>
          <a:prstGeom prst="roundRect">
            <a:avLst>
              <a:gd name="adj" fmla="val 16667"/>
            </a:avLst>
          </a:prstGeom>
          <a:solidFill>
            <a:srgbClr val="D8D8D8"/>
          </a:solidFill>
          <a:ln>
            <a:noFill/>
          </a:ln>
        </p:spPr>
        <p:txBody>
          <a:bodyPr wrap="square" lIns="91425" tIns="45700" rIns="91425" bIns="45700" anchor="ctr" anchorCtr="0">
            <a:noAutofit/>
          </a:bodyPr>
          <a:lstStyle/>
          <a:p>
            <a:pPr marL="457200" marR="0" lvl="0" indent="-177800" algn="l" rtl="0">
              <a:lnSpc>
                <a:spcPct val="100000"/>
              </a:lnSpc>
              <a:spcBef>
                <a:spcPts val="0"/>
              </a:spcBef>
              <a:spcAft>
                <a:spcPts val="0"/>
              </a:spcAft>
              <a:buClr>
                <a:schemeClr val="dk1"/>
              </a:buClr>
              <a:buSzPct val="100000"/>
              <a:buFont typeface="Avenir"/>
              <a:buNone/>
            </a:pPr>
            <a:r>
              <a:rPr lang="en-US" sz="1400" b="0" i="0" u="none" strike="noStrike" cap="none">
                <a:solidFill>
                  <a:schemeClr val="dk1"/>
                </a:solidFill>
                <a:latin typeface="Avenir"/>
                <a:ea typeface="Avenir"/>
                <a:cs typeface="Avenir"/>
                <a:sym typeface="Avenir"/>
              </a:rPr>
              <a:t>	1Scope is an EduTech startup which aims to provide students with access to career specific events and opportunities.</a:t>
            </a:r>
          </a:p>
        </p:txBody>
      </p:sp>
      <p:sp>
        <p:nvSpPr>
          <p:cNvPr id="303" name="Shape 303"/>
          <p:cNvSpPr txBox="1"/>
          <p:nvPr/>
        </p:nvSpPr>
        <p:spPr>
          <a:xfrm>
            <a:off x="315308" y="314029"/>
            <a:ext cx="6566259" cy="400110"/>
          </a:xfrm>
          <a:prstGeom prst="rect">
            <a:avLst/>
          </a:prstGeom>
          <a:noFill/>
          <a:ln>
            <a:noFill/>
          </a:ln>
        </p:spPr>
        <p:txBody>
          <a:bodyPr wrap="square" lIns="91425" tIns="45700" rIns="91425" bIns="45700" anchor="t" anchorCtr="0">
            <a:noAutofit/>
          </a:bodyPr>
          <a:lstStyle/>
          <a:p>
            <a:pPr marL="0" marR="0" lvl="0" indent="-127000" algn="l" rtl="0">
              <a:lnSpc>
                <a:spcPct val="100000"/>
              </a:lnSpc>
              <a:spcBef>
                <a:spcPts val="0"/>
              </a:spcBef>
              <a:spcAft>
                <a:spcPts val="0"/>
              </a:spcAft>
              <a:buClr>
                <a:srgbClr val="000000"/>
              </a:buClr>
              <a:buSzPct val="100000"/>
              <a:buFont typeface="Avenir"/>
              <a:buNone/>
            </a:pPr>
            <a:r>
              <a:rPr lang="en-US" sz="2000" b="0" i="0" u="none" strike="noStrike" cap="none">
                <a:solidFill>
                  <a:srgbClr val="000000"/>
                </a:solidFill>
                <a:latin typeface="Avenir"/>
                <a:ea typeface="Avenir"/>
                <a:cs typeface="Avenir"/>
                <a:sym typeface="Avenir"/>
              </a:rPr>
              <a:t>1Scope</a:t>
            </a:r>
          </a:p>
        </p:txBody>
      </p:sp>
      <p:sp>
        <p:nvSpPr>
          <p:cNvPr id="304" name="Shape 304"/>
          <p:cNvSpPr/>
          <p:nvPr/>
        </p:nvSpPr>
        <p:spPr>
          <a:xfrm>
            <a:off x="496514" y="3442590"/>
            <a:ext cx="726187" cy="666864"/>
          </a:xfrm>
          <a:custGeom>
            <a:avLst/>
            <a:gdLst/>
            <a:ahLst/>
            <a:cxnLst/>
            <a:rect l="0" t="0" r="0" b="0"/>
            <a:pathLst>
              <a:path w="120000" h="120000" extrusionOk="0">
                <a:moveTo>
                  <a:pt x="60174" y="29826"/>
                </a:moveTo>
                <a:lnTo>
                  <a:pt x="60174" y="0"/>
                </a:lnTo>
                <a:lnTo>
                  <a:pt x="7346" y="0"/>
                </a:lnTo>
                <a:lnTo>
                  <a:pt x="7346" y="112369"/>
                </a:lnTo>
                <a:lnTo>
                  <a:pt x="0" y="112369"/>
                </a:lnTo>
                <a:lnTo>
                  <a:pt x="0" y="120000"/>
                </a:lnTo>
                <a:lnTo>
                  <a:pt x="120000" y="120000"/>
                </a:lnTo>
                <a:lnTo>
                  <a:pt x="120000" y="29826"/>
                </a:lnTo>
                <a:lnTo>
                  <a:pt x="60174" y="29826"/>
                </a:lnTo>
                <a:close/>
                <a:moveTo>
                  <a:pt x="45131" y="112369"/>
                </a:moveTo>
                <a:lnTo>
                  <a:pt x="22390" y="112369"/>
                </a:lnTo>
                <a:lnTo>
                  <a:pt x="22390" y="96763"/>
                </a:lnTo>
                <a:lnTo>
                  <a:pt x="45131" y="96763"/>
                </a:lnTo>
                <a:lnTo>
                  <a:pt x="45131" y="112369"/>
                </a:lnTo>
                <a:close/>
                <a:moveTo>
                  <a:pt x="52478" y="81849"/>
                </a:moveTo>
                <a:lnTo>
                  <a:pt x="15043" y="81849"/>
                </a:lnTo>
                <a:lnTo>
                  <a:pt x="15043" y="74219"/>
                </a:lnTo>
                <a:lnTo>
                  <a:pt x="52478" y="74219"/>
                </a:lnTo>
                <a:lnTo>
                  <a:pt x="52478" y="81849"/>
                </a:lnTo>
                <a:close/>
                <a:moveTo>
                  <a:pt x="52478" y="66936"/>
                </a:moveTo>
                <a:lnTo>
                  <a:pt x="15043" y="66936"/>
                </a:lnTo>
                <a:lnTo>
                  <a:pt x="15043" y="59306"/>
                </a:lnTo>
                <a:lnTo>
                  <a:pt x="52478" y="59306"/>
                </a:lnTo>
                <a:lnTo>
                  <a:pt x="52478" y="66936"/>
                </a:lnTo>
                <a:close/>
                <a:moveTo>
                  <a:pt x="52478" y="52023"/>
                </a:moveTo>
                <a:lnTo>
                  <a:pt x="15043" y="52023"/>
                </a:lnTo>
                <a:lnTo>
                  <a:pt x="15043" y="44739"/>
                </a:lnTo>
                <a:lnTo>
                  <a:pt x="52478" y="44739"/>
                </a:lnTo>
                <a:lnTo>
                  <a:pt x="52478" y="52023"/>
                </a:lnTo>
                <a:close/>
                <a:moveTo>
                  <a:pt x="52478" y="37109"/>
                </a:moveTo>
                <a:lnTo>
                  <a:pt x="15043" y="37109"/>
                </a:lnTo>
                <a:lnTo>
                  <a:pt x="15043" y="29826"/>
                </a:lnTo>
                <a:lnTo>
                  <a:pt x="52478" y="29826"/>
                </a:lnTo>
                <a:lnTo>
                  <a:pt x="52478" y="37109"/>
                </a:lnTo>
                <a:close/>
                <a:moveTo>
                  <a:pt x="52478" y="22196"/>
                </a:moveTo>
                <a:lnTo>
                  <a:pt x="15043" y="22196"/>
                </a:lnTo>
                <a:lnTo>
                  <a:pt x="15043" y="14913"/>
                </a:lnTo>
                <a:lnTo>
                  <a:pt x="52478" y="14913"/>
                </a:lnTo>
                <a:lnTo>
                  <a:pt x="52478" y="22196"/>
                </a:lnTo>
                <a:close/>
                <a:moveTo>
                  <a:pt x="89912" y="104046"/>
                </a:moveTo>
                <a:lnTo>
                  <a:pt x="74868" y="104046"/>
                </a:lnTo>
                <a:lnTo>
                  <a:pt x="74868" y="89132"/>
                </a:lnTo>
                <a:lnTo>
                  <a:pt x="89912" y="89132"/>
                </a:lnTo>
                <a:lnTo>
                  <a:pt x="89912" y="104046"/>
                </a:lnTo>
                <a:close/>
                <a:moveTo>
                  <a:pt x="89912" y="81849"/>
                </a:moveTo>
                <a:lnTo>
                  <a:pt x="74868" y="81849"/>
                </a:lnTo>
                <a:lnTo>
                  <a:pt x="74868" y="66936"/>
                </a:lnTo>
                <a:lnTo>
                  <a:pt x="89912" y="66936"/>
                </a:lnTo>
                <a:lnTo>
                  <a:pt x="89912" y="81849"/>
                </a:lnTo>
                <a:close/>
                <a:moveTo>
                  <a:pt x="89912" y="59306"/>
                </a:moveTo>
                <a:lnTo>
                  <a:pt x="74868" y="59306"/>
                </a:lnTo>
                <a:lnTo>
                  <a:pt x="74868" y="44739"/>
                </a:lnTo>
                <a:lnTo>
                  <a:pt x="89912" y="44739"/>
                </a:lnTo>
                <a:lnTo>
                  <a:pt x="89912" y="59306"/>
                </a:lnTo>
                <a:close/>
                <a:moveTo>
                  <a:pt x="112653" y="104046"/>
                </a:moveTo>
                <a:lnTo>
                  <a:pt x="97609" y="104046"/>
                </a:lnTo>
                <a:lnTo>
                  <a:pt x="97609" y="89132"/>
                </a:lnTo>
                <a:lnTo>
                  <a:pt x="112653" y="89132"/>
                </a:lnTo>
                <a:lnTo>
                  <a:pt x="112653" y="104046"/>
                </a:lnTo>
                <a:close/>
                <a:moveTo>
                  <a:pt x="112653" y="81849"/>
                </a:moveTo>
                <a:lnTo>
                  <a:pt x="97609" y="81849"/>
                </a:lnTo>
                <a:lnTo>
                  <a:pt x="97609" y="66936"/>
                </a:lnTo>
                <a:lnTo>
                  <a:pt x="112653" y="66936"/>
                </a:lnTo>
                <a:lnTo>
                  <a:pt x="112653" y="81849"/>
                </a:lnTo>
                <a:close/>
                <a:moveTo>
                  <a:pt x="112653" y="59306"/>
                </a:moveTo>
                <a:lnTo>
                  <a:pt x="97609" y="59306"/>
                </a:lnTo>
                <a:lnTo>
                  <a:pt x="97609" y="44739"/>
                </a:lnTo>
                <a:lnTo>
                  <a:pt x="112653" y="44739"/>
                </a:lnTo>
                <a:lnTo>
                  <a:pt x="112653" y="59306"/>
                </a:lnTo>
                <a:close/>
              </a:path>
            </a:pathLst>
          </a:custGeom>
          <a:solidFill>
            <a:srgbClr val="1D1D1B"/>
          </a:solidFill>
          <a:ln w="9525" cap="flat" cmpd="sng">
            <a:solidFill>
              <a:schemeClr val="dk1"/>
            </a:solidFill>
            <a:prstDash val="dash"/>
            <a:round/>
            <a:headEnd type="none" w="med" len="med"/>
            <a:tailEnd type="none" w="med" len="med"/>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305" name="Shape 305"/>
          <p:cNvCxnSpPr/>
          <p:nvPr/>
        </p:nvCxnSpPr>
        <p:spPr>
          <a:xfrm>
            <a:off x="4243574" y="2957008"/>
            <a:ext cx="0" cy="3281018"/>
          </a:xfrm>
          <a:prstGeom prst="straightConnector1">
            <a:avLst/>
          </a:prstGeom>
          <a:noFill/>
          <a:ln w="19050" cap="flat" cmpd="sng">
            <a:solidFill>
              <a:srgbClr val="BFBFBF"/>
            </a:solidFill>
            <a:prstDash val="lgDash"/>
            <a:round/>
            <a:headEnd type="none" w="med" len="med"/>
            <a:tailEnd type="none" w="med" len="med"/>
          </a:ln>
        </p:spPr>
      </p:cxnSp>
      <p:cxnSp>
        <p:nvCxnSpPr>
          <p:cNvPr id="306" name="Shape 306"/>
          <p:cNvCxnSpPr/>
          <p:nvPr/>
        </p:nvCxnSpPr>
        <p:spPr>
          <a:xfrm rot="10800000">
            <a:off x="1211221" y="2745211"/>
            <a:ext cx="7038140" cy="0"/>
          </a:xfrm>
          <a:prstGeom prst="straightConnector1">
            <a:avLst/>
          </a:prstGeom>
          <a:noFill/>
          <a:ln w="19050" cap="flat" cmpd="sng">
            <a:solidFill>
              <a:srgbClr val="BFBFBF"/>
            </a:solidFill>
            <a:prstDash val="lgDash"/>
            <a:round/>
            <a:headEnd type="none" w="med" len="med"/>
            <a:tailEnd type="none" w="med" len="med"/>
          </a:ln>
        </p:spPr>
      </p:cxnSp>
      <p:sp>
        <p:nvSpPr>
          <p:cNvPr id="307" name="Shape 307"/>
          <p:cNvSpPr/>
          <p:nvPr/>
        </p:nvSpPr>
        <p:spPr>
          <a:xfrm>
            <a:off x="4360682" y="2942228"/>
            <a:ext cx="4572000" cy="52322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ct val="100000"/>
              <a:buFont typeface="Avenir"/>
              <a:buNone/>
            </a:pPr>
            <a:r>
              <a:rPr lang="en-US" sz="1400" b="1" i="0" u="none" strike="noStrike" cap="none">
                <a:solidFill>
                  <a:srgbClr val="000000"/>
                </a:solidFill>
                <a:latin typeface="Avenir"/>
                <a:ea typeface="Avenir"/>
                <a:cs typeface="Avenir"/>
                <a:sym typeface="Avenir"/>
              </a:rPr>
              <a:t>Their website offers a range of different types of opportunities:</a:t>
            </a:r>
          </a:p>
        </p:txBody>
      </p:sp>
      <p:sp>
        <p:nvSpPr>
          <p:cNvPr id="308" name="Shape 308"/>
          <p:cNvSpPr/>
          <p:nvPr/>
        </p:nvSpPr>
        <p:spPr>
          <a:xfrm>
            <a:off x="315308" y="4597517"/>
            <a:ext cx="3743321" cy="1405011"/>
          </a:xfrm>
          <a:prstGeom prst="roundRect">
            <a:avLst>
              <a:gd name="adj" fmla="val 18469"/>
            </a:avLst>
          </a:prstGeom>
          <a:noFill/>
          <a:ln w="57150" cap="flat" cmpd="sng">
            <a:solidFill>
              <a:srgbClr val="F08F2E"/>
            </a:solidFill>
            <a:prstDash val="solid"/>
            <a:round/>
            <a:headEnd type="none" w="med" len="med"/>
            <a:tailEnd type="none" w="med" len="med"/>
          </a:ln>
        </p:spPr>
        <p:txBody>
          <a:bodyPr wrap="square" lIns="91425" tIns="45700" rIns="91425" bIns="45700" anchor="ctr" anchorCtr="0">
            <a:noAutofit/>
          </a:bodyPr>
          <a:lstStyle/>
          <a:p>
            <a:pPr marL="914400" marR="0" lvl="0" indent="-203200" algn="l" rtl="0">
              <a:lnSpc>
                <a:spcPct val="100000"/>
              </a:lnSpc>
              <a:spcBef>
                <a:spcPts val="0"/>
              </a:spcBef>
              <a:spcAft>
                <a:spcPts val="0"/>
              </a:spcAft>
              <a:buClr>
                <a:schemeClr val="dk1"/>
              </a:buClr>
              <a:buSzPct val="100000"/>
              <a:buFont typeface="Avenir"/>
              <a:buNone/>
            </a:pPr>
            <a:r>
              <a:rPr lang="en-US" sz="1600" b="0" i="0" u="none" strike="noStrike" cap="none">
                <a:solidFill>
                  <a:schemeClr val="dk1"/>
                </a:solidFill>
                <a:latin typeface="Avenir"/>
                <a:ea typeface="Avenir"/>
                <a:cs typeface="Avenir"/>
                <a:sym typeface="Avenir"/>
              </a:rPr>
              <a:t>	Students can apply for opportunities &amp; experiences available at  major companies, top universities &amp; non-profits.</a:t>
            </a:r>
          </a:p>
        </p:txBody>
      </p:sp>
      <p:grpSp>
        <p:nvGrpSpPr>
          <p:cNvPr id="309" name="Shape 309"/>
          <p:cNvGrpSpPr/>
          <p:nvPr/>
        </p:nvGrpSpPr>
        <p:grpSpPr>
          <a:xfrm>
            <a:off x="456795" y="5048481"/>
            <a:ext cx="805623" cy="503082"/>
            <a:chOff x="187325" y="2690813"/>
            <a:chExt cx="2219326" cy="1385888"/>
          </a:xfrm>
        </p:grpSpPr>
        <p:sp>
          <p:nvSpPr>
            <p:cNvPr id="310" name="Shape 310"/>
            <p:cNvSpPr/>
            <p:nvPr/>
          </p:nvSpPr>
          <p:spPr>
            <a:xfrm>
              <a:off x="187325" y="2987676"/>
              <a:ext cx="595313" cy="919163"/>
            </a:xfrm>
            <a:custGeom>
              <a:avLst/>
              <a:gdLst/>
              <a:ahLst/>
              <a:cxnLst/>
              <a:rect l="0" t="0" r="0" b="0"/>
              <a:pathLst>
                <a:path w="120000" h="120000" extrusionOk="0">
                  <a:moveTo>
                    <a:pt x="69760" y="0"/>
                  </a:moveTo>
                  <a:lnTo>
                    <a:pt x="75413" y="276"/>
                  </a:lnTo>
                  <a:lnTo>
                    <a:pt x="80853" y="829"/>
                  </a:lnTo>
                  <a:lnTo>
                    <a:pt x="85973" y="1797"/>
                  </a:lnTo>
                  <a:lnTo>
                    <a:pt x="90880" y="3110"/>
                  </a:lnTo>
                  <a:lnTo>
                    <a:pt x="95253" y="4700"/>
                  </a:lnTo>
                  <a:lnTo>
                    <a:pt x="99306" y="6566"/>
                  </a:lnTo>
                  <a:lnTo>
                    <a:pt x="102826" y="8640"/>
                  </a:lnTo>
                  <a:lnTo>
                    <a:pt x="106026" y="11059"/>
                  </a:lnTo>
                  <a:lnTo>
                    <a:pt x="108266" y="13617"/>
                  </a:lnTo>
                  <a:lnTo>
                    <a:pt x="110186" y="16313"/>
                  </a:lnTo>
                  <a:lnTo>
                    <a:pt x="111253" y="19216"/>
                  </a:lnTo>
                  <a:lnTo>
                    <a:pt x="111680" y="22188"/>
                  </a:lnTo>
                  <a:lnTo>
                    <a:pt x="111253" y="25092"/>
                  </a:lnTo>
                  <a:lnTo>
                    <a:pt x="110186" y="27926"/>
                  </a:lnTo>
                  <a:lnTo>
                    <a:pt x="108480" y="30691"/>
                  </a:lnTo>
                  <a:lnTo>
                    <a:pt x="106133" y="33179"/>
                  </a:lnTo>
                  <a:lnTo>
                    <a:pt x="103146" y="35529"/>
                  </a:lnTo>
                  <a:lnTo>
                    <a:pt x="99733" y="37603"/>
                  </a:lnTo>
                  <a:lnTo>
                    <a:pt x="95786" y="39470"/>
                  </a:lnTo>
                  <a:lnTo>
                    <a:pt x="91413" y="41059"/>
                  </a:lnTo>
                  <a:lnTo>
                    <a:pt x="86720" y="42373"/>
                  </a:lnTo>
                  <a:lnTo>
                    <a:pt x="81706" y="43341"/>
                  </a:lnTo>
                  <a:lnTo>
                    <a:pt x="87893" y="44447"/>
                  </a:lnTo>
                  <a:lnTo>
                    <a:pt x="94080" y="46036"/>
                  </a:lnTo>
                  <a:lnTo>
                    <a:pt x="99840" y="47972"/>
                  </a:lnTo>
                  <a:lnTo>
                    <a:pt x="105493" y="50391"/>
                  </a:lnTo>
                  <a:lnTo>
                    <a:pt x="110613" y="53225"/>
                  </a:lnTo>
                  <a:lnTo>
                    <a:pt x="115520" y="56267"/>
                  </a:lnTo>
                  <a:lnTo>
                    <a:pt x="120000" y="59723"/>
                  </a:lnTo>
                  <a:lnTo>
                    <a:pt x="74346" y="119930"/>
                  </a:lnTo>
                  <a:lnTo>
                    <a:pt x="70400" y="120000"/>
                  </a:lnTo>
                  <a:lnTo>
                    <a:pt x="62293" y="119723"/>
                  </a:lnTo>
                  <a:lnTo>
                    <a:pt x="54186" y="119032"/>
                  </a:lnTo>
                  <a:lnTo>
                    <a:pt x="46613" y="117995"/>
                  </a:lnTo>
                  <a:lnTo>
                    <a:pt x="39253" y="116474"/>
                  </a:lnTo>
                  <a:lnTo>
                    <a:pt x="32320" y="114539"/>
                  </a:lnTo>
                  <a:lnTo>
                    <a:pt x="25706" y="112327"/>
                  </a:lnTo>
                  <a:lnTo>
                    <a:pt x="19520" y="109769"/>
                  </a:lnTo>
                  <a:lnTo>
                    <a:pt x="13866" y="106866"/>
                  </a:lnTo>
                  <a:lnTo>
                    <a:pt x="8746" y="103755"/>
                  </a:lnTo>
                  <a:lnTo>
                    <a:pt x="4053" y="100299"/>
                  </a:lnTo>
                  <a:lnTo>
                    <a:pt x="0" y="96566"/>
                  </a:lnTo>
                  <a:lnTo>
                    <a:pt x="533" y="90967"/>
                  </a:lnTo>
                  <a:lnTo>
                    <a:pt x="1813" y="85437"/>
                  </a:lnTo>
                  <a:lnTo>
                    <a:pt x="3626" y="80115"/>
                  </a:lnTo>
                  <a:lnTo>
                    <a:pt x="6293" y="75138"/>
                  </a:lnTo>
                  <a:lnTo>
                    <a:pt x="9280" y="70368"/>
                  </a:lnTo>
                  <a:lnTo>
                    <a:pt x="12906" y="65806"/>
                  </a:lnTo>
                  <a:lnTo>
                    <a:pt x="17173" y="61658"/>
                  </a:lnTo>
                  <a:lnTo>
                    <a:pt x="21760" y="57788"/>
                  </a:lnTo>
                  <a:lnTo>
                    <a:pt x="26773" y="54262"/>
                  </a:lnTo>
                  <a:lnTo>
                    <a:pt x="32320" y="51152"/>
                  </a:lnTo>
                  <a:lnTo>
                    <a:pt x="38186" y="48525"/>
                  </a:lnTo>
                  <a:lnTo>
                    <a:pt x="44266" y="46313"/>
                  </a:lnTo>
                  <a:lnTo>
                    <a:pt x="50773" y="44585"/>
                  </a:lnTo>
                  <a:lnTo>
                    <a:pt x="57600" y="43341"/>
                  </a:lnTo>
                  <a:lnTo>
                    <a:pt x="52586" y="42373"/>
                  </a:lnTo>
                  <a:lnTo>
                    <a:pt x="47786" y="41059"/>
                  </a:lnTo>
                  <a:lnTo>
                    <a:pt x="43520" y="39470"/>
                  </a:lnTo>
                  <a:lnTo>
                    <a:pt x="39573" y="37603"/>
                  </a:lnTo>
                  <a:lnTo>
                    <a:pt x="36160" y="35529"/>
                  </a:lnTo>
                  <a:lnTo>
                    <a:pt x="33173" y="33179"/>
                  </a:lnTo>
                  <a:lnTo>
                    <a:pt x="30826" y="30691"/>
                  </a:lnTo>
                  <a:lnTo>
                    <a:pt x="29120" y="27926"/>
                  </a:lnTo>
                  <a:lnTo>
                    <a:pt x="27946" y="25092"/>
                  </a:lnTo>
                  <a:lnTo>
                    <a:pt x="27626" y="22188"/>
                  </a:lnTo>
                  <a:lnTo>
                    <a:pt x="27946" y="19216"/>
                  </a:lnTo>
                  <a:lnTo>
                    <a:pt x="29120" y="16313"/>
                  </a:lnTo>
                  <a:lnTo>
                    <a:pt x="30933" y="13617"/>
                  </a:lnTo>
                  <a:lnTo>
                    <a:pt x="33386" y="11059"/>
                  </a:lnTo>
                  <a:lnTo>
                    <a:pt x="36373" y="8640"/>
                  </a:lnTo>
                  <a:lnTo>
                    <a:pt x="40000" y="6566"/>
                  </a:lnTo>
                  <a:lnTo>
                    <a:pt x="44053" y="4700"/>
                  </a:lnTo>
                  <a:lnTo>
                    <a:pt x="48533" y="3110"/>
                  </a:lnTo>
                  <a:lnTo>
                    <a:pt x="53226" y="1797"/>
                  </a:lnTo>
                  <a:lnTo>
                    <a:pt x="58453" y="829"/>
                  </a:lnTo>
                  <a:lnTo>
                    <a:pt x="64000" y="276"/>
                  </a:lnTo>
                  <a:lnTo>
                    <a:pt x="69760" y="0"/>
                  </a:lnTo>
                  <a:close/>
                </a:path>
              </a:pathLst>
            </a:custGeom>
            <a:solidFill>
              <a:srgbClr val="3C3C3C"/>
            </a:solid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1" name="Shape 311"/>
            <p:cNvSpPr/>
            <p:nvPr/>
          </p:nvSpPr>
          <p:spPr>
            <a:xfrm>
              <a:off x="1827213" y="2987676"/>
              <a:ext cx="579438" cy="919163"/>
            </a:xfrm>
            <a:custGeom>
              <a:avLst/>
              <a:gdLst/>
              <a:ahLst/>
              <a:cxnLst/>
              <a:rect l="0" t="0" r="0" b="0"/>
              <a:pathLst>
                <a:path w="120000" h="120000" extrusionOk="0">
                  <a:moveTo>
                    <a:pt x="48568" y="0"/>
                  </a:moveTo>
                  <a:lnTo>
                    <a:pt x="54366" y="276"/>
                  </a:lnTo>
                  <a:lnTo>
                    <a:pt x="59945" y="829"/>
                  </a:lnTo>
                  <a:lnTo>
                    <a:pt x="65305" y="1797"/>
                  </a:lnTo>
                  <a:lnTo>
                    <a:pt x="70337" y="3110"/>
                  </a:lnTo>
                  <a:lnTo>
                    <a:pt x="74931" y="4700"/>
                  </a:lnTo>
                  <a:lnTo>
                    <a:pt x="79088" y="6566"/>
                  </a:lnTo>
                  <a:lnTo>
                    <a:pt x="82698" y="8640"/>
                  </a:lnTo>
                  <a:lnTo>
                    <a:pt x="85761" y="11059"/>
                  </a:lnTo>
                  <a:lnTo>
                    <a:pt x="88277" y="13617"/>
                  </a:lnTo>
                  <a:lnTo>
                    <a:pt x="90027" y="16313"/>
                  </a:lnTo>
                  <a:lnTo>
                    <a:pt x="91230" y="19216"/>
                  </a:lnTo>
                  <a:lnTo>
                    <a:pt x="91558" y="22188"/>
                  </a:lnTo>
                  <a:lnTo>
                    <a:pt x="91230" y="25092"/>
                  </a:lnTo>
                  <a:lnTo>
                    <a:pt x="90246" y="27926"/>
                  </a:lnTo>
                  <a:lnTo>
                    <a:pt x="88386" y="30691"/>
                  </a:lnTo>
                  <a:lnTo>
                    <a:pt x="85870" y="33179"/>
                  </a:lnTo>
                  <a:lnTo>
                    <a:pt x="82917" y="35529"/>
                  </a:lnTo>
                  <a:lnTo>
                    <a:pt x="79307" y="37603"/>
                  </a:lnTo>
                  <a:lnTo>
                    <a:pt x="75259" y="39470"/>
                  </a:lnTo>
                  <a:lnTo>
                    <a:pt x="70884" y="41059"/>
                  </a:lnTo>
                  <a:lnTo>
                    <a:pt x="66071" y="42373"/>
                  </a:lnTo>
                  <a:lnTo>
                    <a:pt x="60820" y="43341"/>
                  </a:lnTo>
                  <a:lnTo>
                    <a:pt x="67493" y="44447"/>
                  </a:lnTo>
                  <a:lnTo>
                    <a:pt x="73728" y="46175"/>
                  </a:lnTo>
                  <a:lnTo>
                    <a:pt x="79854" y="48179"/>
                  </a:lnTo>
                  <a:lnTo>
                    <a:pt x="85651" y="50668"/>
                  </a:lnTo>
                  <a:lnTo>
                    <a:pt x="91011" y="53433"/>
                  </a:lnTo>
                  <a:lnTo>
                    <a:pt x="96153" y="56612"/>
                  </a:lnTo>
                  <a:lnTo>
                    <a:pt x="100856" y="60138"/>
                  </a:lnTo>
                  <a:lnTo>
                    <a:pt x="105013" y="64009"/>
                  </a:lnTo>
                  <a:lnTo>
                    <a:pt x="108732" y="68156"/>
                  </a:lnTo>
                  <a:lnTo>
                    <a:pt x="112123" y="72649"/>
                  </a:lnTo>
                  <a:lnTo>
                    <a:pt x="114858" y="77211"/>
                  </a:lnTo>
                  <a:lnTo>
                    <a:pt x="117155" y="82188"/>
                  </a:lnTo>
                  <a:lnTo>
                    <a:pt x="118687" y="87235"/>
                  </a:lnTo>
                  <a:lnTo>
                    <a:pt x="119671" y="92488"/>
                  </a:lnTo>
                  <a:lnTo>
                    <a:pt x="120000" y="97880"/>
                  </a:lnTo>
                  <a:lnTo>
                    <a:pt x="115843" y="101336"/>
                  </a:lnTo>
                  <a:lnTo>
                    <a:pt x="111139" y="104585"/>
                  </a:lnTo>
                  <a:lnTo>
                    <a:pt x="105779" y="107626"/>
                  </a:lnTo>
                  <a:lnTo>
                    <a:pt x="99981" y="110322"/>
                  </a:lnTo>
                  <a:lnTo>
                    <a:pt x="93855" y="112811"/>
                  </a:lnTo>
                  <a:lnTo>
                    <a:pt x="87183" y="114884"/>
                  </a:lnTo>
                  <a:lnTo>
                    <a:pt x="80182" y="116682"/>
                  </a:lnTo>
                  <a:lnTo>
                    <a:pt x="72962" y="118064"/>
                  </a:lnTo>
                  <a:lnTo>
                    <a:pt x="65305" y="119101"/>
                  </a:lnTo>
                  <a:lnTo>
                    <a:pt x="57319" y="119723"/>
                  </a:lnTo>
                  <a:lnTo>
                    <a:pt x="49225" y="120000"/>
                  </a:lnTo>
                  <a:lnTo>
                    <a:pt x="48787" y="120000"/>
                  </a:lnTo>
                  <a:lnTo>
                    <a:pt x="0" y="57304"/>
                  </a:lnTo>
                  <a:lnTo>
                    <a:pt x="5250" y="53917"/>
                  </a:lnTo>
                  <a:lnTo>
                    <a:pt x="10829" y="51013"/>
                  </a:lnTo>
                  <a:lnTo>
                    <a:pt x="16627" y="48387"/>
                  </a:lnTo>
                  <a:lnTo>
                    <a:pt x="22862" y="46244"/>
                  </a:lnTo>
                  <a:lnTo>
                    <a:pt x="29425" y="44585"/>
                  </a:lnTo>
                  <a:lnTo>
                    <a:pt x="36317" y="43341"/>
                  </a:lnTo>
                  <a:lnTo>
                    <a:pt x="30957" y="42373"/>
                  </a:lnTo>
                  <a:lnTo>
                    <a:pt x="26253" y="41059"/>
                  </a:lnTo>
                  <a:lnTo>
                    <a:pt x="21768" y="39470"/>
                  </a:lnTo>
                  <a:lnTo>
                    <a:pt x="17721" y="37603"/>
                  </a:lnTo>
                  <a:lnTo>
                    <a:pt x="14111" y="35529"/>
                  </a:lnTo>
                  <a:lnTo>
                    <a:pt x="11157" y="33179"/>
                  </a:lnTo>
                  <a:lnTo>
                    <a:pt x="8641" y="30691"/>
                  </a:lnTo>
                  <a:lnTo>
                    <a:pt x="7000" y="27926"/>
                  </a:lnTo>
                  <a:lnTo>
                    <a:pt x="5907" y="25092"/>
                  </a:lnTo>
                  <a:lnTo>
                    <a:pt x="5469" y="22188"/>
                  </a:lnTo>
                  <a:lnTo>
                    <a:pt x="5907" y="19216"/>
                  </a:lnTo>
                  <a:lnTo>
                    <a:pt x="7000" y="16313"/>
                  </a:lnTo>
                  <a:lnTo>
                    <a:pt x="8860" y="13617"/>
                  </a:lnTo>
                  <a:lnTo>
                    <a:pt x="11376" y="11059"/>
                  </a:lnTo>
                  <a:lnTo>
                    <a:pt x="14439" y="8640"/>
                  </a:lnTo>
                  <a:lnTo>
                    <a:pt x="18049" y="6566"/>
                  </a:lnTo>
                  <a:lnTo>
                    <a:pt x="22206" y="4700"/>
                  </a:lnTo>
                  <a:lnTo>
                    <a:pt x="26800" y="3110"/>
                  </a:lnTo>
                  <a:lnTo>
                    <a:pt x="31832" y="1797"/>
                  </a:lnTo>
                  <a:lnTo>
                    <a:pt x="37082" y="829"/>
                  </a:lnTo>
                  <a:lnTo>
                    <a:pt x="42661" y="276"/>
                  </a:lnTo>
                  <a:lnTo>
                    <a:pt x="48568" y="0"/>
                  </a:lnTo>
                  <a:close/>
                </a:path>
              </a:pathLst>
            </a:custGeom>
            <a:solidFill>
              <a:srgbClr val="3C3C3C"/>
            </a:solid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2" name="Shape 312"/>
            <p:cNvSpPr/>
            <p:nvPr/>
          </p:nvSpPr>
          <p:spPr>
            <a:xfrm>
              <a:off x="1019175" y="2690813"/>
              <a:ext cx="581025" cy="520700"/>
            </a:xfrm>
            <a:custGeom>
              <a:avLst/>
              <a:gdLst/>
              <a:ahLst/>
              <a:cxnLst/>
              <a:rect l="0" t="0" r="0" b="0"/>
              <a:pathLst>
                <a:path w="120000" h="120000" extrusionOk="0">
                  <a:moveTo>
                    <a:pt x="59945" y="0"/>
                  </a:moveTo>
                  <a:lnTo>
                    <a:pt x="65742" y="244"/>
                  </a:lnTo>
                  <a:lnTo>
                    <a:pt x="71321" y="1344"/>
                  </a:lnTo>
                  <a:lnTo>
                    <a:pt x="76791" y="2932"/>
                  </a:lnTo>
                  <a:lnTo>
                    <a:pt x="81713" y="5254"/>
                  </a:lnTo>
                  <a:lnTo>
                    <a:pt x="86308" y="8065"/>
                  </a:lnTo>
                  <a:lnTo>
                    <a:pt x="90464" y="11364"/>
                  </a:lnTo>
                  <a:lnTo>
                    <a:pt x="94074" y="15030"/>
                  </a:lnTo>
                  <a:lnTo>
                    <a:pt x="97137" y="19307"/>
                  </a:lnTo>
                  <a:lnTo>
                    <a:pt x="99653" y="23828"/>
                  </a:lnTo>
                  <a:lnTo>
                    <a:pt x="101513" y="28594"/>
                  </a:lnTo>
                  <a:lnTo>
                    <a:pt x="102716" y="33727"/>
                  </a:lnTo>
                  <a:lnTo>
                    <a:pt x="103154" y="38981"/>
                  </a:lnTo>
                  <a:lnTo>
                    <a:pt x="102716" y="44358"/>
                  </a:lnTo>
                  <a:lnTo>
                    <a:pt x="101622" y="49246"/>
                  </a:lnTo>
                  <a:lnTo>
                    <a:pt x="99762" y="54012"/>
                  </a:lnTo>
                  <a:lnTo>
                    <a:pt x="97465" y="58533"/>
                  </a:lnTo>
                  <a:lnTo>
                    <a:pt x="94402" y="62688"/>
                  </a:lnTo>
                  <a:lnTo>
                    <a:pt x="90902" y="66232"/>
                  </a:lnTo>
                  <a:lnTo>
                    <a:pt x="86855" y="69653"/>
                  </a:lnTo>
                  <a:lnTo>
                    <a:pt x="82370" y="72464"/>
                  </a:lnTo>
                  <a:lnTo>
                    <a:pt x="77556" y="74786"/>
                  </a:lnTo>
                  <a:lnTo>
                    <a:pt x="72306" y="76496"/>
                  </a:lnTo>
                  <a:lnTo>
                    <a:pt x="78869" y="78574"/>
                  </a:lnTo>
                  <a:lnTo>
                    <a:pt x="85214" y="81384"/>
                  </a:lnTo>
                  <a:lnTo>
                    <a:pt x="91121" y="84928"/>
                  </a:lnTo>
                  <a:lnTo>
                    <a:pt x="97028" y="89083"/>
                  </a:lnTo>
                  <a:lnTo>
                    <a:pt x="102278" y="94093"/>
                  </a:lnTo>
                  <a:lnTo>
                    <a:pt x="107420" y="99714"/>
                  </a:lnTo>
                  <a:lnTo>
                    <a:pt x="112014" y="105947"/>
                  </a:lnTo>
                  <a:lnTo>
                    <a:pt x="116280" y="112668"/>
                  </a:lnTo>
                  <a:lnTo>
                    <a:pt x="120000" y="120000"/>
                  </a:lnTo>
                  <a:lnTo>
                    <a:pt x="0" y="120000"/>
                  </a:lnTo>
                  <a:lnTo>
                    <a:pt x="3828" y="112668"/>
                  </a:lnTo>
                  <a:lnTo>
                    <a:pt x="7985" y="105947"/>
                  </a:lnTo>
                  <a:lnTo>
                    <a:pt x="12579" y="99714"/>
                  </a:lnTo>
                  <a:lnTo>
                    <a:pt x="17611" y="94093"/>
                  </a:lnTo>
                  <a:lnTo>
                    <a:pt x="22971" y="89083"/>
                  </a:lnTo>
                  <a:lnTo>
                    <a:pt x="28769" y="84928"/>
                  </a:lnTo>
                  <a:lnTo>
                    <a:pt x="34895" y="81384"/>
                  </a:lnTo>
                  <a:lnTo>
                    <a:pt x="41130" y="78574"/>
                  </a:lnTo>
                  <a:lnTo>
                    <a:pt x="47693" y="76496"/>
                  </a:lnTo>
                  <a:lnTo>
                    <a:pt x="42552" y="74786"/>
                  </a:lnTo>
                  <a:lnTo>
                    <a:pt x="37629" y="72464"/>
                  </a:lnTo>
                  <a:lnTo>
                    <a:pt x="33144" y="69653"/>
                  </a:lnTo>
                  <a:lnTo>
                    <a:pt x="29097" y="66232"/>
                  </a:lnTo>
                  <a:lnTo>
                    <a:pt x="25706" y="62688"/>
                  </a:lnTo>
                  <a:lnTo>
                    <a:pt x="22643" y="58533"/>
                  </a:lnTo>
                  <a:lnTo>
                    <a:pt x="20237" y="54012"/>
                  </a:lnTo>
                  <a:lnTo>
                    <a:pt x="18377" y="49246"/>
                  </a:lnTo>
                  <a:lnTo>
                    <a:pt x="17283" y="44358"/>
                  </a:lnTo>
                  <a:lnTo>
                    <a:pt x="16845" y="38981"/>
                  </a:lnTo>
                  <a:lnTo>
                    <a:pt x="17283" y="33727"/>
                  </a:lnTo>
                  <a:lnTo>
                    <a:pt x="18377" y="28594"/>
                  </a:lnTo>
                  <a:lnTo>
                    <a:pt x="20237" y="23828"/>
                  </a:lnTo>
                  <a:lnTo>
                    <a:pt x="22752" y="19307"/>
                  </a:lnTo>
                  <a:lnTo>
                    <a:pt x="25925" y="15030"/>
                  </a:lnTo>
                  <a:lnTo>
                    <a:pt x="29535" y="11364"/>
                  </a:lnTo>
                  <a:lnTo>
                    <a:pt x="33582" y="8065"/>
                  </a:lnTo>
                  <a:lnTo>
                    <a:pt x="38176" y="5254"/>
                  </a:lnTo>
                  <a:lnTo>
                    <a:pt x="43208" y="2932"/>
                  </a:lnTo>
                  <a:lnTo>
                    <a:pt x="48568" y="1344"/>
                  </a:lnTo>
                  <a:lnTo>
                    <a:pt x="54038" y="244"/>
                  </a:lnTo>
                  <a:lnTo>
                    <a:pt x="59945" y="0"/>
                  </a:lnTo>
                  <a:close/>
                </a:path>
              </a:pathLst>
            </a:custGeom>
            <a:solidFill>
              <a:srgbClr val="3C3C3C"/>
            </a:solid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3" name="Shape 313"/>
            <p:cNvSpPr/>
            <p:nvPr/>
          </p:nvSpPr>
          <p:spPr>
            <a:xfrm>
              <a:off x="471488" y="3211513"/>
              <a:ext cx="1676400" cy="865188"/>
            </a:xfrm>
            <a:custGeom>
              <a:avLst/>
              <a:gdLst/>
              <a:ahLst/>
              <a:cxnLst/>
              <a:rect l="0" t="0" r="0" b="0"/>
              <a:pathLst>
                <a:path w="120000" h="120000" extrusionOk="0">
                  <a:moveTo>
                    <a:pt x="30549" y="0"/>
                  </a:moveTo>
                  <a:lnTo>
                    <a:pt x="89412" y="0"/>
                  </a:lnTo>
                  <a:lnTo>
                    <a:pt x="97030" y="29926"/>
                  </a:lnTo>
                  <a:lnTo>
                    <a:pt x="113935" y="96454"/>
                  </a:lnTo>
                  <a:lnTo>
                    <a:pt x="120000" y="120000"/>
                  </a:lnTo>
                  <a:lnTo>
                    <a:pt x="0" y="120000"/>
                  </a:lnTo>
                  <a:lnTo>
                    <a:pt x="6026" y="96381"/>
                  </a:lnTo>
                  <a:lnTo>
                    <a:pt x="22248" y="32493"/>
                  </a:lnTo>
                  <a:lnTo>
                    <a:pt x="30549" y="0"/>
                  </a:lnTo>
                  <a:close/>
                </a:path>
              </a:pathLst>
            </a:custGeom>
            <a:solidFill>
              <a:srgbClr val="808080"/>
            </a:solid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314" name="Shape 314"/>
          <p:cNvPicPr preferRelativeResize="0"/>
          <p:nvPr/>
        </p:nvPicPr>
        <p:blipFill rotWithShape="1">
          <a:blip r:embed="rId3">
            <a:alphaModFix/>
          </a:blip>
          <a:srcRect/>
          <a:stretch/>
        </p:blipFill>
        <p:spPr>
          <a:xfrm>
            <a:off x="377220" y="1468343"/>
            <a:ext cx="2278316" cy="851906"/>
          </a:xfrm>
          <a:prstGeom prst="rect">
            <a:avLst/>
          </a:prstGeom>
          <a:noFill/>
          <a:ln>
            <a:noFill/>
          </a:ln>
        </p:spPr>
      </p:pic>
      <p:sp>
        <p:nvSpPr>
          <p:cNvPr id="315" name="Shape 315"/>
          <p:cNvSpPr/>
          <p:nvPr/>
        </p:nvSpPr>
        <p:spPr>
          <a:xfrm>
            <a:off x="4835066" y="3744510"/>
            <a:ext cx="2826600" cy="494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88900" algn="ctr" rtl="0">
              <a:lnSpc>
                <a:spcPct val="100000"/>
              </a:lnSpc>
              <a:spcBef>
                <a:spcPts val="0"/>
              </a:spcBef>
              <a:spcAft>
                <a:spcPts val="0"/>
              </a:spcAft>
              <a:buClr>
                <a:srgbClr val="000000"/>
              </a:buClr>
              <a:buSzPct val="100000"/>
              <a:buFont typeface="Avenir"/>
              <a:buNone/>
            </a:pPr>
            <a:r>
              <a:rPr lang="en-US" sz="1400" b="0" i="0" u="none" strike="noStrike" cap="none">
                <a:solidFill>
                  <a:srgbClr val="000000"/>
                </a:solidFill>
                <a:latin typeface="Avenir"/>
                <a:ea typeface="Avenir"/>
                <a:cs typeface="Avenir"/>
                <a:sym typeface="Avenir"/>
              </a:rPr>
              <a:t>Workshops and programs</a:t>
            </a:r>
          </a:p>
        </p:txBody>
      </p:sp>
      <p:sp>
        <p:nvSpPr>
          <p:cNvPr id="316" name="Shape 316"/>
          <p:cNvSpPr/>
          <p:nvPr/>
        </p:nvSpPr>
        <p:spPr>
          <a:xfrm>
            <a:off x="4835066" y="4529115"/>
            <a:ext cx="2826600" cy="494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88900" algn="ctr" rtl="0">
              <a:lnSpc>
                <a:spcPct val="100000"/>
              </a:lnSpc>
              <a:spcBef>
                <a:spcPts val="0"/>
              </a:spcBef>
              <a:spcAft>
                <a:spcPts val="0"/>
              </a:spcAft>
              <a:buClr>
                <a:srgbClr val="000000"/>
              </a:buClr>
              <a:buSzPct val="100000"/>
              <a:buFont typeface="Avenir"/>
              <a:buNone/>
            </a:pPr>
            <a:r>
              <a:rPr lang="en-US" sz="1400" b="0" i="0" u="none" strike="noStrike" cap="none">
                <a:solidFill>
                  <a:srgbClr val="000000"/>
                </a:solidFill>
                <a:latin typeface="Avenir"/>
                <a:ea typeface="Avenir"/>
                <a:cs typeface="Avenir"/>
                <a:sym typeface="Avenir"/>
              </a:rPr>
              <a:t>Work placement </a:t>
            </a:r>
          </a:p>
        </p:txBody>
      </p:sp>
      <p:sp>
        <p:nvSpPr>
          <p:cNvPr id="317" name="Shape 317"/>
          <p:cNvSpPr/>
          <p:nvPr/>
        </p:nvSpPr>
        <p:spPr>
          <a:xfrm>
            <a:off x="4835066" y="5315443"/>
            <a:ext cx="2826600" cy="494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88900" algn="ctr" rtl="0">
              <a:lnSpc>
                <a:spcPct val="100000"/>
              </a:lnSpc>
              <a:spcBef>
                <a:spcPts val="0"/>
              </a:spcBef>
              <a:spcAft>
                <a:spcPts val="0"/>
              </a:spcAft>
              <a:buClr>
                <a:srgbClr val="000000"/>
              </a:buClr>
              <a:buSzPct val="100000"/>
              <a:buFont typeface="Avenir"/>
              <a:buNone/>
            </a:pPr>
            <a:r>
              <a:rPr lang="en-US" sz="1400" b="0" i="0" u="none" strike="noStrike" cap="none">
                <a:solidFill>
                  <a:srgbClr val="000000"/>
                </a:solidFill>
                <a:latin typeface="Avenir"/>
                <a:ea typeface="Avenir"/>
                <a:cs typeface="Avenir"/>
                <a:sym typeface="Avenir"/>
              </a:rPr>
              <a:t>Information events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Shape 774"/>
          <p:cNvSpPr txBox="1"/>
          <p:nvPr/>
        </p:nvSpPr>
        <p:spPr>
          <a:xfrm>
            <a:off x="380425" y="123429"/>
            <a:ext cx="7224708" cy="707887"/>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rgbClr val="000000"/>
              </a:buClr>
              <a:buSzPct val="25000"/>
              <a:buFont typeface="Avenir"/>
              <a:buNone/>
            </a:pPr>
            <a:r>
              <a:rPr lang="en-US" sz="2000" b="0" i="0" u="none" strike="noStrike" cap="none">
                <a:solidFill>
                  <a:srgbClr val="000000"/>
                </a:solidFill>
                <a:latin typeface="Avenir"/>
                <a:ea typeface="Avenir"/>
                <a:cs typeface="Avenir"/>
                <a:sym typeface="Avenir"/>
              </a:rPr>
              <a:t>1Scope should pursue sign up strategies which will be consistent and include connection to the bran</a:t>
            </a:r>
            <a:r>
              <a:rPr lang="en-US" sz="2000" b="0" i="0" u="none" strike="noStrike" cap="none">
                <a:solidFill>
                  <a:schemeClr val="dk1"/>
                </a:solidFill>
                <a:latin typeface="Avenir"/>
                <a:ea typeface="Avenir"/>
                <a:cs typeface="Avenir"/>
                <a:sym typeface="Avenir"/>
              </a:rPr>
              <a:t>d</a:t>
            </a:r>
          </a:p>
        </p:txBody>
      </p:sp>
      <p:sp>
        <p:nvSpPr>
          <p:cNvPr id="775" name="Shape 775"/>
          <p:cNvSpPr/>
          <p:nvPr/>
        </p:nvSpPr>
        <p:spPr>
          <a:xfrm>
            <a:off x="2066110" y="1358557"/>
            <a:ext cx="4984820" cy="319872"/>
          </a:xfrm>
          <a:prstGeom prst="rect">
            <a:avLst/>
          </a:prstGeom>
          <a:solidFill>
            <a:srgbClr val="7F7F7F"/>
          </a:solidFill>
          <a:ln>
            <a:noFill/>
          </a:ln>
        </p:spPr>
        <p:txBody>
          <a:bodyPr wrap="square" lIns="91425" tIns="45700" rIns="91425" bIns="45700" anchor="ctr" anchorCtr="0">
            <a:noAutofit/>
          </a:bodyPr>
          <a:lstStyle/>
          <a:p>
            <a:pPr marL="0" marR="0" lvl="0" indent="-28575" algn="ctr" rtl="0">
              <a:lnSpc>
                <a:spcPct val="100000"/>
              </a:lnSpc>
              <a:spcBef>
                <a:spcPts val="0"/>
              </a:spcBef>
              <a:spcAft>
                <a:spcPts val="0"/>
              </a:spcAft>
              <a:buClr>
                <a:schemeClr val="lt1"/>
              </a:buClr>
              <a:buSzPct val="25000"/>
              <a:buFont typeface="Avenir"/>
              <a:buNone/>
            </a:pPr>
            <a:r>
              <a:rPr lang="en-US" sz="1800" b="0" i="0" u="none" strike="noStrike" cap="none">
                <a:solidFill>
                  <a:schemeClr val="lt1"/>
                </a:solidFill>
                <a:latin typeface="Avenir"/>
                <a:ea typeface="Avenir"/>
                <a:cs typeface="Avenir"/>
                <a:sym typeface="Avenir"/>
              </a:rPr>
              <a:t>Develop</a:t>
            </a:r>
          </a:p>
        </p:txBody>
      </p:sp>
      <p:grpSp>
        <p:nvGrpSpPr>
          <p:cNvPr id="776" name="Shape 776"/>
          <p:cNvGrpSpPr/>
          <p:nvPr/>
        </p:nvGrpSpPr>
        <p:grpSpPr>
          <a:xfrm>
            <a:off x="3338322" y="1893092"/>
            <a:ext cx="2098083" cy="332648"/>
            <a:chOff x="13800" y="699287"/>
            <a:chExt cx="1699724" cy="398953"/>
          </a:xfrm>
        </p:grpSpPr>
        <p:sp>
          <p:nvSpPr>
            <p:cNvPr id="777" name="Shape 777"/>
            <p:cNvSpPr/>
            <p:nvPr/>
          </p:nvSpPr>
          <p:spPr>
            <a:xfrm>
              <a:off x="13800" y="699287"/>
              <a:ext cx="1699724" cy="398953"/>
            </a:xfrm>
            <a:prstGeom prst="roundRect">
              <a:avLst>
                <a:gd name="adj" fmla="val 10000"/>
              </a:avLst>
            </a:prstGeom>
            <a:solidFill>
              <a:schemeClr val="accent4"/>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78" name="Shape 778"/>
            <p:cNvSpPr txBox="1"/>
            <p:nvPr/>
          </p:nvSpPr>
          <p:spPr>
            <a:xfrm>
              <a:off x="25485" y="710972"/>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Systematic Social Media</a:t>
              </a:r>
            </a:p>
          </p:txBody>
        </p:sp>
      </p:grpSp>
      <p:grpSp>
        <p:nvGrpSpPr>
          <p:cNvPr id="779" name="Shape 779"/>
          <p:cNvGrpSpPr/>
          <p:nvPr/>
        </p:nvGrpSpPr>
        <p:grpSpPr>
          <a:xfrm>
            <a:off x="6121818" y="1883482"/>
            <a:ext cx="2205843" cy="332648"/>
            <a:chOff x="1844438" y="699287"/>
            <a:chExt cx="1699724" cy="398953"/>
          </a:xfrm>
        </p:grpSpPr>
        <p:sp>
          <p:nvSpPr>
            <p:cNvPr id="780" name="Shape 780"/>
            <p:cNvSpPr/>
            <p:nvPr/>
          </p:nvSpPr>
          <p:spPr>
            <a:xfrm>
              <a:off x="1844438" y="699287"/>
              <a:ext cx="1699724" cy="398953"/>
            </a:xfrm>
            <a:prstGeom prst="roundRect">
              <a:avLst>
                <a:gd name="adj" fmla="val 10000"/>
              </a:avLst>
            </a:prstGeom>
            <a:solidFill>
              <a:schemeClr val="accent4"/>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81" name="Shape 781"/>
            <p:cNvSpPr txBox="1"/>
            <p:nvPr/>
          </p:nvSpPr>
          <p:spPr>
            <a:xfrm>
              <a:off x="1856123" y="710972"/>
              <a:ext cx="1676354" cy="375583"/>
            </a:xfrm>
            <a:prstGeom prst="rect">
              <a:avLst/>
            </a:prstGeom>
            <a:solidFill>
              <a:schemeClr val="accent4"/>
            </a:solidFill>
            <a:ln>
              <a:noFill/>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On Campus Marketing</a:t>
              </a:r>
            </a:p>
          </p:txBody>
        </p:sp>
      </p:grpSp>
      <p:grpSp>
        <p:nvGrpSpPr>
          <p:cNvPr id="782" name="Shape 782"/>
          <p:cNvGrpSpPr/>
          <p:nvPr/>
        </p:nvGrpSpPr>
        <p:grpSpPr>
          <a:xfrm>
            <a:off x="560080" y="1893092"/>
            <a:ext cx="2098083" cy="332648"/>
            <a:chOff x="13800" y="699287"/>
            <a:chExt cx="1699724" cy="398953"/>
          </a:xfrm>
        </p:grpSpPr>
        <p:sp>
          <p:nvSpPr>
            <p:cNvPr id="783" name="Shape 783"/>
            <p:cNvSpPr/>
            <p:nvPr/>
          </p:nvSpPr>
          <p:spPr>
            <a:xfrm>
              <a:off x="13800" y="699287"/>
              <a:ext cx="1699724" cy="398953"/>
            </a:xfrm>
            <a:prstGeom prst="roundRect">
              <a:avLst>
                <a:gd name="adj" fmla="val 10000"/>
              </a:avLst>
            </a:prstGeom>
            <a:solidFill>
              <a:srgbClr val="F9BC32"/>
            </a:solidFill>
            <a:ln w="9525" cap="flat" cmpd="sng">
              <a:solidFill>
                <a:srgbClr val="BFBFBF"/>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84" name="Shape 784"/>
            <p:cNvSpPr txBox="1"/>
            <p:nvPr/>
          </p:nvSpPr>
          <p:spPr>
            <a:xfrm>
              <a:off x="25485" y="710972"/>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‘Big Moment’ Marketing</a:t>
              </a:r>
            </a:p>
          </p:txBody>
        </p:sp>
      </p:grpSp>
      <p:grpSp>
        <p:nvGrpSpPr>
          <p:cNvPr id="785" name="Shape 785"/>
          <p:cNvGrpSpPr/>
          <p:nvPr/>
        </p:nvGrpSpPr>
        <p:grpSpPr>
          <a:xfrm>
            <a:off x="3346214" y="2286212"/>
            <a:ext cx="2087555" cy="542246"/>
            <a:chOff x="13800" y="699287"/>
            <a:chExt cx="1699724" cy="398953"/>
          </a:xfrm>
        </p:grpSpPr>
        <p:sp>
          <p:nvSpPr>
            <p:cNvPr id="786" name="Shape 786"/>
            <p:cNvSpPr/>
            <p:nvPr/>
          </p:nvSpPr>
          <p:spPr>
            <a:xfrm>
              <a:off x="13800"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87" name="Shape 787"/>
            <p:cNvSpPr txBox="1"/>
            <p:nvPr/>
          </p:nvSpPr>
          <p:spPr>
            <a:xfrm>
              <a:off x="25485"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76200" algn="ctr" rtl="0">
                <a:lnSpc>
                  <a:spcPct val="90000"/>
                </a:lnSpc>
                <a:spcBef>
                  <a:spcPts val="0"/>
                </a:spcBef>
                <a:spcAft>
                  <a:spcPts val="0"/>
                </a:spcAft>
                <a:buClr>
                  <a:schemeClr val="dk1"/>
                </a:buClr>
                <a:buSzPct val="100000"/>
                <a:buFont typeface="Avenir"/>
                <a:buNone/>
              </a:pPr>
              <a:r>
                <a:rPr lang="en-US" sz="1200" b="0" i="1" u="none" strike="noStrike" cap="none">
                  <a:solidFill>
                    <a:schemeClr val="dk1"/>
                  </a:solidFill>
                  <a:latin typeface="Avenir"/>
                  <a:ea typeface="Avenir"/>
                  <a:cs typeface="Avenir"/>
                  <a:sym typeface="Avenir"/>
                </a:rPr>
                <a:t>A consistent social media strategy aligns with student habits.</a:t>
              </a:r>
            </a:p>
          </p:txBody>
        </p:sp>
      </p:grpSp>
      <p:grpSp>
        <p:nvGrpSpPr>
          <p:cNvPr id="788" name="Shape 788"/>
          <p:cNvGrpSpPr/>
          <p:nvPr/>
        </p:nvGrpSpPr>
        <p:grpSpPr>
          <a:xfrm>
            <a:off x="6121820" y="2277745"/>
            <a:ext cx="2194773" cy="546583"/>
            <a:chOff x="1844438" y="699287"/>
            <a:chExt cx="1699724" cy="398953"/>
          </a:xfrm>
        </p:grpSpPr>
        <p:sp>
          <p:nvSpPr>
            <p:cNvPr id="789" name="Shape 789"/>
            <p:cNvSpPr/>
            <p:nvPr/>
          </p:nvSpPr>
          <p:spPr>
            <a:xfrm>
              <a:off x="1844438" y="699287"/>
              <a:ext cx="1699724" cy="398953"/>
            </a:xfrm>
            <a:prstGeom prst="roundRect">
              <a:avLst>
                <a:gd name="adj" fmla="val 10000"/>
              </a:avLst>
            </a:prstGeom>
            <a:solidFill>
              <a:schemeClr val="lt1">
                <a:alpha val="78431"/>
              </a:schemeClr>
            </a:solidFill>
            <a:ln w="19050" cap="flat" cmpd="sng">
              <a:solidFill>
                <a:schemeClr val="accent4"/>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90" name="Shape 790"/>
            <p:cNvSpPr txBox="1"/>
            <p:nvPr/>
          </p:nvSpPr>
          <p:spPr>
            <a:xfrm>
              <a:off x="1856123" y="710972"/>
              <a:ext cx="1676354" cy="375583"/>
            </a:xfrm>
            <a:prstGeom prst="rect">
              <a:avLst/>
            </a:prstGeom>
            <a:noFill/>
            <a:ln w="9525" cap="flat" cmpd="sng">
              <a:solidFill>
                <a:schemeClr val="accent4"/>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dk1"/>
                </a:buClr>
                <a:buSzPct val="25000"/>
                <a:buFont typeface="Avenir"/>
                <a:buNone/>
              </a:pPr>
              <a:r>
                <a:rPr lang="en-US" sz="1200" b="0" i="1" u="none" strike="noStrike" cap="none">
                  <a:solidFill>
                    <a:schemeClr val="dk1"/>
                  </a:solidFill>
                  <a:latin typeface="Avenir"/>
                  <a:ea typeface="Avenir"/>
                  <a:cs typeface="Avenir"/>
                  <a:sym typeface="Avenir"/>
                </a:rPr>
                <a:t>Increase 1Scope’s brand presence on university campuses.</a:t>
              </a:r>
            </a:p>
          </p:txBody>
        </p:sp>
      </p:grpSp>
      <p:grpSp>
        <p:nvGrpSpPr>
          <p:cNvPr id="791" name="Shape 791"/>
          <p:cNvGrpSpPr/>
          <p:nvPr/>
        </p:nvGrpSpPr>
        <p:grpSpPr>
          <a:xfrm>
            <a:off x="574068" y="2286213"/>
            <a:ext cx="2087555" cy="535917"/>
            <a:chOff x="13800" y="699287"/>
            <a:chExt cx="1699724" cy="398953"/>
          </a:xfrm>
        </p:grpSpPr>
        <p:sp>
          <p:nvSpPr>
            <p:cNvPr id="792" name="Shape 792"/>
            <p:cNvSpPr/>
            <p:nvPr/>
          </p:nvSpPr>
          <p:spPr>
            <a:xfrm>
              <a:off x="13800"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93" name="Shape 793"/>
            <p:cNvSpPr txBox="1"/>
            <p:nvPr/>
          </p:nvSpPr>
          <p:spPr>
            <a:xfrm>
              <a:off x="25485"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dk1"/>
                </a:buClr>
                <a:buSzPct val="25000"/>
                <a:buFont typeface="Avenir"/>
                <a:buNone/>
              </a:pPr>
              <a:r>
                <a:rPr lang="en-US" sz="1200" b="0" i="1" u="none" strike="noStrike" cap="none">
                  <a:solidFill>
                    <a:schemeClr val="dk1"/>
                  </a:solidFill>
                  <a:latin typeface="Avenir"/>
                  <a:ea typeface="Avenir"/>
                  <a:cs typeface="Avenir"/>
                  <a:sym typeface="Avenir"/>
                </a:rPr>
                <a:t>Target students during the key moments of their lives</a:t>
              </a:r>
            </a:p>
          </p:txBody>
        </p:sp>
      </p:grpSp>
      <p:grpSp>
        <p:nvGrpSpPr>
          <p:cNvPr id="794" name="Shape 794"/>
          <p:cNvGrpSpPr/>
          <p:nvPr/>
        </p:nvGrpSpPr>
        <p:grpSpPr>
          <a:xfrm>
            <a:off x="4944894" y="3080139"/>
            <a:ext cx="2106016" cy="332648"/>
            <a:chOff x="1844438" y="699287"/>
            <a:chExt cx="1699724" cy="398953"/>
          </a:xfrm>
        </p:grpSpPr>
        <p:sp>
          <p:nvSpPr>
            <p:cNvPr id="795" name="Shape 795"/>
            <p:cNvSpPr/>
            <p:nvPr/>
          </p:nvSpPr>
          <p:spPr>
            <a:xfrm>
              <a:off x="1844438" y="699287"/>
              <a:ext cx="1699724" cy="398953"/>
            </a:xfrm>
            <a:prstGeom prst="roundRect">
              <a:avLst>
                <a:gd name="adj" fmla="val 10000"/>
              </a:avLst>
            </a:prstGeom>
            <a:solidFill>
              <a:srgbClr val="BFBFBF"/>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96" name="Shape 796"/>
            <p:cNvSpPr txBox="1"/>
            <p:nvPr/>
          </p:nvSpPr>
          <p:spPr>
            <a:xfrm>
              <a:off x="1856123" y="710972"/>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1Scope Run Events</a:t>
              </a:r>
            </a:p>
          </p:txBody>
        </p:sp>
      </p:grpSp>
      <p:grpSp>
        <p:nvGrpSpPr>
          <p:cNvPr id="797" name="Shape 797"/>
          <p:cNvGrpSpPr/>
          <p:nvPr/>
        </p:nvGrpSpPr>
        <p:grpSpPr>
          <a:xfrm>
            <a:off x="4944396" y="3474404"/>
            <a:ext cx="2095447" cy="546583"/>
            <a:chOff x="1844438" y="699287"/>
            <a:chExt cx="1699724" cy="398953"/>
          </a:xfrm>
        </p:grpSpPr>
        <p:sp>
          <p:nvSpPr>
            <p:cNvPr id="798" name="Shape 798"/>
            <p:cNvSpPr/>
            <p:nvPr/>
          </p:nvSpPr>
          <p:spPr>
            <a:xfrm>
              <a:off x="1844438"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99" name="Shape 799"/>
            <p:cNvSpPr txBox="1"/>
            <p:nvPr/>
          </p:nvSpPr>
          <p:spPr>
            <a:xfrm>
              <a:off x="1856123"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76200" algn="ctr" rtl="0">
                <a:lnSpc>
                  <a:spcPct val="90000"/>
                </a:lnSpc>
                <a:spcBef>
                  <a:spcPts val="0"/>
                </a:spcBef>
                <a:spcAft>
                  <a:spcPts val="0"/>
                </a:spcAft>
                <a:buClr>
                  <a:schemeClr val="dk1"/>
                </a:buClr>
                <a:buSzPct val="100000"/>
                <a:buFont typeface="Avenir"/>
                <a:buNone/>
              </a:pPr>
              <a:r>
                <a:rPr lang="en-US" sz="1200" b="0" i="1" u="none" strike="noStrike" cap="none">
                  <a:solidFill>
                    <a:schemeClr val="dk1"/>
                  </a:solidFill>
                  <a:latin typeface="Avenir"/>
                  <a:ea typeface="Avenir"/>
                  <a:cs typeface="Avenir"/>
                  <a:sym typeface="Avenir"/>
                </a:rPr>
                <a:t>1Scope run events will increase interest and signups.</a:t>
              </a:r>
            </a:p>
          </p:txBody>
        </p:sp>
      </p:grpSp>
      <p:grpSp>
        <p:nvGrpSpPr>
          <p:cNvPr id="800" name="Shape 800"/>
          <p:cNvGrpSpPr/>
          <p:nvPr/>
        </p:nvGrpSpPr>
        <p:grpSpPr>
          <a:xfrm>
            <a:off x="2166154" y="3075036"/>
            <a:ext cx="2089693" cy="332648"/>
            <a:chOff x="3686939" y="702214"/>
            <a:chExt cx="1699724" cy="398953"/>
          </a:xfrm>
        </p:grpSpPr>
        <p:sp>
          <p:nvSpPr>
            <p:cNvPr id="801" name="Shape 801"/>
            <p:cNvSpPr/>
            <p:nvPr/>
          </p:nvSpPr>
          <p:spPr>
            <a:xfrm>
              <a:off x="3686939" y="702214"/>
              <a:ext cx="1699724" cy="398953"/>
            </a:xfrm>
            <a:prstGeom prst="roundRect">
              <a:avLst>
                <a:gd name="adj" fmla="val 10000"/>
              </a:avLst>
            </a:prstGeom>
            <a:solidFill>
              <a:srgbClr val="BFBFBF"/>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802" name="Shape 802"/>
            <p:cNvSpPr txBox="1"/>
            <p:nvPr/>
          </p:nvSpPr>
          <p:spPr>
            <a:xfrm>
              <a:off x="3698624" y="713899"/>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New Product Offerings</a:t>
              </a:r>
            </a:p>
          </p:txBody>
        </p:sp>
      </p:grpSp>
      <p:grpSp>
        <p:nvGrpSpPr>
          <p:cNvPr id="803" name="Shape 803"/>
          <p:cNvGrpSpPr/>
          <p:nvPr/>
        </p:nvGrpSpPr>
        <p:grpSpPr>
          <a:xfrm>
            <a:off x="2176639" y="3468700"/>
            <a:ext cx="2079207" cy="546583"/>
            <a:chOff x="3686939" y="702214"/>
            <a:chExt cx="1699724" cy="398953"/>
          </a:xfrm>
        </p:grpSpPr>
        <p:sp>
          <p:nvSpPr>
            <p:cNvPr id="804" name="Shape 804"/>
            <p:cNvSpPr/>
            <p:nvPr/>
          </p:nvSpPr>
          <p:spPr>
            <a:xfrm>
              <a:off x="3686939" y="702214"/>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05" name="Shape 805"/>
            <p:cNvSpPr txBox="1"/>
            <p:nvPr/>
          </p:nvSpPr>
          <p:spPr>
            <a:xfrm>
              <a:off x="3698624" y="713899"/>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76200" algn="ctr" rtl="0">
                <a:lnSpc>
                  <a:spcPct val="90000"/>
                </a:lnSpc>
                <a:spcBef>
                  <a:spcPts val="0"/>
                </a:spcBef>
                <a:spcAft>
                  <a:spcPts val="0"/>
                </a:spcAft>
                <a:buClr>
                  <a:schemeClr val="dk1"/>
                </a:buClr>
                <a:buSzPct val="100000"/>
                <a:buFont typeface="Avenir"/>
                <a:buNone/>
              </a:pPr>
              <a:r>
                <a:rPr lang="en-US" sz="1200" b="0" i="1" u="none" strike="noStrike" cap="none">
                  <a:solidFill>
                    <a:schemeClr val="dk1"/>
                  </a:solidFill>
                  <a:latin typeface="Avenir"/>
                  <a:ea typeface="Avenir"/>
                  <a:cs typeface="Avenir"/>
                  <a:sym typeface="Avenir"/>
                </a:rPr>
                <a:t>New products could appeal to different market segments</a:t>
              </a:r>
            </a:p>
          </p:txBody>
        </p:sp>
      </p:grpSp>
      <p:sp>
        <p:nvSpPr>
          <p:cNvPr id="806" name="Shape 806"/>
          <p:cNvSpPr/>
          <p:nvPr/>
        </p:nvSpPr>
        <p:spPr>
          <a:xfrm>
            <a:off x="2066110" y="4413245"/>
            <a:ext cx="4984800" cy="319800"/>
          </a:xfrm>
          <a:prstGeom prst="rect">
            <a:avLst/>
          </a:prstGeom>
          <a:solidFill>
            <a:srgbClr val="7F7F7F"/>
          </a:solidFill>
          <a:ln>
            <a:noFill/>
          </a:ln>
        </p:spPr>
        <p:txBody>
          <a:bodyPr wrap="square" lIns="91425" tIns="45700" rIns="91425" bIns="45700" anchor="ctr" anchorCtr="0">
            <a:noAutofit/>
          </a:bodyPr>
          <a:lstStyle/>
          <a:p>
            <a:pPr marL="0" marR="0" lvl="0" indent="-28575" algn="ctr" rtl="0">
              <a:lnSpc>
                <a:spcPct val="100000"/>
              </a:lnSpc>
              <a:spcBef>
                <a:spcPts val="0"/>
              </a:spcBef>
              <a:spcAft>
                <a:spcPts val="0"/>
              </a:spcAft>
              <a:buClr>
                <a:schemeClr val="lt1"/>
              </a:buClr>
              <a:buSzPct val="25000"/>
              <a:buFont typeface="Avenir"/>
              <a:buNone/>
            </a:pPr>
            <a:r>
              <a:rPr lang="en-US" sz="1800" b="0" i="0" u="none" strike="noStrike" cap="none">
                <a:solidFill>
                  <a:schemeClr val="lt1"/>
                </a:solidFill>
                <a:latin typeface="Avenir"/>
                <a:ea typeface="Avenir"/>
                <a:cs typeface="Avenir"/>
                <a:sym typeface="Avenir"/>
              </a:rPr>
              <a:t>Renew</a:t>
            </a:r>
          </a:p>
        </p:txBody>
      </p:sp>
      <p:grpSp>
        <p:nvGrpSpPr>
          <p:cNvPr id="807" name="Shape 807"/>
          <p:cNvGrpSpPr/>
          <p:nvPr/>
        </p:nvGrpSpPr>
        <p:grpSpPr>
          <a:xfrm>
            <a:off x="3531910" y="4933630"/>
            <a:ext cx="2080180" cy="332648"/>
            <a:chOff x="1844438" y="699287"/>
            <a:chExt cx="1699724" cy="398953"/>
          </a:xfrm>
        </p:grpSpPr>
        <p:sp>
          <p:nvSpPr>
            <p:cNvPr id="808" name="Shape 808"/>
            <p:cNvSpPr/>
            <p:nvPr/>
          </p:nvSpPr>
          <p:spPr>
            <a:xfrm>
              <a:off x="1844438" y="699287"/>
              <a:ext cx="1699724" cy="398953"/>
            </a:xfrm>
            <a:prstGeom prst="roundRect">
              <a:avLst>
                <a:gd name="adj" fmla="val 10000"/>
              </a:avLst>
            </a:prstGeom>
            <a:solidFill>
              <a:srgbClr val="BFBFBF"/>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809" name="Shape 809"/>
            <p:cNvSpPr txBox="1"/>
            <p:nvPr/>
          </p:nvSpPr>
          <p:spPr>
            <a:xfrm>
              <a:off x="1856123" y="710972"/>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Partnership Strategies</a:t>
              </a:r>
            </a:p>
          </p:txBody>
        </p:sp>
      </p:grpSp>
      <p:grpSp>
        <p:nvGrpSpPr>
          <p:cNvPr id="810" name="Shape 810"/>
          <p:cNvGrpSpPr/>
          <p:nvPr/>
        </p:nvGrpSpPr>
        <p:grpSpPr>
          <a:xfrm>
            <a:off x="3537130" y="5327894"/>
            <a:ext cx="2069741" cy="546583"/>
            <a:chOff x="1844438" y="699287"/>
            <a:chExt cx="1699724" cy="398953"/>
          </a:xfrm>
        </p:grpSpPr>
        <p:sp>
          <p:nvSpPr>
            <p:cNvPr id="811" name="Shape 811"/>
            <p:cNvSpPr/>
            <p:nvPr/>
          </p:nvSpPr>
          <p:spPr>
            <a:xfrm>
              <a:off x="1844438"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12" name="Shape 812"/>
            <p:cNvSpPr txBox="1"/>
            <p:nvPr/>
          </p:nvSpPr>
          <p:spPr>
            <a:xfrm>
              <a:off x="1856123"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dk1"/>
                </a:buClr>
                <a:buSzPct val="25000"/>
                <a:buFont typeface="Avenir"/>
                <a:buNone/>
              </a:pPr>
              <a:r>
                <a:rPr lang="en-US" sz="1200" b="0" i="1" u="none" strike="noStrike" cap="none">
                  <a:solidFill>
                    <a:schemeClr val="dk1"/>
                  </a:solidFill>
                  <a:latin typeface="Avenir"/>
                  <a:ea typeface="Avenir"/>
                  <a:cs typeface="Avenir"/>
                  <a:sym typeface="Avenir"/>
                </a:rPr>
                <a:t>Connect B2B to provide students with even better opportunities.</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Shape 818"/>
          <p:cNvSpPr/>
          <p:nvPr/>
        </p:nvSpPr>
        <p:spPr>
          <a:xfrm>
            <a:off x="1634529" y="2084112"/>
            <a:ext cx="2436900" cy="585000"/>
          </a:xfrm>
          <a:prstGeom prst="roundRect">
            <a:avLst>
              <a:gd name="adj" fmla="val 16667"/>
            </a:avLst>
          </a:prstGeom>
          <a:noFill/>
          <a:ln w="19050" cap="flat" cmpd="sng">
            <a:solidFill>
              <a:srgbClr val="F08F2E"/>
            </a:solidFill>
            <a:prstDash val="solid"/>
            <a:round/>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rgbClr val="FFFFFF"/>
              </a:buClr>
              <a:buSzPct val="25000"/>
              <a:buFont typeface="Arial"/>
              <a:buNone/>
            </a:pPr>
            <a:r>
              <a:rPr lang="en-US" sz="1400" b="0" i="0" u="none" strike="noStrike" cap="none">
                <a:solidFill>
                  <a:srgbClr val="F08F2E"/>
                </a:solidFill>
                <a:latin typeface="Avenir"/>
                <a:ea typeface="Avenir"/>
                <a:cs typeface="Avenir"/>
                <a:sym typeface="Avenir"/>
              </a:rPr>
              <a:t>Expand existing presence</a:t>
            </a:r>
          </a:p>
        </p:txBody>
      </p:sp>
      <p:sp>
        <p:nvSpPr>
          <p:cNvPr id="819" name="Shape 819"/>
          <p:cNvSpPr/>
          <p:nvPr/>
        </p:nvSpPr>
        <p:spPr>
          <a:xfrm>
            <a:off x="1430741" y="1872275"/>
            <a:ext cx="395100" cy="396300"/>
          </a:xfrm>
          <a:prstGeom prst="ellipse">
            <a:avLst/>
          </a:prstGeom>
          <a:solidFill>
            <a:srgbClr val="E7E6E6"/>
          </a:solidFill>
          <a:ln>
            <a:noFill/>
          </a:ln>
        </p:spPr>
        <p:txBody>
          <a:bodyPr wrap="square" lIns="91425" tIns="91425" rIns="91425" bIns="91425" anchor="ctr" anchorCtr="0">
            <a:noAutofit/>
          </a:bodyPr>
          <a:lstStyle/>
          <a:p>
            <a:pPr marL="0" marR="0" lvl="0" indent="-22225"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1</a:t>
            </a:r>
          </a:p>
        </p:txBody>
      </p:sp>
      <p:sp>
        <p:nvSpPr>
          <p:cNvPr id="820" name="Shape 820"/>
          <p:cNvSpPr/>
          <p:nvPr/>
        </p:nvSpPr>
        <p:spPr>
          <a:xfrm>
            <a:off x="1634529" y="2927538"/>
            <a:ext cx="2436900" cy="585000"/>
          </a:xfrm>
          <a:prstGeom prst="roundRect">
            <a:avLst>
              <a:gd name="adj" fmla="val 16667"/>
            </a:avLst>
          </a:prstGeom>
          <a:noFill/>
          <a:ln w="19050" cap="flat" cmpd="sng">
            <a:solidFill>
              <a:srgbClr val="F08F2E"/>
            </a:solidFill>
            <a:prstDash val="solid"/>
            <a:round/>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rgbClr val="FFFFFF"/>
              </a:buClr>
              <a:buSzPct val="25000"/>
              <a:buFont typeface="Arial"/>
              <a:buNone/>
            </a:pPr>
            <a:r>
              <a:rPr lang="en-US" sz="1400" b="0" i="0" u="none" strike="noStrike" cap="none">
                <a:solidFill>
                  <a:srgbClr val="F08F2E"/>
                </a:solidFill>
                <a:latin typeface="Avenir"/>
                <a:ea typeface="Avenir"/>
                <a:cs typeface="Avenir"/>
                <a:sym typeface="Avenir"/>
              </a:rPr>
              <a:t>Ambassadors</a:t>
            </a:r>
          </a:p>
          <a:p>
            <a:pPr marL="0" marR="0" lvl="0" indent="-15875" algn="ctr" rtl="0">
              <a:lnSpc>
                <a:spcPct val="100000"/>
              </a:lnSpc>
              <a:spcBef>
                <a:spcPts val="0"/>
              </a:spcBef>
              <a:spcAft>
                <a:spcPts val="0"/>
              </a:spcAft>
              <a:buClr>
                <a:srgbClr val="FFFFFF"/>
              </a:buClr>
              <a:buSzPct val="25000"/>
              <a:buFont typeface="Arial"/>
              <a:buNone/>
            </a:pPr>
            <a:r>
              <a:rPr lang="en-US" sz="1000" b="0" i="0" u="none" strike="noStrike" cap="none">
                <a:solidFill>
                  <a:srgbClr val="F08F2E"/>
                </a:solidFill>
                <a:latin typeface="Avenir"/>
                <a:ea typeface="Avenir"/>
                <a:cs typeface="Avenir"/>
                <a:sym typeface="Avenir"/>
              </a:rPr>
              <a:t>Open, push for during workshops</a:t>
            </a:r>
          </a:p>
        </p:txBody>
      </p:sp>
      <p:sp>
        <p:nvSpPr>
          <p:cNvPr id="821" name="Shape 821"/>
          <p:cNvSpPr/>
          <p:nvPr/>
        </p:nvSpPr>
        <p:spPr>
          <a:xfrm>
            <a:off x="1430741" y="2745338"/>
            <a:ext cx="395100" cy="396300"/>
          </a:xfrm>
          <a:prstGeom prst="ellipse">
            <a:avLst/>
          </a:prstGeom>
          <a:solidFill>
            <a:srgbClr val="E7E6E6"/>
          </a:solidFill>
          <a:ln>
            <a:noFill/>
          </a:ln>
        </p:spPr>
        <p:txBody>
          <a:bodyPr wrap="square" lIns="91425" tIns="91425" rIns="91425" bIns="91425" anchor="ctr" anchorCtr="0">
            <a:noAutofit/>
          </a:bodyPr>
          <a:lstStyle/>
          <a:p>
            <a:pPr marL="0" marR="0" lvl="0" indent="-22225"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2</a:t>
            </a:r>
          </a:p>
        </p:txBody>
      </p:sp>
      <p:sp>
        <p:nvSpPr>
          <p:cNvPr id="822" name="Shape 822"/>
          <p:cNvSpPr/>
          <p:nvPr/>
        </p:nvSpPr>
        <p:spPr>
          <a:xfrm>
            <a:off x="1634529" y="3770964"/>
            <a:ext cx="2436900" cy="585000"/>
          </a:xfrm>
          <a:prstGeom prst="roundRect">
            <a:avLst>
              <a:gd name="adj" fmla="val 16667"/>
            </a:avLst>
          </a:prstGeom>
          <a:noFill/>
          <a:ln w="19050" cap="flat" cmpd="sng">
            <a:solidFill>
              <a:srgbClr val="F08F2E"/>
            </a:solidFill>
            <a:prstDash val="solid"/>
            <a:round/>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rgbClr val="FFFFFF"/>
              </a:buClr>
              <a:buSzPct val="25000"/>
              <a:buFont typeface="Arial"/>
              <a:buNone/>
            </a:pPr>
            <a:r>
              <a:rPr lang="en-US" sz="1400" b="0" i="0" u="none" strike="noStrike" cap="none">
                <a:solidFill>
                  <a:srgbClr val="F08F2E"/>
                </a:solidFill>
                <a:latin typeface="Avenir"/>
                <a:ea typeface="Avenir"/>
                <a:cs typeface="Avenir"/>
                <a:sym typeface="Avenir"/>
              </a:rPr>
              <a:t>Event offering expansion</a:t>
            </a:r>
          </a:p>
          <a:p>
            <a:pPr marL="0" marR="0" lvl="0" indent="-15875" algn="ctr" rtl="0">
              <a:lnSpc>
                <a:spcPct val="100000"/>
              </a:lnSpc>
              <a:spcBef>
                <a:spcPts val="0"/>
              </a:spcBef>
              <a:spcAft>
                <a:spcPts val="0"/>
              </a:spcAft>
              <a:buClr>
                <a:srgbClr val="FFFFFF"/>
              </a:buClr>
              <a:buSzPct val="25000"/>
              <a:buFont typeface="Arial"/>
              <a:buNone/>
            </a:pPr>
            <a:r>
              <a:rPr lang="en-US" sz="1000" b="0" i="0" u="none" strike="noStrike" cap="none">
                <a:solidFill>
                  <a:srgbClr val="F08F2E"/>
                </a:solidFill>
                <a:latin typeface="Avenir"/>
                <a:ea typeface="Avenir"/>
                <a:cs typeface="Avenir"/>
                <a:sym typeface="Avenir"/>
              </a:rPr>
              <a:t>Before O-Week begins</a:t>
            </a:r>
          </a:p>
        </p:txBody>
      </p:sp>
      <p:sp>
        <p:nvSpPr>
          <p:cNvPr id="823" name="Shape 823"/>
          <p:cNvSpPr/>
          <p:nvPr/>
        </p:nvSpPr>
        <p:spPr>
          <a:xfrm>
            <a:off x="1430741" y="3588764"/>
            <a:ext cx="395100" cy="396300"/>
          </a:xfrm>
          <a:prstGeom prst="ellipse">
            <a:avLst/>
          </a:prstGeom>
          <a:solidFill>
            <a:srgbClr val="E7E6E6"/>
          </a:solidFill>
          <a:ln>
            <a:noFill/>
          </a:ln>
        </p:spPr>
        <p:txBody>
          <a:bodyPr wrap="square" lIns="91425" tIns="91425" rIns="91425" bIns="91425" anchor="ctr" anchorCtr="0">
            <a:noAutofit/>
          </a:bodyPr>
          <a:lstStyle/>
          <a:p>
            <a:pPr marL="0" marR="0" lvl="0" indent="-22225"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3</a:t>
            </a:r>
          </a:p>
        </p:txBody>
      </p:sp>
      <p:sp>
        <p:nvSpPr>
          <p:cNvPr id="824" name="Shape 824"/>
          <p:cNvSpPr/>
          <p:nvPr/>
        </p:nvSpPr>
        <p:spPr>
          <a:xfrm>
            <a:off x="409310" y="393375"/>
            <a:ext cx="7019700" cy="369300"/>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rgbClr val="000000"/>
              </a:buClr>
              <a:buSzPct val="25000"/>
              <a:buFont typeface="Avenir"/>
              <a:buNone/>
            </a:pPr>
            <a:r>
              <a:rPr lang="en-US" sz="2000">
                <a:latin typeface="Avenir"/>
                <a:ea typeface="Avenir"/>
                <a:cs typeface="Avenir"/>
                <a:sym typeface="Avenir"/>
              </a:rPr>
              <a:t>On campus marketing - Game Plan</a:t>
            </a:r>
          </a:p>
        </p:txBody>
      </p:sp>
      <p:sp>
        <p:nvSpPr>
          <p:cNvPr id="825" name="Shape 825"/>
          <p:cNvSpPr/>
          <p:nvPr/>
        </p:nvSpPr>
        <p:spPr>
          <a:xfrm>
            <a:off x="1634529" y="4671609"/>
            <a:ext cx="2436900" cy="585000"/>
          </a:xfrm>
          <a:prstGeom prst="roundRect">
            <a:avLst>
              <a:gd name="adj" fmla="val 16667"/>
            </a:avLst>
          </a:prstGeom>
          <a:noFill/>
          <a:ln w="19050" cap="flat" cmpd="sng">
            <a:solidFill>
              <a:srgbClr val="F08F2E"/>
            </a:solidFill>
            <a:prstDash val="solid"/>
            <a:round/>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rgbClr val="FFFFFF"/>
              </a:buClr>
              <a:buSzPct val="25000"/>
              <a:buFont typeface="Arial"/>
              <a:buNone/>
            </a:pPr>
            <a:r>
              <a:rPr lang="en-US" sz="1400" b="0" i="0" u="none" strike="noStrike" cap="none">
                <a:solidFill>
                  <a:srgbClr val="F08F2E"/>
                </a:solidFill>
                <a:latin typeface="Avenir"/>
                <a:ea typeface="Avenir"/>
                <a:cs typeface="Avenir"/>
                <a:sym typeface="Avenir"/>
              </a:rPr>
              <a:t>O-Week</a:t>
            </a:r>
          </a:p>
          <a:p>
            <a:pPr marL="0" marR="0" lvl="0" indent="-15875" algn="ctr" rtl="0">
              <a:lnSpc>
                <a:spcPct val="100000"/>
              </a:lnSpc>
              <a:spcBef>
                <a:spcPts val="0"/>
              </a:spcBef>
              <a:spcAft>
                <a:spcPts val="0"/>
              </a:spcAft>
              <a:buClr>
                <a:schemeClr val="lt1"/>
              </a:buClr>
              <a:buSzPct val="25000"/>
              <a:buFont typeface="Arial"/>
              <a:buNone/>
            </a:pPr>
            <a:r>
              <a:rPr lang="en-US" sz="1000" b="0" i="0" u="none" strike="noStrike" cap="none">
                <a:solidFill>
                  <a:srgbClr val="F08F2E"/>
                </a:solidFill>
                <a:latin typeface="Avenir"/>
                <a:ea typeface="Avenir"/>
                <a:cs typeface="Avenir"/>
                <a:sym typeface="Avenir"/>
              </a:rPr>
              <a:t>Before O-Week begins</a:t>
            </a:r>
          </a:p>
        </p:txBody>
      </p:sp>
      <p:sp>
        <p:nvSpPr>
          <p:cNvPr id="826" name="Shape 826"/>
          <p:cNvSpPr/>
          <p:nvPr/>
        </p:nvSpPr>
        <p:spPr>
          <a:xfrm>
            <a:off x="1430741" y="4459772"/>
            <a:ext cx="395100" cy="396300"/>
          </a:xfrm>
          <a:prstGeom prst="ellipse">
            <a:avLst/>
          </a:prstGeom>
          <a:solidFill>
            <a:srgbClr val="E7E6E6"/>
          </a:solidFill>
          <a:ln>
            <a:noFill/>
          </a:ln>
        </p:spPr>
        <p:txBody>
          <a:bodyPr wrap="square" lIns="91425" tIns="91425" rIns="91425" bIns="91425" anchor="ctr" anchorCtr="0">
            <a:noAutofit/>
          </a:bodyPr>
          <a:lstStyle/>
          <a:p>
            <a:pPr marL="0" marR="0" lvl="0" indent="-22225"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4</a:t>
            </a:r>
          </a:p>
        </p:txBody>
      </p:sp>
      <p:sp>
        <p:nvSpPr>
          <p:cNvPr id="827" name="Shape 827"/>
          <p:cNvSpPr/>
          <p:nvPr/>
        </p:nvSpPr>
        <p:spPr>
          <a:xfrm>
            <a:off x="1634529" y="5552407"/>
            <a:ext cx="2436900" cy="585000"/>
          </a:xfrm>
          <a:prstGeom prst="roundRect">
            <a:avLst>
              <a:gd name="adj" fmla="val 16667"/>
            </a:avLst>
          </a:prstGeom>
          <a:noFill/>
          <a:ln w="19050" cap="flat" cmpd="sng">
            <a:solidFill>
              <a:srgbClr val="F08F2E"/>
            </a:solidFill>
            <a:prstDash val="solid"/>
            <a:round/>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rgbClr val="FFFFFF"/>
              </a:buClr>
              <a:buSzPct val="25000"/>
              <a:buFont typeface="Arial"/>
              <a:buNone/>
            </a:pPr>
            <a:r>
              <a:rPr lang="en-US" sz="1400" b="0" i="0" u="none" strike="noStrike" cap="none">
                <a:solidFill>
                  <a:srgbClr val="F08F2E"/>
                </a:solidFill>
                <a:latin typeface="Avenir"/>
                <a:ea typeface="Avenir"/>
                <a:cs typeface="Avenir"/>
                <a:sym typeface="Avenir"/>
              </a:rPr>
              <a:t>Sustained presence</a:t>
            </a:r>
          </a:p>
          <a:p>
            <a:pPr marL="0" marR="0" lvl="0" indent="-15875" algn="ctr" rtl="0">
              <a:lnSpc>
                <a:spcPct val="100000"/>
              </a:lnSpc>
              <a:spcBef>
                <a:spcPts val="0"/>
              </a:spcBef>
              <a:spcAft>
                <a:spcPts val="0"/>
              </a:spcAft>
              <a:buClr>
                <a:srgbClr val="FFFFFF"/>
              </a:buClr>
              <a:buSzPct val="25000"/>
              <a:buFont typeface="Arial"/>
              <a:buNone/>
            </a:pPr>
            <a:r>
              <a:rPr lang="en-US" sz="1000" b="0" i="0" u="none" strike="noStrike" cap="none">
                <a:solidFill>
                  <a:srgbClr val="F08F2E"/>
                </a:solidFill>
                <a:latin typeface="Avenir"/>
                <a:ea typeface="Avenir"/>
                <a:cs typeface="Avenir"/>
                <a:sym typeface="Avenir"/>
              </a:rPr>
              <a:t>Target big moments</a:t>
            </a:r>
          </a:p>
        </p:txBody>
      </p:sp>
      <p:sp>
        <p:nvSpPr>
          <p:cNvPr id="828" name="Shape 828"/>
          <p:cNvSpPr/>
          <p:nvPr/>
        </p:nvSpPr>
        <p:spPr>
          <a:xfrm>
            <a:off x="1430741" y="5340570"/>
            <a:ext cx="395100" cy="396300"/>
          </a:xfrm>
          <a:prstGeom prst="ellipse">
            <a:avLst/>
          </a:prstGeom>
          <a:solidFill>
            <a:srgbClr val="E7E6E6"/>
          </a:solidFill>
          <a:ln>
            <a:noFill/>
          </a:ln>
        </p:spPr>
        <p:txBody>
          <a:bodyPr wrap="square" lIns="91425" tIns="91425" rIns="91425" bIns="91425" anchor="ctr" anchorCtr="0">
            <a:noAutofit/>
          </a:bodyPr>
          <a:lstStyle/>
          <a:p>
            <a:pPr marL="0" marR="0" lvl="0" indent="-22225"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5</a:t>
            </a:r>
          </a:p>
        </p:txBody>
      </p:sp>
      <p:sp>
        <p:nvSpPr>
          <p:cNvPr id="829" name="Shape 829"/>
          <p:cNvSpPr/>
          <p:nvPr/>
        </p:nvSpPr>
        <p:spPr>
          <a:xfrm>
            <a:off x="1628290" y="1183467"/>
            <a:ext cx="6178800" cy="585000"/>
          </a:xfrm>
          <a:prstGeom prst="roundRect">
            <a:avLst>
              <a:gd name="adj" fmla="val 16667"/>
            </a:avLst>
          </a:prstGeom>
          <a:solidFill>
            <a:srgbClr val="FFCA54"/>
          </a:solidFill>
          <a:ln>
            <a:noFill/>
          </a:ln>
        </p:spPr>
        <p:txBody>
          <a:bodyPr wrap="square" lIns="91425" tIns="45700" rIns="91425" bIns="45700" anchor="ctr" anchorCtr="0">
            <a:noAutofit/>
          </a:bodyPr>
          <a:lstStyle/>
          <a:p>
            <a:pPr marL="0" marR="0" lvl="0" indent="-28575" algn="ctr"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venir"/>
                <a:ea typeface="Avenir"/>
                <a:cs typeface="Avenir"/>
                <a:sym typeface="Avenir"/>
              </a:rPr>
              <a:t>Game Plan</a:t>
            </a:r>
          </a:p>
        </p:txBody>
      </p:sp>
      <p:sp>
        <p:nvSpPr>
          <p:cNvPr id="830" name="Shape 830"/>
          <p:cNvSpPr/>
          <p:nvPr/>
        </p:nvSpPr>
        <p:spPr>
          <a:xfrm>
            <a:off x="4424996" y="2042268"/>
            <a:ext cx="3382200" cy="626700"/>
          </a:xfrm>
          <a:prstGeom prst="roundRect">
            <a:avLst>
              <a:gd name="adj" fmla="val 16667"/>
            </a:avLst>
          </a:prstGeom>
          <a:solidFill>
            <a:srgbClr val="FFC000">
              <a:alpha val="56470"/>
            </a:srgbClr>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19050" algn="ctr"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Summer internships, how to guides,</a:t>
            </a:r>
          </a:p>
          <a:p>
            <a:pPr marL="0" marR="0" lvl="0" indent="-19050" algn="ctr"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High school information sessions on how to choose universities</a:t>
            </a:r>
          </a:p>
        </p:txBody>
      </p:sp>
      <p:sp>
        <p:nvSpPr>
          <p:cNvPr id="831" name="Shape 831"/>
          <p:cNvSpPr/>
          <p:nvPr/>
        </p:nvSpPr>
        <p:spPr>
          <a:xfrm>
            <a:off x="4424996" y="2908238"/>
            <a:ext cx="3382200" cy="626700"/>
          </a:xfrm>
          <a:prstGeom prst="roundRect">
            <a:avLst>
              <a:gd name="adj" fmla="val 16667"/>
            </a:avLst>
          </a:prstGeom>
          <a:solidFill>
            <a:srgbClr val="FFC000">
              <a:alpha val="56470"/>
            </a:srgbClr>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19050" algn="ctr"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Recruit ambassadors before O-Week, lots of students have nothing to do in late January</a:t>
            </a:r>
          </a:p>
        </p:txBody>
      </p:sp>
      <p:sp>
        <p:nvSpPr>
          <p:cNvPr id="832" name="Shape 832"/>
          <p:cNvSpPr/>
          <p:nvPr/>
        </p:nvSpPr>
        <p:spPr>
          <a:xfrm>
            <a:off x="4380673" y="3779698"/>
            <a:ext cx="3382200" cy="626700"/>
          </a:xfrm>
          <a:prstGeom prst="roundRect">
            <a:avLst>
              <a:gd name="adj" fmla="val 16667"/>
            </a:avLst>
          </a:prstGeom>
          <a:solidFill>
            <a:srgbClr val="FFC000">
              <a:alpha val="56470"/>
            </a:srgbClr>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19050" algn="ctr"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Expand events offered relevant to target geographic regions and schools</a:t>
            </a:r>
          </a:p>
        </p:txBody>
      </p:sp>
      <p:sp>
        <p:nvSpPr>
          <p:cNvPr id="833" name="Shape 833"/>
          <p:cNvSpPr/>
          <p:nvPr/>
        </p:nvSpPr>
        <p:spPr>
          <a:xfrm>
            <a:off x="4380673" y="4558614"/>
            <a:ext cx="3382200" cy="841800"/>
          </a:xfrm>
          <a:prstGeom prst="roundRect">
            <a:avLst>
              <a:gd name="adj" fmla="val 16667"/>
            </a:avLst>
          </a:prstGeom>
          <a:solidFill>
            <a:srgbClr val="FFC000">
              <a:alpha val="56470"/>
            </a:srgbClr>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19050" algn="ctr"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Spread merchandise, run class crash courses “essentials”, partner with as many uni societies as possible to use platform as signup platform</a:t>
            </a:r>
          </a:p>
        </p:txBody>
      </p:sp>
      <p:sp>
        <p:nvSpPr>
          <p:cNvPr id="834" name="Shape 834"/>
          <p:cNvSpPr/>
          <p:nvPr/>
        </p:nvSpPr>
        <p:spPr>
          <a:xfrm>
            <a:off x="4380673" y="5552407"/>
            <a:ext cx="3382200" cy="626700"/>
          </a:xfrm>
          <a:prstGeom prst="roundRect">
            <a:avLst>
              <a:gd name="adj" fmla="val 16667"/>
            </a:avLst>
          </a:prstGeom>
          <a:solidFill>
            <a:srgbClr val="FFC000">
              <a:alpha val="56470"/>
            </a:srgbClr>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19050" algn="ctr"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Uni societies will use platform for career dev event signups. Sustain event offerings and on campus presence throughout the year</a:t>
            </a:r>
          </a:p>
        </p:txBody>
      </p:sp>
      <p:pic>
        <p:nvPicPr>
          <p:cNvPr id="835" name="Shape 835"/>
          <p:cNvPicPr preferRelativeResize="0"/>
          <p:nvPr/>
        </p:nvPicPr>
        <p:blipFill rotWithShape="1">
          <a:blip r:embed="rId3">
            <a:alphaModFix/>
          </a:blip>
          <a:srcRect/>
          <a:stretch/>
        </p:blipFill>
        <p:spPr>
          <a:xfrm>
            <a:off x="1825841" y="1266628"/>
            <a:ext cx="1137335" cy="41658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Shape 840"/>
          <p:cNvSpPr/>
          <p:nvPr/>
        </p:nvSpPr>
        <p:spPr>
          <a:xfrm>
            <a:off x="6975174" y="1534731"/>
            <a:ext cx="1887000" cy="552900"/>
          </a:xfrm>
          <a:prstGeom prst="roundRect">
            <a:avLst>
              <a:gd name="adj" fmla="val 16667"/>
            </a:avLst>
          </a:prstGeom>
          <a:solidFill>
            <a:srgbClr val="A4A4A4"/>
          </a:solidFill>
          <a:ln w="28575" cap="flat" cmpd="sng">
            <a:solidFill>
              <a:srgbClr val="D9D9D9"/>
            </a:solidFill>
            <a:prstDash val="solid"/>
            <a:round/>
            <a:headEnd type="none" w="med" len="med"/>
            <a:tailEnd type="none" w="med" len="med"/>
          </a:ln>
        </p:spPr>
        <p:txBody>
          <a:bodyPr wrap="square" lIns="91425" tIns="45700" rIns="91425" bIns="45700" anchor="b" anchorCtr="0">
            <a:noAutofit/>
          </a:bodyPr>
          <a:lstStyle/>
          <a:p>
            <a:pPr marL="0" marR="0" lvl="0" indent="-22225"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venir"/>
                <a:ea typeface="Avenir"/>
                <a:cs typeface="Avenir"/>
                <a:sym typeface="Avenir"/>
              </a:rPr>
              <a:t>Expos/Workshops</a:t>
            </a:r>
          </a:p>
        </p:txBody>
      </p:sp>
      <p:sp>
        <p:nvSpPr>
          <p:cNvPr id="841" name="Shape 841"/>
          <p:cNvSpPr/>
          <p:nvPr/>
        </p:nvSpPr>
        <p:spPr>
          <a:xfrm>
            <a:off x="4768024" y="1533823"/>
            <a:ext cx="1887000" cy="552900"/>
          </a:xfrm>
          <a:prstGeom prst="roundRect">
            <a:avLst>
              <a:gd name="adj" fmla="val 16667"/>
            </a:avLst>
          </a:prstGeom>
          <a:solidFill>
            <a:srgbClr val="B38E8A"/>
          </a:solidFill>
          <a:ln w="28575" cap="flat" cmpd="sng">
            <a:solidFill>
              <a:srgbClr val="D9D9D9"/>
            </a:solidFill>
            <a:prstDash val="solid"/>
            <a:round/>
            <a:headEnd type="none" w="med" len="med"/>
            <a:tailEnd type="none" w="med" len="med"/>
          </a:ln>
        </p:spPr>
        <p:txBody>
          <a:bodyPr wrap="square" lIns="91425" tIns="45700" rIns="91425" bIns="45700" anchor="b" anchorCtr="0">
            <a:noAutofit/>
          </a:bodyPr>
          <a:lstStyle/>
          <a:p>
            <a:pPr marL="0" marR="0" lvl="0" indent="-22225"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venir"/>
                <a:ea typeface="Avenir"/>
                <a:cs typeface="Avenir"/>
                <a:sym typeface="Avenir"/>
              </a:rPr>
              <a:t>Lecture Bashing</a:t>
            </a:r>
          </a:p>
        </p:txBody>
      </p:sp>
      <p:sp>
        <p:nvSpPr>
          <p:cNvPr id="842" name="Shape 842"/>
          <p:cNvSpPr/>
          <p:nvPr/>
        </p:nvSpPr>
        <p:spPr>
          <a:xfrm>
            <a:off x="2614249" y="1533823"/>
            <a:ext cx="1887000" cy="552900"/>
          </a:xfrm>
          <a:prstGeom prst="roundRect">
            <a:avLst>
              <a:gd name="adj" fmla="val 16667"/>
            </a:avLst>
          </a:prstGeom>
          <a:solidFill>
            <a:srgbClr val="C47F6E"/>
          </a:solidFill>
          <a:ln w="28575" cap="flat" cmpd="sng">
            <a:solidFill>
              <a:srgbClr val="D9D9D9"/>
            </a:solidFill>
            <a:prstDash val="solid"/>
            <a:round/>
            <a:headEnd type="none" w="med" len="med"/>
            <a:tailEnd type="none" w="med" len="med"/>
          </a:ln>
        </p:spPr>
        <p:txBody>
          <a:bodyPr wrap="square" lIns="91425" tIns="45700" rIns="91425" bIns="45700" anchor="b" anchorCtr="0">
            <a:noAutofit/>
          </a:bodyPr>
          <a:lstStyle/>
          <a:p>
            <a:pPr marL="0" marR="0" lvl="0" indent="-22225" algn="ctr" rtl="0">
              <a:lnSpc>
                <a:spcPct val="100000"/>
              </a:lnSpc>
              <a:spcBef>
                <a:spcPts val="0"/>
              </a:spcBef>
              <a:spcAft>
                <a:spcPts val="0"/>
              </a:spcAft>
              <a:buClr>
                <a:schemeClr val="dk1"/>
              </a:buClr>
              <a:buSzPct val="25000"/>
              <a:buFont typeface="Arial"/>
              <a:buNone/>
            </a:pPr>
            <a:r>
              <a:rPr lang="en-US" sz="1400" b="1" i="0" u="none" strike="noStrike" cap="none">
                <a:solidFill>
                  <a:schemeClr val="dk1"/>
                </a:solidFill>
                <a:latin typeface="Avenir"/>
                <a:ea typeface="Avenir"/>
                <a:cs typeface="Avenir"/>
                <a:sym typeface="Avenir"/>
              </a:rPr>
              <a:t>O-Week</a:t>
            </a:r>
          </a:p>
        </p:txBody>
      </p:sp>
      <p:sp>
        <p:nvSpPr>
          <p:cNvPr id="843" name="Shape 843"/>
          <p:cNvSpPr/>
          <p:nvPr/>
        </p:nvSpPr>
        <p:spPr>
          <a:xfrm>
            <a:off x="380424" y="1534482"/>
            <a:ext cx="1887000" cy="552900"/>
          </a:xfrm>
          <a:prstGeom prst="roundRect">
            <a:avLst>
              <a:gd name="adj" fmla="val 16667"/>
            </a:avLst>
          </a:prstGeom>
          <a:solidFill>
            <a:srgbClr val="D77850"/>
          </a:solidFill>
          <a:ln w="28575" cap="flat" cmpd="sng">
            <a:solidFill>
              <a:srgbClr val="D9D9D9"/>
            </a:solidFill>
            <a:prstDash val="solid"/>
            <a:round/>
            <a:headEnd type="none" w="med" len="med"/>
            <a:tailEnd type="none" w="med" len="med"/>
          </a:ln>
        </p:spPr>
        <p:txBody>
          <a:bodyPr wrap="square" lIns="91425" tIns="45700" rIns="91425" bIns="45700" anchor="b" anchorCtr="0">
            <a:noAutofit/>
          </a:bodyPr>
          <a:lstStyle/>
          <a:p>
            <a:pPr marL="0" marR="0" lvl="0" indent="-22225"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venir"/>
                <a:ea typeface="Avenir"/>
                <a:cs typeface="Avenir"/>
                <a:sym typeface="Avenir"/>
              </a:rPr>
              <a:t>Ambassadors</a:t>
            </a:r>
          </a:p>
        </p:txBody>
      </p:sp>
      <p:sp>
        <p:nvSpPr>
          <p:cNvPr id="844" name="Shape 844"/>
          <p:cNvSpPr txBox="1"/>
          <p:nvPr/>
        </p:nvSpPr>
        <p:spPr>
          <a:xfrm>
            <a:off x="380424" y="123426"/>
            <a:ext cx="7224600" cy="708000"/>
          </a:xfrm>
          <a:prstGeom prst="rect">
            <a:avLst/>
          </a:prstGeom>
          <a:noFill/>
          <a:ln>
            <a:noFill/>
          </a:ln>
        </p:spPr>
        <p:txBody>
          <a:bodyPr wrap="square" lIns="91425" tIns="45700" rIns="91425" bIns="45700" anchor="ctr" anchorCtr="0">
            <a:noAutofit/>
          </a:bodyPr>
          <a:lstStyle/>
          <a:p>
            <a:pPr marL="0" marR="0" lvl="0" indent="-31750" algn="l" rtl="0">
              <a:lnSpc>
                <a:spcPct val="100000"/>
              </a:lnSpc>
              <a:spcBef>
                <a:spcPts val="0"/>
              </a:spcBef>
              <a:spcAft>
                <a:spcPts val="0"/>
              </a:spcAft>
              <a:buClr>
                <a:schemeClr val="dk1"/>
              </a:buClr>
              <a:buFont typeface="Avenir"/>
              <a:buNone/>
            </a:pPr>
            <a:endParaRPr sz="2000" b="0" i="0" u="none" strike="noStrike" cap="none">
              <a:solidFill>
                <a:schemeClr val="dk1"/>
              </a:solidFill>
              <a:latin typeface="Avenir"/>
              <a:ea typeface="Avenir"/>
              <a:cs typeface="Avenir"/>
              <a:sym typeface="Avenir"/>
            </a:endParaRPr>
          </a:p>
          <a:p>
            <a:pPr marL="0" marR="0" lvl="0" indent="-31750" algn="l" rtl="0">
              <a:lnSpc>
                <a:spcPct val="100000"/>
              </a:lnSpc>
              <a:spcBef>
                <a:spcPts val="0"/>
              </a:spcBef>
              <a:spcAft>
                <a:spcPts val="0"/>
              </a:spcAft>
              <a:buClr>
                <a:schemeClr val="dk1"/>
              </a:buClr>
              <a:buSzPct val="25000"/>
              <a:buFont typeface="Avenir"/>
              <a:buNone/>
            </a:pPr>
            <a:r>
              <a:rPr lang="en-US" sz="2000">
                <a:solidFill>
                  <a:schemeClr val="dk1"/>
                </a:solidFill>
                <a:latin typeface="Avenir"/>
                <a:ea typeface="Avenir"/>
                <a:cs typeface="Avenir"/>
                <a:sym typeface="Avenir"/>
              </a:rPr>
              <a:t>On campus marketing - Justification of methods </a:t>
            </a:r>
          </a:p>
        </p:txBody>
      </p:sp>
      <p:pic>
        <p:nvPicPr>
          <p:cNvPr id="845" name="Shape 845"/>
          <p:cNvPicPr preferRelativeResize="0"/>
          <p:nvPr/>
        </p:nvPicPr>
        <p:blipFill rotWithShape="1">
          <a:blip r:embed="rId3">
            <a:alphaModFix/>
          </a:blip>
          <a:srcRect/>
          <a:stretch/>
        </p:blipFill>
        <p:spPr>
          <a:xfrm>
            <a:off x="5349799" y="1046217"/>
            <a:ext cx="721136" cy="721139"/>
          </a:xfrm>
          <a:prstGeom prst="rect">
            <a:avLst/>
          </a:prstGeom>
          <a:noFill/>
          <a:ln>
            <a:noFill/>
          </a:ln>
        </p:spPr>
      </p:pic>
      <p:pic>
        <p:nvPicPr>
          <p:cNvPr id="846" name="Shape 846"/>
          <p:cNvPicPr preferRelativeResize="0"/>
          <p:nvPr/>
        </p:nvPicPr>
        <p:blipFill rotWithShape="1">
          <a:blip r:embed="rId4">
            <a:alphaModFix/>
          </a:blip>
          <a:srcRect/>
          <a:stretch/>
        </p:blipFill>
        <p:spPr>
          <a:xfrm>
            <a:off x="3173645" y="1065505"/>
            <a:ext cx="721136" cy="721139"/>
          </a:xfrm>
          <a:prstGeom prst="rect">
            <a:avLst/>
          </a:prstGeom>
          <a:noFill/>
          <a:ln>
            <a:noFill/>
          </a:ln>
        </p:spPr>
      </p:pic>
      <p:pic>
        <p:nvPicPr>
          <p:cNvPr id="847" name="Shape 847"/>
          <p:cNvPicPr preferRelativeResize="0"/>
          <p:nvPr/>
        </p:nvPicPr>
        <p:blipFill rotWithShape="1">
          <a:blip r:embed="rId5">
            <a:alphaModFix/>
          </a:blip>
          <a:srcRect/>
          <a:stretch/>
        </p:blipFill>
        <p:spPr>
          <a:xfrm>
            <a:off x="959612" y="1046217"/>
            <a:ext cx="721136" cy="721139"/>
          </a:xfrm>
          <a:prstGeom prst="rect">
            <a:avLst/>
          </a:prstGeom>
          <a:noFill/>
          <a:ln>
            <a:noFill/>
          </a:ln>
        </p:spPr>
      </p:pic>
      <p:pic>
        <p:nvPicPr>
          <p:cNvPr id="848" name="Shape 848"/>
          <p:cNvPicPr preferRelativeResize="0"/>
          <p:nvPr/>
        </p:nvPicPr>
        <p:blipFill rotWithShape="1">
          <a:blip r:embed="rId6">
            <a:alphaModFix/>
          </a:blip>
          <a:srcRect/>
          <a:stretch/>
        </p:blipFill>
        <p:spPr>
          <a:xfrm>
            <a:off x="7556949" y="1046218"/>
            <a:ext cx="721136" cy="721136"/>
          </a:xfrm>
          <a:prstGeom prst="rect">
            <a:avLst/>
          </a:prstGeom>
          <a:noFill/>
          <a:ln>
            <a:noFill/>
          </a:ln>
        </p:spPr>
      </p:pic>
      <p:sp>
        <p:nvSpPr>
          <p:cNvPr id="849" name="Shape 849"/>
          <p:cNvSpPr/>
          <p:nvPr/>
        </p:nvSpPr>
        <p:spPr>
          <a:xfrm>
            <a:off x="6975174" y="2302423"/>
            <a:ext cx="1887000" cy="2768400"/>
          </a:xfrm>
          <a:prstGeom prst="roundRect">
            <a:avLst>
              <a:gd name="adj" fmla="val 16667"/>
            </a:avLst>
          </a:prstGeom>
          <a:solidFill>
            <a:srgbClr val="A4A4A4"/>
          </a:solidFill>
          <a:ln w="28575" cap="flat" cmpd="sng">
            <a:solidFill>
              <a:srgbClr val="D9D9D9"/>
            </a:solidFill>
            <a:prstDash val="solid"/>
            <a:round/>
            <a:headEnd type="none" w="med" len="med"/>
            <a:tailEnd type="none" w="med" len="med"/>
          </a:ln>
        </p:spPr>
        <p:txBody>
          <a:bodyPr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venir"/>
                <a:ea typeface="Avenir"/>
                <a:cs typeface="Avenir"/>
                <a:sym typeface="Avenir"/>
              </a:rPr>
              <a:t>Direct target audience who are guaranteed to be on the lookout for career opportunities </a:t>
            </a:r>
          </a:p>
          <a:p>
            <a:pPr marL="285750" marR="0" lvl="0" indent="-28575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venir"/>
                <a:ea typeface="Avenir"/>
                <a:cs typeface="Avenir"/>
                <a:sym typeface="Avenir"/>
              </a:rPr>
              <a:t>Place to personally connect with students</a:t>
            </a:r>
          </a:p>
        </p:txBody>
      </p:sp>
      <p:sp>
        <p:nvSpPr>
          <p:cNvPr id="850" name="Shape 850"/>
          <p:cNvSpPr/>
          <p:nvPr/>
        </p:nvSpPr>
        <p:spPr>
          <a:xfrm>
            <a:off x="4781374" y="2302373"/>
            <a:ext cx="1887000" cy="2768400"/>
          </a:xfrm>
          <a:prstGeom prst="roundRect">
            <a:avLst>
              <a:gd name="adj" fmla="val 16667"/>
            </a:avLst>
          </a:prstGeom>
          <a:solidFill>
            <a:srgbClr val="B38E8A"/>
          </a:solidFill>
          <a:ln w="28575" cap="flat" cmpd="sng">
            <a:solidFill>
              <a:srgbClr val="D9D9D9"/>
            </a:solidFill>
            <a:prstDash val="solid"/>
            <a:round/>
            <a:headEnd type="none" w="med" len="med"/>
            <a:tailEnd type="none" w="med" len="med"/>
          </a:ln>
        </p:spPr>
        <p:txBody>
          <a:bodyPr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venir"/>
                <a:ea typeface="Avenir"/>
                <a:cs typeface="Avenir"/>
                <a:sym typeface="Avenir"/>
              </a:rPr>
              <a:t>Captive audience, direct target market of interested users </a:t>
            </a:r>
          </a:p>
          <a:p>
            <a:pPr marL="285750" marR="0" lvl="0" indent="-28575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venir"/>
                <a:ea typeface="Avenir"/>
                <a:cs typeface="Avenir"/>
                <a:sym typeface="Avenir"/>
              </a:rPr>
              <a:t>800 students per lecture</a:t>
            </a:r>
          </a:p>
          <a:p>
            <a:pPr marL="285750" marR="0" lvl="0" indent="-28575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venir"/>
                <a:ea typeface="Avenir"/>
                <a:cs typeface="Avenir"/>
                <a:sym typeface="Avenir"/>
              </a:rPr>
              <a:t>Lecturer endorsed </a:t>
            </a:r>
          </a:p>
        </p:txBody>
      </p:sp>
      <p:sp>
        <p:nvSpPr>
          <p:cNvPr id="851" name="Shape 851"/>
          <p:cNvSpPr/>
          <p:nvPr/>
        </p:nvSpPr>
        <p:spPr>
          <a:xfrm>
            <a:off x="2580899" y="2300347"/>
            <a:ext cx="1887000" cy="2770500"/>
          </a:xfrm>
          <a:prstGeom prst="roundRect">
            <a:avLst>
              <a:gd name="adj" fmla="val 16667"/>
            </a:avLst>
          </a:prstGeom>
          <a:solidFill>
            <a:srgbClr val="C47F6E"/>
          </a:solidFill>
          <a:ln w="28575" cap="flat" cmpd="sng">
            <a:solidFill>
              <a:srgbClr val="D9D9D9"/>
            </a:solidFill>
            <a:prstDash val="solid"/>
            <a:round/>
            <a:headEnd type="none" w="med" len="med"/>
            <a:tailEnd type="none" w="med" len="med"/>
          </a:ln>
        </p:spPr>
        <p:txBody>
          <a:bodyPr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venir"/>
                <a:ea typeface="Avenir"/>
                <a:cs typeface="Avenir"/>
                <a:sym typeface="Avenir"/>
              </a:rPr>
              <a:t>Establish as campus norm</a:t>
            </a:r>
          </a:p>
          <a:p>
            <a:pPr marL="285750" marR="0" lvl="0" indent="-28575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venir"/>
                <a:ea typeface="Avenir"/>
                <a:cs typeface="Avenir"/>
                <a:sym typeface="Avenir"/>
              </a:rPr>
              <a:t>Thousands of curious, keen users </a:t>
            </a:r>
          </a:p>
          <a:p>
            <a:pPr marL="285750" marR="0" lvl="0" indent="-28575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venir"/>
                <a:ea typeface="Avenir"/>
                <a:cs typeface="Avenir"/>
                <a:sym typeface="Avenir"/>
              </a:rPr>
              <a:t>Host “essentials” workshops</a:t>
            </a:r>
          </a:p>
          <a:p>
            <a:pPr marL="285750" marR="0" lvl="0" indent="-28575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venir"/>
                <a:ea typeface="Avenir"/>
                <a:cs typeface="Avenir"/>
                <a:sym typeface="Avenir"/>
              </a:rPr>
              <a:t>Giveaway merchandise, business attire</a:t>
            </a:r>
          </a:p>
        </p:txBody>
      </p:sp>
      <p:sp>
        <p:nvSpPr>
          <p:cNvPr id="852" name="Shape 852"/>
          <p:cNvSpPr/>
          <p:nvPr/>
        </p:nvSpPr>
        <p:spPr>
          <a:xfrm>
            <a:off x="380424" y="2302419"/>
            <a:ext cx="1887000" cy="2768400"/>
          </a:xfrm>
          <a:prstGeom prst="roundRect">
            <a:avLst>
              <a:gd name="adj" fmla="val 16667"/>
            </a:avLst>
          </a:prstGeom>
          <a:solidFill>
            <a:srgbClr val="D77850"/>
          </a:solidFill>
          <a:ln w="28575" cap="flat" cmpd="sng">
            <a:solidFill>
              <a:srgbClr val="D9D9D9"/>
            </a:solidFill>
            <a:prstDash val="solid"/>
            <a:round/>
            <a:headEnd type="none" w="med" len="med"/>
            <a:tailEnd type="none" w="med" len="med"/>
          </a:ln>
        </p:spPr>
        <p:txBody>
          <a:bodyPr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venir"/>
                <a:ea typeface="Avenir"/>
                <a:cs typeface="Avenir"/>
                <a:sym typeface="Avenir"/>
              </a:rPr>
              <a:t>Low cost, somewhat skilled labour force with highest connections and reach</a:t>
            </a:r>
          </a:p>
          <a:p>
            <a:pPr marL="285750" marR="0" lvl="0" indent="-28575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venir"/>
                <a:ea typeface="Avenir"/>
                <a:cs typeface="Avenir"/>
                <a:sym typeface="Avenir"/>
              </a:rPr>
              <a:t>No legal requirements</a:t>
            </a:r>
          </a:p>
          <a:p>
            <a:pPr marL="285750" marR="0" lvl="0" indent="-37465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a:p>
            <a:pPr marL="285750" marR="0" lvl="0" indent="-37465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a:p>
            <a:pPr marL="285750" marR="0" lvl="0" indent="-37465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853" name="Shape 853"/>
          <p:cNvSpPr/>
          <p:nvPr/>
        </p:nvSpPr>
        <p:spPr>
          <a:xfrm>
            <a:off x="483124" y="5566648"/>
            <a:ext cx="2724900" cy="415800"/>
          </a:xfrm>
          <a:prstGeom prst="chevron">
            <a:avLst>
              <a:gd name="adj" fmla="val 50000"/>
            </a:avLst>
          </a:prstGeom>
          <a:solidFill>
            <a:srgbClr val="D77850"/>
          </a:solidFill>
          <a:ln w="38100" cap="flat" cmpd="sng">
            <a:solidFill>
              <a:srgbClr val="FFFFFF"/>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ctr" rtl="0">
              <a:lnSpc>
                <a:spcPct val="100000"/>
              </a:lnSpc>
              <a:spcBef>
                <a:spcPts val="0"/>
              </a:spcBef>
              <a:spcAft>
                <a:spcPts val="0"/>
              </a:spcAft>
              <a:buClr>
                <a:srgbClr val="000000"/>
              </a:buClr>
              <a:buSzPct val="100000"/>
              <a:buFont typeface="Avenir"/>
              <a:buNone/>
            </a:pPr>
            <a:r>
              <a:rPr lang="en-US" sz="1400" b="0" i="0" u="none" strike="noStrike" cap="none">
                <a:solidFill>
                  <a:srgbClr val="000000"/>
                </a:solidFill>
                <a:latin typeface="Avenir"/>
                <a:ea typeface="Avenir"/>
                <a:cs typeface="Avenir"/>
                <a:sym typeface="Avenir"/>
              </a:rPr>
              <a:t>November– January 17’</a:t>
            </a:r>
          </a:p>
        </p:txBody>
      </p:sp>
      <p:sp>
        <p:nvSpPr>
          <p:cNvPr id="854" name="Shape 854"/>
          <p:cNvSpPr/>
          <p:nvPr/>
        </p:nvSpPr>
        <p:spPr>
          <a:xfrm>
            <a:off x="3142653" y="5563148"/>
            <a:ext cx="1207800" cy="415800"/>
          </a:xfrm>
          <a:prstGeom prst="chevron">
            <a:avLst>
              <a:gd name="adj" fmla="val 50000"/>
            </a:avLst>
          </a:prstGeom>
          <a:solidFill>
            <a:srgbClr val="C47F6E"/>
          </a:solidFill>
          <a:ln w="38100" cap="flat" cmpd="sng">
            <a:solidFill>
              <a:srgbClr val="FFFFFF"/>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22225" algn="ctr" rtl="0">
              <a:lnSpc>
                <a:spcPct val="100000"/>
              </a:lnSpc>
              <a:spcBef>
                <a:spcPts val="0"/>
              </a:spcBef>
              <a:spcAft>
                <a:spcPts val="0"/>
              </a:spcAft>
              <a:buClr>
                <a:srgbClr val="000000"/>
              </a:buClr>
              <a:buSzPct val="25000"/>
              <a:buFont typeface="Avenir"/>
              <a:buNone/>
            </a:pPr>
            <a:r>
              <a:rPr lang="en-US" sz="1400" b="0" i="0" u="none" strike="noStrike" cap="none">
                <a:solidFill>
                  <a:srgbClr val="000000"/>
                </a:solidFill>
                <a:latin typeface="Avenir"/>
                <a:ea typeface="Avenir"/>
                <a:cs typeface="Avenir"/>
                <a:sym typeface="Avenir"/>
              </a:rPr>
              <a:t>Feb 18’</a:t>
            </a:r>
          </a:p>
        </p:txBody>
      </p:sp>
      <p:sp>
        <p:nvSpPr>
          <p:cNvPr id="855" name="Shape 855"/>
          <p:cNvSpPr/>
          <p:nvPr/>
        </p:nvSpPr>
        <p:spPr>
          <a:xfrm>
            <a:off x="4278705" y="5572823"/>
            <a:ext cx="1401600" cy="415800"/>
          </a:xfrm>
          <a:prstGeom prst="chevron">
            <a:avLst>
              <a:gd name="adj" fmla="val 50000"/>
            </a:avLst>
          </a:prstGeom>
          <a:solidFill>
            <a:srgbClr val="B38E8A"/>
          </a:solidFill>
          <a:ln w="38100" cap="flat" cmpd="sng">
            <a:solidFill>
              <a:srgbClr val="FFFFFF"/>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22225" algn="ctr" rtl="0">
              <a:lnSpc>
                <a:spcPct val="100000"/>
              </a:lnSpc>
              <a:spcBef>
                <a:spcPts val="0"/>
              </a:spcBef>
              <a:spcAft>
                <a:spcPts val="0"/>
              </a:spcAft>
              <a:buClr>
                <a:srgbClr val="000000"/>
              </a:buClr>
              <a:buSzPct val="25000"/>
              <a:buFont typeface="Avenir"/>
              <a:buNone/>
            </a:pPr>
            <a:r>
              <a:rPr lang="en-US" sz="1400" b="0" i="0" u="none" strike="noStrike" cap="none">
                <a:solidFill>
                  <a:srgbClr val="000000"/>
                </a:solidFill>
                <a:latin typeface="Avenir"/>
                <a:ea typeface="Avenir"/>
                <a:cs typeface="Avenir"/>
                <a:sym typeface="Avenir"/>
              </a:rPr>
              <a:t>March 18’</a:t>
            </a:r>
          </a:p>
        </p:txBody>
      </p:sp>
      <p:sp>
        <p:nvSpPr>
          <p:cNvPr id="856" name="Shape 856"/>
          <p:cNvSpPr/>
          <p:nvPr/>
        </p:nvSpPr>
        <p:spPr>
          <a:xfrm>
            <a:off x="5680364" y="5572823"/>
            <a:ext cx="3182100" cy="415800"/>
          </a:xfrm>
          <a:prstGeom prst="chevron">
            <a:avLst>
              <a:gd name="adj" fmla="val 50000"/>
            </a:avLst>
          </a:prstGeom>
          <a:solidFill>
            <a:srgbClr val="A4A4A4"/>
          </a:solidFill>
          <a:ln w="38100" cap="flat" cmpd="sng">
            <a:solidFill>
              <a:srgbClr val="FFFFFF"/>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22225" algn="ctr" rtl="0">
              <a:lnSpc>
                <a:spcPct val="100000"/>
              </a:lnSpc>
              <a:spcBef>
                <a:spcPts val="0"/>
              </a:spcBef>
              <a:spcAft>
                <a:spcPts val="0"/>
              </a:spcAft>
              <a:buClr>
                <a:srgbClr val="000000"/>
              </a:buClr>
              <a:buSzPct val="25000"/>
              <a:buFont typeface="Avenir"/>
              <a:buNone/>
            </a:pPr>
            <a:r>
              <a:rPr lang="en-US" sz="1400" b="0" i="0" u="none" strike="noStrike" cap="none">
                <a:solidFill>
                  <a:srgbClr val="000000"/>
                </a:solidFill>
                <a:latin typeface="Avenir"/>
                <a:ea typeface="Avenir"/>
                <a:cs typeface="Avenir"/>
                <a:sym typeface="Avenir"/>
              </a:rPr>
              <a:t>April 18’ onwards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Shape 862"/>
          <p:cNvSpPr/>
          <p:nvPr/>
        </p:nvSpPr>
        <p:spPr>
          <a:xfrm>
            <a:off x="1835275" y="1295300"/>
            <a:ext cx="1352100" cy="256200"/>
          </a:xfrm>
          <a:prstGeom prst="roundRect">
            <a:avLst>
              <a:gd name="adj" fmla="val 16667"/>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63" name="Shape 863"/>
          <p:cNvSpPr/>
          <p:nvPr/>
        </p:nvSpPr>
        <p:spPr>
          <a:xfrm>
            <a:off x="409310" y="393375"/>
            <a:ext cx="7019700" cy="369300"/>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rgbClr val="000000"/>
              </a:buClr>
              <a:buSzPct val="25000"/>
              <a:buFont typeface="Avenir"/>
              <a:buNone/>
            </a:pPr>
            <a:r>
              <a:rPr lang="en-US" sz="2000">
                <a:latin typeface="Avenir"/>
                <a:ea typeface="Avenir"/>
                <a:cs typeface="Avenir"/>
                <a:sym typeface="Avenir"/>
              </a:rPr>
              <a:t>On campus marketing - Step 1 and 2</a:t>
            </a:r>
          </a:p>
        </p:txBody>
      </p:sp>
      <p:sp>
        <p:nvSpPr>
          <p:cNvPr id="864" name="Shape 864"/>
          <p:cNvSpPr txBox="1"/>
          <p:nvPr/>
        </p:nvSpPr>
        <p:spPr>
          <a:xfrm>
            <a:off x="1400125" y="2265450"/>
            <a:ext cx="3008100" cy="3855300"/>
          </a:xfrm>
          <a:prstGeom prst="rect">
            <a:avLst/>
          </a:prstGeom>
          <a:noFill/>
          <a:ln w="19050" cap="flat" cmpd="sng">
            <a:solidFill>
              <a:srgbClr val="A5A5A5"/>
            </a:solidFill>
            <a:prstDash val="dash"/>
            <a:round/>
            <a:headEnd type="none" w="med" len="med"/>
            <a:tailEnd type="none" w="med" len="med"/>
          </a:ln>
        </p:spPr>
        <p:txBody>
          <a:bodyPr wrap="square" lIns="91425" tIns="91425" rIns="91425" bIns="91425" anchor="t" anchorCtr="0">
            <a:noAutofit/>
          </a:bodyPr>
          <a:lstStyle/>
          <a:p>
            <a:pPr marL="0" marR="0" lvl="0" indent="-28575" algn="ctr" rtl="0">
              <a:lnSpc>
                <a:spcPct val="100000"/>
              </a:lnSpc>
              <a:spcBef>
                <a:spcPts val="0"/>
              </a:spcBef>
              <a:spcAft>
                <a:spcPts val="0"/>
              </a:spcAft>
              <a:buClr>
                <a:srgbClr val="C00000"/>
              </a:buClr>
              <a:buSzPct val="25000"/>
              <a:buFont typeface="Avenir"/>
              <a:buNone/>
            </a:pPr>
            <a:r>
              <a:rPr lang="en-US" sz="1800" b="1" i="0" u="sng" strike="noStrike" cap="none">
                <a:solidFill>
                  <a:srgbClr val="ED7D31"/>
                </a:solidFill>
                <a:latin typeface="Avenir"/>
                <a:ea typeface="Avenir"/>
                <a:cs typeface="Avenir"/>
                <a:sym typeface="Avenir"/>
              </a:rPr>
              <a:t>Expand existing presence</a:t>
            </a:r>
          </a:p>
          <a:p>
            <a:pPr marL="0" marR="0" lvl="0" indent="-76200" algn="ctr" rtl="0">
              <a:lnSpc>
                <a:spcPct val="100000"/>
              </a:lnSpc>
              <a:spcBef>
                <a:spcPts val="0"/>
              </a:spcBef>
              <a:spcAft>
                <a:spcPts val="0"/>
              </a:spcAft>
              <a:buClr>
                <a:srgbClr val="C00000"/>
              </a:buClr>
              <a:buFont typeface="Avenir"/>
              <a:buNone/>
            </a:pPr>
            <a:endParaRPr sz="1200" b="1" i="0" u="sng" strike="noStrike" cap="none">
              <a:solidFill>
                <a:srgbClr val="ED7D31"/>
              </a:solidFill>
              <a:latin typeface="Avenir"/>
              <a:ea typeface="Avenir"/>
              <a:cs typeface="Avenir"/>
              <a:sym typeface="Avenir"/>
            </a:endParaRPr>
          </a:p>
          <a:p>
            <a:pPr marL="0" marR="0" lvl="0" indent="-88900" algn="l" rtl="0">
              <a:lnSpc>
                <a:spcPct val="100000"/>
              </a:lnSpc>
              <a:spcBef>
                <a:spcPts val="0"/>
              </a:spcBef>
              <a:spcAft>
                <a:spcPts val="0"/>
              </a:spcAft>
              <a:buClr>
                <a:srgbClr val="000000"/>
              </a:buClr>
              <a:buSzPct val="100000"/>
              <a:buFont typeface="Avenir"/>
              <a:buNone/>
            </a:pPr>
            <a:r>
              <a:rPr lang="en-US" sz="1400" b="1" i="0" u="sng" strike="noStrike" cap="none">
                <a:solidFill>
                  <a:srgbClr val="000000"/>
                </a:solidFill>
                <a:latin typeface="Avenir"/>
                <a:ea typeface="Avenir"/>
                <a:cs typeface="Avenir"/>
                <a:sym typeface="Avenir"/>
              </a:rPr>
              <a:t>Goal:</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Create awareness</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Ambassadors</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Establish as norm before university begins</a:t>
            </a:r>
          </a:p>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a:p>
            <a:pPr marL="0" marR="0" lvl="0" indent="-88900" algn="l" rtl="0">
              <a:lnSpc>
                <a:spcPct val="100000"/>
              </a:lnSpc>
              <a:spcBef>
                <a:spcPts val="0"/>
              </a:spcBef>
              <a:spcAft>
                <a:spcPts val="0"/>
              </a:spcAft>
              <a:buClr>
                <a:srgbClr val="000000"/>
              </a:buClr>
              <a:buSzPct val="100000"/>
              <a:buFont typeface="Avenir"/>
              <a:buNone/>
            </a:pPr>
            <a:r>
              <a:rPr lang="en-US" sz="1400" b="1" i="0" u="sng" strike="noStrike" cap="none">
                <a:solidFill>
                  <a:srgbClr val="000000"/>
                </a:solidFill>
                <a:latin typeface="Avenir"/>
                <a:ea typeface="Avenir"/>
                <a:cs typeface="Avenir"/>
                <a:sym typeface="Avenir"/>
              </a:rPr>
              <a:t>Proposal</a:t>
            </a:r>
            <a:r>
              <a:rPr lang="en-US" sz="1400" b="0" i="0" u="none" strike="noStrike" cap="none">
                <a:solidFill>
                  <a:srgbClr val="000000"/>
                </a:solidFill>
                <a:latin typeface="Avenir"/>
                <a:ea typeface="Avenir"/>
                <a:cs typeface="Avenir"/>
                <a:sym typeface="Avenir"/>
              </a:rPr>
              <a:t>:</a:t>
            </a:r>
          </a:p>
          <a:p>
            <a:pPr marL="457200" marR="0" lvl="0" indent="-228600" algn="l" rtl="0">
              <a:lnSpc>
                <a:spcPct val="100000"/>
              </a:lnSpc>
              <a:spcBef>
                <a:spcPts val="0"/>
              </a:spcBef>
              <a:spcAft>
                <a:spcPts val="0"/>
              </a:spcAft>
              <a:buClr>
                <a:srgbClr val="000000"/>
              </a:buClr>
              <a:buSzPct val="100000"/>
              <a:buFont typeface="Avenir"/>
              <a:buChar char="-"/>
            </a:pPr>
            <a:r>
              <a:rPr lang="en-US" sz="1400" b="0" i="0" u="sng" strike="noStrike" cap="none">
                <a:solidFill>
                  <a:srgbClr val="000000"/>
                </a:solidFill>
                <a:latin typeface="Avenir"/>
                <a:ea typeface="Avenir"/>
                <a:cs typeface="Avenir"/>
                <a:sym typeface="Avenir"/>
              </a:rPr>
              <a:t>Workshops at exam end</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“Jobs during the summer”</a:t>
            </a:r>
          </a:p>
          <a:p>
            <a:pPr marL="457200" marR="0" lvl="0" indent="-228600" algn="l" rtl="0">
              <a:lnSpc>
                <a:spcPct val="100000"/>
              </a:lnSpc>
              <a:spcBef>
                <a:spcPts val="0"/>
              </a:spcBef>
              <a:spcAft>
                <a:spcPts val="0"/>
              </a:spcAft>
              <a:buClr>
                <a:srgbClr val="000000"/>
              </a:buClr>
              <a:buSzPct val="100000"/>
              <a:buFont typeface="Avenir"/>
              <a:buChar char="-"/>
            </a:pPr>
            <a:r>
              <a:rPr lang="en-US" sz="1400" b="0" i="0" u="sng" strike="noStrike" cap="none">
                <a:solidFill>
                  <a:srgbClr val="000000"/>
                </a:solidFill>
                <a:latin typeface="Avenir"/>
                <a:ea typeface="Avenir"/>
                <a:cs typeface="Avenir"/>
                <a:sym typeface="Avenir"/>
              </a:rPr>
              <a:t>Workshops late January</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“Essentials for XXX students”</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“Essentials for Commerce students”</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“How to choose uni classes”</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BSoc camp equivalent</a:t>
            </a:r>
          </a:p>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865" name="Shape 865"/>
          <p:cNvSpPr/>
          <p:nvPr/>
        </p:nvSpPr>
        <p:spPr>
          <a:xfrm>
            <a:off x="1040026" y="2084112"/>
            <a:ext cx="505500" cy="507000"/>
          </a:xfrm>
          <a:prstGeom prst="ellipse">
            <a:avLst/>
          </a:prstGeom>
          <a:solidFill>
            <a:srgbClr val="E7E6E6"/>
          </a:solidFill>
          <a:ln>
            <a:noFill/>
          </a:ln>
        </p:spPr>
        <p:txBody>
          <a:bodyPr wrap="square" lIns="91425" tIns="91425" rIns="91425" bIns="91425" anchor="ctr" anchorCtr="0">
            <a:noAutofit/>
          </a:bodyPr>
          <a:lstStyle/>
          <a:p>
            <a:pPr marL="0" marR="0" lvl="0" indent="-28575" algn="l" rtl="0">
              <a:lnSpc>
                <a:spcPct val="100000"/>
              </a:lnSpc>
              <a:spcBef>
                <a:spcPts val="0"/>
              </a:spcBef>
              <a:spcAft>
                <a:spcPts val="0"/>
              </a:spcAft>
              <a:buClr>
                <a:srgbClr val="000000"/>
              </a:buClr>
              <a:buSzPct val="25000"/>
              <a:buFont typeface="Arial"/>
              <a:buNone/>
            </a:pPr>
            <a:r>
              <a:rPr lang="en-US" sz="1800" b="0" i="0" u="none" strike="noStrike" cap="none">
                <a:solidFill>
                  <a:srgbClr val="000000"/>
                </a:solidFill>
                <a:latin typeface="Arial"/>
                <a:ea typeface="Arial"/>
                <a:cs typeface="Arial"/>
                <a:sym typeface="Arial"/>
              </a:rPr>
              <a:t>1</a:t>
            </a:r>
          </a:p>
        </p:txBody>
      </p:sp>
      <p:sp>
        <p:nvSpPr>
          <p:cNvPr id="866" name="Shape 866"/>
          <p:cNvSpPr txBox="1"/>
          <p:nvPr/>
        </p:nvSpPr>
        <p:spPr>
          <a:xfrm>
            <a:off x="5051625" y="2265450"/>
            <a:ext cx="3008100" cy="3855300"/>
          </a:xfrm>
          <a:prstGeom prst="rect">
            <a:avLst/>
          </a:prstGeom>
          <a:noFill/>
          <a:ln w="19050" cap="flat" cmpd="sng">
            <a:solidFill>
              <a:srgbClr val="A5A5A5"/>
            </a:solidFill>
            <a:prstDash val="dash"/>
            <a:round/>
            <a:headEnd type="none" w="med" len="med"/>
            <a:tailEnd type="none" w="med" len="med"/>
          </a:ln>
        </p:spPr>
        <p:txBody>
          <a:bodyPr wrap="square" lIns="91425" tIns="91425" rIns="91425" bIns="91425" anchor="t" anchorCtr="0">
            <a:noAutofit/>
          </a:bodyPr>
          <a:lstStyle/>
          <a:p>
            <a:pPr marL="0" marR="0" lvl="0" indent="-28575" algn="ctr" rtl="0">
              <a:lnSpc>
                <a:spcPct val="100000"/>
              </a:lnSpc>
              <a:spcBef>
                <a:spcPts val="0"/>
              </a:spcBef>
              <a:spcAft>
                <a:spcPts val="0"/>
              </a:spcAft>
              <a:buClr>
                <a:srgbClr val="C00000"/>
              </a:buClr>
              <a:buSzPct val="25000"/>
              <a:buFont typeface="Avenir"/>
              <a:buNone/>
            </a:pPr>
            <a:r>
              <a:rPr lang="en-US" sz="1800" b="1" i="0" u="sng" strike="noStrike" cap="none">
                <a:solidFill>
                  <a:srgbClr val="ED7D31"/>
                </a:solidFill>
                <a:latin typeface="Avenir"/>
                <a:ea typeface="Avenir"/>
                <a:cs typeface="Avenir"/>
                <a:sym typeface="Avenir"/>
              </a:rPr>
              <a:t>Ambassadors</a:t>
            </a:r>
          </a:p>
          <a:p>
            <a:pPr marL="0" marR="0" lvl="0" indent="-76200" algn="ctr" rtl="0">
              <a:lnSpc>
                <a:spcPct val="100000"/>
              </a:lnSpc>
              <a:spcBef>
                <a:spcPts val="0"/>
              </a:spcBef>
              <a:spcAft>
                <a:spcPts val="0"/>
              </a:spcAft>
              <a:buClr>
                <a:srgbClr val="C00000"/>
              </a:buClr>
              <a:buFont typeface="Avenir"/>
              <a:buNone/>
            </a:pPr>
            <a:endParaRPr sz="1200" b="1" i="0" u="sng" strike="noStrike" cap="none">
              <a:solidFill>
                <a:srgbClr val="ED7D31"/>
              </a:solidFill>
              <a:latin typeface="Avenir"/>
              <a:ea typeface="Avenir"/>
              <a:cs typeface="Avenir"/>
              <a:sym typeface="Avenir"/>
            </a:endParaRPr>
          </a:p>
          <a:p>
            <a:pPr marL="0" marR="0" lvl="0" indent="-88900" algn="l" rtl="0">
              <a:lnSpc>
                <a:spcPct val="100000"/>
              </a:lnSpc>
              <a:spcBef>
                <a:spcPts val="0"/>
              </a:spcBef>
              <a:spcAft>
                <a:spcPts val="0"/>
              </a:spcAft>
              <a:buClr>
                <a:srgbClr val="000000"/>
              </a:buClr>
              <a:buSzPct val="100000"/>
              <a:buFont typeface="Avenir"/>
              <a:buNone/>
            </a:pPr>
            <a:r>
              <a:rPr lang="en-US" sz="1400" b="1" i="0" u="sng" strike="noStrike" cap="none">
                <a:solidFill>
                  <a:srgbClr val="000000"/>
                </a:solidFill>
                <a:latin typeface="Avenir"/>
                <a:ea typeface="Avenir"/>
                <a:cs typeface="Avenir"/>
                <a:sym typeface="Avenir"/>
              </a:rPr>
              <a:t>Goal:</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Low cost labour resource</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Leverage student connections</a:t>
            </a:r>
          </a:p>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a:p>
            <a:pPr marL="0" marR="0" lvl="0" indent="-88900" algn="l" rtl="0">
              <a:lnSpc>
                <a:spcPct val="100000"/>
              </a:lnSpc>
              <a:spcBef>
                <a:spcPts val="0"/>
              </a:spcBef>
              <a:spcAft>
                <a:spcPts val="0"/>
              </a:spcAft>
              <a:buClr>
                <a:srgbClr val="000000"/>
              </a:buClr>
              <a:buSzPct val="100000"/>
              <a:buFont typeface="Avenir"/>
              <a:buNone/>
            </a:pPr>
            <a:r>
              <a:rPr lang="en-US" sz="1400" b="1" i="0" u="sng" strike="noStrike" cap="none">
                <a:solidFill>
                  <a:srgbClr val="000000"/>
                </a:solidFill>
                <a:latin typeface="Avenir"/>
                <a:ea typeface="Avenir"/>
                <a:cs typeface="Avenir"/>
                <a:sym typeface="Avenir"/>
              </a:rPr>
              <a:t>Proposal</a:t>
            </a:r>
            <a:r>
              <a:rPr lang="en-US" sz="1400" b="0" i="0" u="none" strike="noStrike" cap="none">
                <a:solidFill>
                  <a:srgbClr val="000000"/>
                </a:solidFill>
                <a:latin typeface="Avenir"/>
                <a:ea typeface="Avenir"/>
                <a:cs typeface="Avenir"/>
                <a:sym typeface="Avenir"/>
              </a:rPr>
              <a:t>:</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Open recruitment until late January</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Trained early February</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Ready for O-Week and lecture bashing</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Provide with professional training and experience</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Semester terms</a:t>
            </a:r>
          </a:p>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867" name="Shape 867"/>
          <p:cNvSpPr/>
          <p:nvPr/>
        </p:nvSpPr>
        <p:spPr>
          <a:xfrm>
            <a:off x="4691526" y="2084112"/>
            <a:ext cx="505500" cy="507000"/>
          </a:xfrm>
          <a:prstGeom prst="ellipse">
            <a:avLst/>
          </a:prstGeom>
          <a:solidFill>
            <a:srgbClr val="E7E6E6"/>
          </a:solidFill>
          <a:ln>
            <a:noFill/>
          </a:ln>
        </p:spPr>
        <p:txBody>
          <a:bodyPr wrap="square" lIns="91425" tIns="91425" rIns="91425" bIns="91425" anchor="ctr" anchorCtr="0">
            <a:noAutofit/>
          </a:bodyPr>
          <a:lstStyle/>
          <a:p>
            <a:pPr marL="0" marR="0" lvl="0" indent="-28575" algn="l" rtl="0">
              <a:lnSpc>
                <a:spcPct val="100000"/>
              </a:lnSpc>
              <a:spcBef>
                <a:spcPts val="0"/>
              </a:spcBef>
              <a:spcAft>
                <a:spcPts val="0"/>
              </a:spcAft>
              <a:buClr>
                <a:srgbClr val="000000"/>
              </a:buClr>
              <a:buSzPct val="25000"/>
              <a:buFont typeface="Arial"/>
              <a:buNone/>
            </a:pPr>
            <a:r>
              <a:rPr lang="en-US" sz="1800" b="0" i="0" u="none" strike="noStrike" cap="none">
                <a:solidFill>
                  <a:srgbClr val="000000"/>
                </a:solidFill>
                <a:latin typeface="Arial"/>
                <a:ea typeface="Arial"/>
                <a:cs typeface="Arial"/>
                <a:sym typeface="Arial"/>
              </a:rPr>
              <a:t>2</a:t>
            </a:r>
          </a:p>
        </p:txBody>
      </p:sp>
      <p:pic>
        <p:nvPicPr>
          <p:cNvPr id="868" name="Shape 868"/>
          <p:cNvPicPr preferRelativeResize="0"/>
          <p:nvPr/>
        </p:nvPicPr>
        <p:blipFill rotWithShape="1">
          <a:blip r:embed="rId3">
            <a:alphaModFix/>
          </a:blip>
          <a:srcRect/>
          <a:stretch/>
        </p:blipFill>
        <p:spPr>
          <a:xfrm>
            <a:off x="5603411" y="1054517"/>
            <a:ext cx="719983" cy="719984"/>
          </a:xfrm>
          <a:prstGeom prst="rect">
            <a:avLst/>
          </a:prstGeom>
          <a:noFill/>
          <a:ln>
            <a:noFill/>
          </a:ln>
        </p:spPr>
      </p:pic>
      <p:pic>
        <p:nvPicPr>
          <p:cNvPr id="869" name="Shape 869"/>
          <p:cNvPicPr preferRelativeResize="0"/>
          <p:nvPr/>
        </p:nvPicPr>
        <p:blipFill rotWithShape="1">
          <a:blip r:embed="rId4">
            <a:alphaModFix/>
          </a:blip>
          <a:srcRect/>
          <a:stretch/>
        </p:blipFill>
        <p:spPr>
          <a:xfrm>
            <a:off x="4189187" y="1054517"/>
            <a:ext cx="719983" cy="719984"/>
          </a:xfrm>
          <a:prstGeom prst="rect">
            <a:avLst/>
          </a:prstGeom>
          <a:noFill/>
          <a:ln>
            <a:noFill/>
          </a:ln>
        </p:spPr>
      </p:pic>
      <p:pic>
        <p:nvPicPr>
          <p:cNvPr id="870" name="Shape 870"/>
          <p:cNvPicPr preferRelativeResize="0"/>
          <p:nvPr/>
        </p:nvPicPr>
        <p:blipFill rotWithShape="1">
          <a:blip r:embed="rId5">
            <a:alphaModFix/>
          </a:blip>
          <a:srcRect/>
          <a:stretch/>
        </p:blipFill>
        <p:spPr>
          <a:xfrm>
            <a:off x="2819500" y="1071117"/>
            <a:ext cx="719983" cy="719984"/>
          </a:xfrm>
          <a:prstGeom prst="rect">
            <a:avLst/>
          </a:prstGeom>
          <a:noFill/>
          <a:ln>
            <a:noFill/>
          </a:ln>
        </p:spPr>
      </p:pic>
      <p:pic>
        <p:nvPicPr>
          <p:cNvPr id="871" name="Shape 871"/>
          <p:cNvPicPr preferRelativeResize="0"/>
          <p:nvPr/>
        </p:nvPicPr>
        <p:blipFill rotWithShape="1">
          <a:blip r:embed="rId6">
            <a:alphaModFix/>
          </a:blip>
          <a:srcRect/>
          <a:stretch/>
        </p:blipFill>
        <p:spPr>
          <a:xfrm>
            <a:off x="7017637" y="1054518"/>
            <a:ext cx="719983" cy="719983"/>
          </a:xfrm>
          <a:prstGeom prst="rect">
            <a:avLst/>
          </a:prstGeom>
          <a:noFill/>
          <a:ln>
            <a:noFill/>
          </a:ln>
        </p:spPr>
      </p:pic>
      <p:pic>
        <p:nvPicPr>
          <p:cNvPr id="872" name="Shape 872"/>
          <p:cNvPicPr preferRelativeResize="0"/>
          <p:nvPr/>
        </p:nvPicPr>
        <p:blipFill rotWithShape="1">
          <a:blip r:embed="rId7">
            <a:alphaModFix/>
          </a:blip>
          <a:srcRect/>
          <a:stretch/>
        </p:blipFill>
        <p:spPr>
          <a:xfrm>
            <a:off x="1494365" y="1076794"/>
            <a:ext cx="676226" cy="6762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p:nvPr/>
        </p:nvSpPr>
        <p:spPr>
          <a:xfrm>
            <a:off x="1631350" y="1295300"/>
            <a:ext cx="4316100" cy="256200"/>
          </a:xfrm>
          <a:prstGeom prst="roundRect">
            <a:avLst>
              <a:gd name="adj" fmla="val 16667"/>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79" name="Shape 879"/>
          <p:cNvSpPr/>
          <p:nvPr/>
        </p:nvSpPr>
        <p:spPr>
          <a:xfrm>
            <a:off x="409310" y="393375"/>
            <a:ext cx="7019700" cy="369300"/>
          </a:xfrm>
          <a:prstGeom prst="rect">
            <a:avLst/>
          </a:prstGeom>
          <a:noFill/>
          <a:ln>
            <a:noFill/>
          </a:ln>
        </p:spPr>
        <p:txBody>
          <a:bodyPr wrap="square" lIns="91425" tIns="45700" rIns="91425" bIns="45700" anchor="t" anchorCtr="0">
            <a:noAutofit/>
          </a:bodyPr>
          <a:lstStyle/>
          <a:p>
            <a:pPr lvl="0" rtl="0">
              <a:spcBef>
                <a:spcPts val="0"/>
              </a:spcBef>
              <a:buClr>
                <a:schemeClr val="dk1"/>
              </a:buClr>
              <a:buSzPct val="25000"/>
              <a:buFont typeface="Avenir"/>
              <a:buNone/>
            </a:pPr>
            <a:r>
              <a:rPr lang="en-US" sz="2000">
                <a:solidFill>
                  <a:schemeClr val="dk1"/>
                </a:solidFill>
                <a:latin typeface="Avenir"/>
                <a:ea typeface="Avenir"/>
                <a:cs typeface="Avenir"/>
                <a:sym typeface="Avenir"/>
              </a:rPr>
              <a:t>On campus marketing - Step 3 and 4</a:t>
            </a:r>
          </a:p>
          <a:p>
            <a:pPr marL="0" marR="0" lvl="0" indent="-31750" algn="l" rtl="0">
              <a:lnSpc>
                <a:spcPct val="100000"/>
              </a:lnSpc>
              <a:spcBef>
                <a:spcPts val="0"/>
              </a:spcBef>
              <a:spcAft>
                <a:spcPts val="0"/>
              </a:spcAft>
              <a:buClr>
                <a:srgbClr val="000000"/>
              </a:buClr>
              <a:buFont typeface="Avenir"/>
              <a:buNone/>
            </a:pPr>
            <a:endParaRPr sz="2000">
              <a:latin typeface="Avenir"/>
              <a:ea typeface="Avenir"/>
              <a:cs typeface="Avenir"/>
              <a:sym typeface="Avenir"/>
            </a:endParaRPr>
          </a:p>
        </p:txBody>
      </p:sp>
      <p:sp>
        <p:nvSpPr>
          <p:cNvPr id="880" name="Shape 880"/>
          <p:cNvSpPr txBox="1"/>
          <p:nvPr/>
        </p:nvSpPr>
        <p:spPr>
          <a:xfrm>
            <a:off x="1400125" y="2265450"/>
            <a:ext cx="3008100" cy="3855300"/>
          </a:xfrm>
          <a:prstGeom prst="rect">
            <a:avLst/>
          </a:prstGeom>
          <a:noFill/>
          <a:ln w="19050" cap="flat" cmpd="sng">
            <a:solidFill>
              <a:srgbClr val="A5A5A5"/>
            </a:solidFill>
            <a:prstDash val="dash"/>
            <a:round/>
            <a:headEnd type="none" w="med" len="med"/>
            <a:tailEnd type="none" w="med" len="med"/>
          </a:ln>
        </p:spPr>
        <p:txBody>
          <a:bodyPr wrap="square" lIns="91425" tIns="91425" rIns="91425" bIns="91425" anchor="t" anchorCtr="0">
            <a:noAutofit/>
          </a:bodyPr>
          <a:lstStyle/>
          <a:p>
            <a:pPr marL="0" marR="0" lvl="0" indent="-28575" algn="ctr" rtl="0">
              <a:lnSpc>
                <a:spcPct val="100000"/>
              </a:lnSpc>
              <a:spcBef>
                <a:spcPts val="0"/>
              </a:spcBef>
              <a:spcAft>
                <a:spcPts val="0"/>
              </a:spcAft>
              <a:buClr>
                <a:srgbClr val="C00000"/>
              </a:buClr>
              <a:buSzPct val="25000"/>
              <a:buFont typeface="Avenir"/>
              <a:buNone/>
            </a:pPr>
            <a:r>
              <a:rPr lang="en-US" sz="1800" b="1" i="0" u="sng" strike="noStrike" cap="none">
                <a:solidFill>
                  <a:srgbClr val="ED7D31"/>
                </a:solidFill>
                <a:latin typeface="Avenir"/>
                <a:ea typeface="Avenir"/>
                <a:cs typeface="Avenir"/>
                <a:sym typeface="Avenir"/>
              </a:rPr>
              <a:t>Expand event offering </a:t>
            </a:r>
          </a:p>
          <a:p>
            <a:pPr marL="0" marR="0" lvl="0" indent="-76200" algn="ctr" rtl="0">
              <a:lnSpc>
                <a:spcPct val="100000"/>
              </a:lnSpc>
              <a:spcBef>
                <a:spcPts val="0"/>
              </a:spcBef>
              <a:spcAft>
                <a:spcPts val="0"/>
              </a:spcAft>
              <a:buClr>
                <a:srgbClr val="C00000"/>
              </a:buClr>
              <a:buFont typeface="Avenir"/>
              <a:buNone/>
            </a:pPr>
            <a:endParaRPr sz="1200" b="1" i="0" u="sng" strike="noStrike" cap="none">
              <a:solidFill>
                <a:srgbClr val="ED7D31"/>
              </a:solidFill>
              <a:latin typeface="Avenir"/>
              <a:ea typeface="Avenir"/>
              <a:cs typeface="Avenir"/>
              <a:sym typeface="Avenir"/>
            </a:endParaRPr>
          </a:p>
          <a:p>
            <a:pPr marL="0" marR="0" lvl="0" indent="-88900" algn="l" rtl="0">
              <a:lnSpc>
                <a:spcPct val="100000"/>
              </a:lnSpc>
              <a:spcBef>
                <a:spcPts val="0"/>
              </a:spcBef>
              <a:spcAft>
                <a:spcPts val="0"/>
              </a:spcAft>
              <a:buClr>
                <a:srgbClr val="000000"/>
              </a:buClr>
              <a:buSzPct val="100000"/>
              <a:buFont typeface="Avenir"/>
              <a:buNone/>
            </a:pPr>
            <a:r>
              <a:rPr lang="en-US" sz="1400" b="1" i="0" u="sng" strike="noStrike" cap="none">
                <a:solidFill>
                  <a:srgbClr val="000000"/>
                </a:solidFill>
                <a:latin typeface="Avenir"/>
                <a:ea typeface="Avenir"/>
                <a:cs typeface="Avenir"/>
                <a:sym typeface="Avenir"/>
              </a:rPr>
              <a:t>Goal:</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Increased signups and usage</a:t>
            </a:r>
          </a:p>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a:p>
            <a:pPr marL="0" marR="0" lvl="0" indent="-88900" algn="l" rtl="0">
              <a:lnSpc>
                <a:spcPct val="100000"/>
              </a:lnSpc>
              <a:spcBef>
                <a:spcPts val="0"/>
              </a:spcBef>
              <a:spcAft>
                <a:spcPts val="0"/>
              </a:spcAft>
              <a:buClr>
                <a:srgbClr val="000000"/>
              </a:buClr>
              <a:buSzPct val="100000"/>
              <a:buFont typeface="Avenir"/>
              <a:buNone/>
            </a:pPr>
            <a:r>
              <a:rPr lang="en-US" sz="1400" b="1" i="0" u="sng" strike="noStrike" cap="none">
                <a:solidFill>
                  <a:srgbClr val="000000"/>
                </a:solidFill>
                <a:latin typeface="Avenir"/>
                <a:ea typeface="Avenir"/>
                <a:cs typeface="Avenir"/>
                <a:sym typeface="Avenir"/>
              </a:rPr>
              <a:t>Proposal</a:t>
            </a:r>
            <a:r>
              <a:rPr lang="en-US" sz="1400" b="0" i="0" u="none" strike="noStrike" cap="none">
                <a:solidFill>
                  <a:srgbClr val="000000"/>
                </a:solidFill>
                <a:latin typeface="Avenir"/>
                <a:ea typeface="Avenir"/>
                <a:cs typeface="Avenir"/>
                <a:sym typeface="Avenir"/>
              </a:rPr>
              <a:t>:</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Sign on more companies, invite key people to workshops </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Partner with university societies, 1Scope as their ticketing platform for all things career development related</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Host events that target higher years (e.g. internship application during Feb)</a:t>
            </a:r>
          </a:p>
        </p:txBody>
      </p:sp>
      <p:sp>
        <p:nvSpPr>
          <p:cNvPr id="881" name="Shape 881"/>
          <p:cNvSpPr/>
          <p:nvPr/>
        </p:nvSpPr>
        <p:spPr>
          <a:xfrm>
            <a:off x="1040026" y="2084112"/>
            <a:ext cx="505500" cy="507000"/>
          </a:xfrm>
          <a:prstGeom prst="ellipse">
            <a:avLst/>
          </a:prstGeom>
          <a:solidFill>
            <a:srgbClr val="E7E6E6"/>
          </a:solidFill>
          <a:ln>
            <a:noFill/>
          </a:ln>
        </p:spPr>
        <p:txBody>
          <a:bodyPr wrap="square" lIns="91425" tIns="91425" rIns="91425" bIns="91425" anchor="ctr" anchorCtr="0">
            <a:noAutofit/>
          </a:bodyPr>
          <a:lstStyle/>
          <a:p>
            <a:pPr marL="0" marR="0" lvl="0" indent="-28575" algn="l" rtl="0">
              <a:lnSpc>
                <a:spcPct val="100000"/>
              </a:lnSpc>
              <a:spcBef>
                <a:spcPts val="0"/>
              </a:spcBef>
              <a:spcAft>
                <a:spcPts val="0"/>
              </a:spcAft>
              <a:buClr>
                <a:srgbClr val="000000"/>
              </a:buClr>
              <a:buSzPct val="25000"/>
              <a:buFont typeface="Arial"/>
              <a:buNone/>
            </a:pPr>
            <a:r>
              <a:rPr lang="en-US" sz="1800" b="0" i="0" u="none" strike="noStrike" cap="none">
                <a:solidFill>
                  <a:srgbClr val="000000"/>
                </a:solidFill>
                <a:latin typeface="Arial"/>
                <a:ea typeface="Arial"/>
                <a:cs typeface="Arial"/>
                <a:sym typeface="Arial"/>
              </a:rPr>
              <a:t>3</a:t>
            </a:r>
          </a:p>
        </p:txBody>
      </p:sp>
      <p:sp>
        <p:nvSpPr>
          <p:cNvPr id="882" name="Shape 882"/>
          <p:cNvSpPr txBox="1"/>
          <p:nvPr/>
        </p:nvSpPr>
        <p:spPr>
          <a:xfrm>
            <a:off x="5051625" y="2265450"/>
            <a:ext cx="3008100" cy="3952200"/>
          </a:xfrm>
          <a:prstGeom prst="rect">
            <a:avLst/>
          </a:prstGeom>
          <a:noFill/>
          <a:ln w="19050" cap="flat" cmpd="sng">
            <a:solidFill>
              <a:srgbClr val="A5A5A5"/>
            </a:solidFill>
            <a:prstDash val="dash"/>
            <a:round/>
            <a:headEnd type="none" w="med" len="med"/>
            <a:tailEnd type="none" w="med" len="med"/>
          </a:ln>
        </p:spPr>
        <p:txBody>
          <a:bodyPr wrap="square" lIns="91425" tIns="91425" rIns="91425" bIns="91425" anchor="t" anchorCtr="0">
            <a:noAutofit/>
          </a:bodyPr>
          <a:lstStyle/>
          <a:p>
            <a:pPr marL="0" marR="0" lvl="0" indent="-28575" algn="ctr" rtl="0">
              <a:lnSpc>
                <a:spcPct val="100000"/>
              </a:lnSpc>
              <a:spcBef>
                <a:spcPts val="0"/>
              </a:spcBef>
              <a:spcAft>
                <a:spcPts val="0"/>
              </a:spcAft>
              <a:buClr>
                <a:srgbClr val="C00000"/>
              </a:buClr>
              <a:buSzPct val="25000"/>
              <a:buFont typeface="Avenir"/>
              <a:buNone/>
            </a:pPr>
            <a:r>
              <a:rPr lang="en-US" sz="1800" b="1" i="0" u="sng" strike="noStrike" cap="none">
                <a:solidFill>
                  <a:srgbClr val="ED7D31"/>
                </a:solidFill>
                <a:latin typeface="Avenir"/>
                <a:ea typeface="Avenir"/>
                <a:cs typeface="Avenir"/>
                <a:sym typeface="Avenir"/>
              </a:rPr>
              <a:t>O-Week</a:t>
            </a:r>
          </a:p>
          <a:p>
            <a:pPr marL="0" marR="0" lvl="0" indent="-76200" algn="ctr" rtl="0">
              <a:lnSpc>
                <a:spcPct val="100000"/>
              </a:lnSpc>
              <a:spcBef>
                <a:spcPts val="0"/>
              </a:spcBef>
              <a:spcAft>
                <a:spcPts val="0"/>
              </a:spcAft>
              <a:buClr>
                <a:srgbClr val="C00000"/>
              </a:buClr>
              <a:buFont typeface="Avenir"/>
              <a:buNone/>
            </a:pPr>
            <a:endParaRPr sz="1200" b="1" i="0" u="sng" strike="noStrike" cap="none">
              <a:solidFill>
                <a:srgbClr val="ED7D31"/>
              </a:solidFill>
              <a:latin typeface="Avenir"/>
              <a:ea typeface="Avenir"/>
              <a:cs typeface="Avenir"/>
              <a:sym typeface="Avenir"/>
            </a:endParaRPr>
          </a:p>
          <a:p>
            <a:pPr marL="0" marR="0" lvl="0" indent="-88900" algn="l" rtl="0">
              <a:lnSpc>
                <a:spcPct val="100000"/>
              </a:lnSpc>
              <a:spcBef>
                <a:spcPts val="0"/>
              </a:spcBef>
              <a:spcAft>
                <a:spcPts val="0"/>
              </a:spcAft>
              <a:buClr>
                <a:srgbClr val="000000"/>
              </a:buClr>
              <a:buSzPct val="100000"/>
              <a:buFont typeface="Avenir"/>
              <a:buNone/>
            </a:pPr>
            <a:r>
              <a:rPr lang="en-US" sz="1400" b="1" i="0" u="sng" strike="noStrike" cap="none">
                <a:solidFill>
                  <a:srgbClr val="000000"/>
                </a:solidFill>
                <a:latin typeface="Avenir"/>
                <a:ea typeface="Avenir"/>
                <a:cs typeface="Avenir"/>
                <a:sym typeface="Avenir"/>
              </a:rPr>
              <a:t>Goal:</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Establish as campus norm</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Maximise on campus, personal exposure</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Distribute merchandise</a:t>
            </a:r>
          </a:p>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a:p>
            <a:pPr marL="0" marR="0" lvl="0" indent="-88900" algn="l" rtl="0">
              <a:lnSpc>
                <a:spcPct val="100000"/>
              </a:lnSpc>
              <a:spcBef>
                <a:spcPts val="0"/>
              </a:spcBef>
              <a:spcAft>
                <a:spcPts val="0"/>
              </a:spcAft>
              <a:buClr>
                <a:srgbClr val="000000"/>
              </a:buClr>
              <a:buSzPct val="100000"/>
              <a:buFont typeface="Avenir"/>
              <a:buNone/>
            </a:pPr>
            <a:r>
              <a:rPr lang="en-US" sz="1400" b="1" i="0" u="sng" strike="noStrike" cap="none">
                <a:solidFill>
                  <a:srgbClr val="000000"/>
                </a:solidFill>
                <a:latin typeface="Avenir"/>
                <a:ea typeface="Avenir"/>
                <a:cs typeface="Avenir"/>
                <a:sym typeface="Avenir"/>
              </a:rPr>
              <a:t>Proposal</a:t>
            </a:r>
            <a:r>
              <a:rPr lang="en-US" sz="1400" b="0" i="0" u="none" strike="noStrike" cap="none">
                <a:solidFill>
                  <a:srgbClr val="000000"/>
                </a:solidFill>
                <a:latin typeface="Avenir"/>
                <a:ea typeface="Avenir"/>
                <a:cs typeface="Avenir"/>
                <a:sym typeface="Avenir"/>
              </a:rPr>
              <a:t>:</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Ambassadors to man booths</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Host specific workshops with societies e.g. “Fundamentals of Commerce”, “First year maths essentials”</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Merchandise distribution to get 1Scope brand across</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Promote follow up events</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Giveaways</a:t>
            </a:r>
          </a:p>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883" name="Shape 883"/>
          <p:cNvSpPr/>
          <p:nvPr/>
        </p:nvSpPr>
        <p:spPr>
          <a:xfrm>
            <a:off x="4691526" y="2084112"/>
            <a:ext cx="505500" cy="507000"/>
          </a:xfrm>
          <a:prstGeom prst="ellipse">
            <a:avLst/>
          </a:prstGeom>
          <a:solidFill>
            <a:srgbClr val="E7E6E6"/>
          </a:solidFill>
          <a:ln>
            <a:noFill/>
          </a:ln>
        </p:spPr>
        <p:txBody>
          <a:bodyPr wrap="square" lIns="91425" tIns="91425" rIns="91425" bIns="91425" anchor="ctr" anchorCtr="0">
            <a:noAutofit/>
          </a:bodyPr>
          <a:lstStyle/>
          <a:p>
            <a:pPr marL="0" marR="0" lvl="0" indent="-28575" algn="l" rtl="0">
              <a:lnSpc>
                <a:spcPct val="100000"/>
              </a:lnSpc>
              <a:spcBef>
                <a:spcPts val="0"/>
              </a:spcBef>
              <a:spcAft>
                <a:spcPts val="0"/>
              </a:spcAft>
              <a:buClr>
                <a:srgbClr val="000000"/>
              </a:buClr>
              <a:buSzPct val="25000"/>
              <a:buFont typeface="Arial"/>
              <a:buNone/>
            </a:pPr>
            <a:r>
              <a:rPr lang="en-US" sz="1800" b="0" i="0" u="none" strike="noStrike" cap="none">
                <a:solidFill>
                  <a:srgbClr val="000000"/>
                </a:solidFill>
                <a:latin typeface="Arial"/>
                <a:ea typeface="Arial"/>
                <a:cs typeface="Arial"/>
                <a:sym typeface="Arial"/>
              </a:rPr>
              <a:t>4</a:t>
            </a:r>
          </a:p>
        </p:txBody>
      </p:sp>
      <p:pic>
        <p:nvPicPr>
          <p:cNvPr id="884" name="Shape 884"/>
          <p:cNvPicPr preferRelativeResize="0"/>
          <p:nvPr/>
        </p:nvPicPr>
        <p:blipFill rotWithShape="1">
          <a:blip r:embed="rId3">
            <a:alphaModFix/>
          </a:blip>
          <a:srcRect/>
          <a:stretch/>
        </p:blipFill>
        <p:spPr>
          <a:xfrm>
            <a:off x="5603411" y="1054517"/>
            <a:ext cx="719983" cy="719984"/>
          </a:xfrm>
          <a:prstGeom prst="rect">
            <a:avLst/>
          </a:prstGeom>
          <a:noFill/>
          <a:ln>
            <a:noFill/>
          </a:ln>
        </p:spPr>
      </p:pic>
      <p:pic>
        <p:nvPicPr>
          <p:cNvPr id="885" name="Shape 885"/>
          <p:cNvPicPr preferRelativeResize="0"/>
          <p:nvPr/>
        </p:nvPicPr>
        <p:blipFill rotWithShape="1">
          <a:blip r:embed="rId4">
            <a:alphaModFix/>
          </a:blip>
          <a:srcRect/>
          <a:stretch/>
        </p:blipFill>
        <p:spPr>
          <a:xfrm>
            <a:off x="4189187" y="1054517"/>
            <a:ext cx="719983" cy="719984"/>
          </a:xfrm>
          <a:prstGeom prst="rect">
            <a:avLst/>
          </a:prstGeom>
          <a:noFill/>
          <a:ln>
            <a:noFill/>
          </a:ln>
        </p:spPr>
      </p:pic>
      <p:pic>
        <p:nvPicPr>
          <p:cNvPr id="886" name="Shape 886"/>
          <p:cNvPicPr preferRelativeResize="0"/>
          <p:nvPr/>
        </p:nvPicPr>
        <p:blipFill rotWithShape="1">
          <a:blip r:embed="rId5">
            <a:alphaModFix/>
          </a:blip>
          <a:srcRect/>
          <a:stretch/>
        </p:blipFill>
        <p:spPr>
          <a:xfrm>
            <a:off x="7017637" y="1054518"/>
            <a:ext cx="719983" cy="719983"/>
          </a:xfrm>
          <a:prstGeom prst="rect">
            <a:avLst/>
          </a:prstGeom>
          <a:noFill/>
          <a:ln>
            <a:noFill/>
          </a:ln>
        </p:spPr>
      </p:pic>
      <p:pic>
        <p:nvPicPr>
          <p:cNvPr id="887" name="Shape 887"/>
          <p:cNvPicPr preferRelativeResize="0"/>
          <p:nvPr/>
        </p:nvPicPr>
        <p:blipFill rotWithShape="1">
          <a:blip r:embed="rId6">
            <a:alphaModFix/>
          </a:blip>
          <a:srcRect/>
          <a:stretch/>
        </p:blipFill>
        <p:spPr>
          <a:xfrm>
            <a:off x="2819490" y="1076794"/>
            <a:ext cx="676226" cy="676226"/>
          </a:xfrm>
          <a:prstGeom prst="rect">
            <a:avLst/>
          </a:prstGeom>
          <a:noFill/>
          <a:ln>
            <a:noFill/>
          </a:ln>
        </p:spPr>
      </p:pic>
      <p:sp>
        <p:nvSpPr>
          <p:cNvPr id="888" name="Shape 888"/>
          <p:cNvSpPr/>
          <p:nvPr/>
        </p:nvSpPr>
        <p:spPr>
          <a:xfrm>
            <a:off x="1835275" y="1295300"/>
            <a:ext cx="1352100" cy="256200"/>
          </a:xfrm>
          <a:prstGeom prst="roundRect">
            <a:avLst>
              <a:gd name="adj" fmla="val 16667"/>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889" name="Shape 889"/>
          <p:cNvPicPr preferRelativeResize="0"/>
          <p:nvPr/>
        </p:nvPicPr>
        <p:blipFill rotWithShape="1">
          <a:blip r:embed="rId3">
            <a:alphaModFix/>
          </a:blip>
          <a:srcRect/>
          <a:stretch/>
        </p:blipFill>
        <p:spPr>
          <a:xfrm>
            <a:off x="5603411" y="1054517"/>
            <a:ext cx="719983" cy="719984"/>
          </a:xfrm>
          <a:prstGeom prst="rect">
            <a:avLst/>
          </a:prstGeom>
          <a:noFill/>
          <a:ln>
            <a:noFill/>
          </a:ln>
        </p:spPr>
      </p:pic>
      <p:pic>
        <p:nvPicPr>
          <p:cNvPr id="890" name="Shape 890"/>
          <p:cNvPicPr preferRelativeResize="0"/>
          <p:nvPr/>
        </p:nvPicPr>
        <p:blipFill rotWithShape="1">
          <a:blip r:embed="rId4">
            <a:alphaModFix/>
          </a:blip>
          <a:srcRect/>
          <a:stretch/>
        </p:blipFill>
        <p:spPr>
          <a:xfrm>
            <a:off x="4189187" y="1054517"/>
            <a:ext cx="719983" cy="719984"/>
          </a:xfrm>
          <a:prstGeom prst="rect">
            <a:avLst/>
          </a:prstGeom>
          <a:noFill/>
          <a:ln>
            <a:noFill/>
          </a:ln>
        </p:spPr>
      </p:pic>
      <p:pic>
        <p:nvPicPr>
          <p:cNvPr id="891" name="Shape 891"/>
          <p:cNvPicPr preferRelativeResize="0"/>
          <p:nvPr/>
        </p:nvPicPr>
        <p:blipFill rotWithShape="1">
          <a:blip r:embed="rId7">
            <a:alphaModFix/>
          </a:blip>
          <a:srcRect/>
          <a:stretch/>
        </p:blipFill>
        <p:spPr>
          <a:xfrm>
            <a:off x="2819500" y="1071117"/>
            <a:ext cx="719983" cy="719984"/>
          </a:xfrm>
          <a:prstGeom prst="rect">
            <a:avLst/>
          </a:prstGeom>
          <a:noFill/>
          <a:ln>
            <a:noFill/>
          </a:ln>
        </p:spPr>
      </p:pic>
      <p:pic>
        <p:nvPicPr>
          <p:cNvPr id="892" name="Shape 892"/>
          <p:cNvPicPr preferRelativeResize="0"/>
          <p:nvPr/>
        </p:nvPicPr>
        <p:blipFill rotWithShape="1">
          <a:blip r:embed="rId5">
            <a:alphaModFix/>
          </a:blip>
          <a:srcRect/>
          <a:stretch/>
        </p:blipFill>
        <p:spPr>
          <a:xfrm>
            <a:off x="7017637" y="1054518"/>
            <a:ext cx="719983" cy="719983"/>
          </a:xfrm>
          <a:prstGeom prst="rect">
            <a:avLst/>
          </a:prstGeom>
          <a:noFill/>
          <a:ln>
            <a:noFill/>
          </a:ln>
        </p:spPr>
      </p:pic>
      <p:pic>
        <p:nvPicPr>
          <p:cNvPr id="893" name="Shape 893"/>
          <p:cNvPicPr preferRelativeResize="0"/>
          <p:nvPr/>
        </p:nvPicPr>
        <p:blipFill rotWithShape="1">
          <a:blip r:embed="rId6">
            <a:alphaModFix/>
          </a:blip>
          <a:srcRect/>
          <a:stretch/>
        </p:blipFill>
        <p:spPr>
          <a:xfrm>
            <a:off x="1494365" y="1076794"/>
            <a:ext cx="676226" cy="6762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Shape 899"/>
          <p:cNvSpPr/>
          <p:nvPr/>
        </p:nvSpPr>
        <p:spPr>
          <a:xfrm>
            <a:off x="409310" y="393375"/>
            <a:ext cx="7019700" cy="369300"/>
          </a:xfrm>
          <a:prstGeom prst="rect">
            <a:avLst/>
          </a:prstGeom>
          <a:noFill/>
          <a:ln>
            <a:noFill/>
          </a:ln>
        </p:spPr>
        <p:txBody>
          <a:bodyPr wrap="square" lIns="91425" tIns="45700" rIns="91425" bIns="45700" anchor="t" anchorCtr="0">
            <a:noAutofit/>
          </a:bodyPr>
          <a:lstStyle/>
          <a:p>
            <a:pPr lvl="0" rtl="0">
              <a:spcBef>
                <a:spcPts val="0"/>
              </a:spcBef>
              <a:buClr>
                <a:schemeClr val="dk1"/>
              </a:buClr>
              <a:buSzPct val="25000"/>
              <a:buFont typeface="Avenir"/>
              <a:buNone/>
            </a:pPr>
            <a:r>
              <a:rPr lang="en-US" sz="2000">
                <a:solidFill>
                  <a:schemeClr val="dk1"/>
                </a:solidFill>
                <a:latin typeface="Avenir"/>
                <a:ea typeface="Avenir"/>
                <a:cs typeface="Avenir"/>
                <a:sym typeface="Avenir"/>
              </a:rPr>
              <a:t>On campus marketing - Step 5</a:t>
            </a:r>
          </a:p>
          <a:p>
            <a:pPr marL="0" marR="0" lvl="0" indent="-31750" algn="l" rtl="0">
              <a:lnSpc>
                <a:spcPct val="100000"/>
              </a:lnSpc>
              <a:spcBef>
                <a:spcPts val="0"/>
              </a:spcBef>
              <a:spcAft>
                <a:spcPts val="0"/>
              </a:spcAft>
              <a:buClr>
                <a:srgbClr val="000000"/>
              </a:buClr>
              <a:buFont typeface="Avenir"/>
              <a:buNone/>
            </a:pPr>
            <a:endParaRPr sz="2000">
              <a:latin typeface="Avenir"/>
              <a:ea typeface="Avenir"/>
              <a:cs typeface="Avenir"/>
              <a:sym typeface="Avenir"/>
            </a:endParaRPr>
          </a:p>
        </p:txBody>
      </p:sp>
      <p:sp>
        <p:nvSpPr>
          <p:cNvPr id="900" name="Shape 900"/>
          <p:cNvSpPr txBox="1"/>
          <p:nvPr/>
        </p:nvSpPr>
        <p:spPr>
          <a:xfrm>
            <a:off x="1039899" y="2265450"/>
            <a:ext cx="7019700" cy="3855300"/>
          </a:xfrm>
          <a:prstGeom prst="rect">
            <a:avLst/>
          </a:prstGeom>
          <a:noFill/>
          <a:ln w="19050" cap="flat" cmpd="sng">
            <a:solidFill>
              <a:srgbClr val="A5A5A5"/>
            </a:solidFill>
            <a:prstDash val="dash"/>
            <a:round/>
            <a:headEnd type="none" w="med" len="med"/>
            <a:tailEnd type="none" w="med" len="med"/>
          </a:ln>
        </p:spPr>
        <p:txBody>
          <a:bodyPr wrap="square" lIns="91425" tIns="91425" rIns="91425" bIns="91425" anchor="t" anchorCtr="0">
            <a:noAutofit/>
          </a:bodyPr>
          <a:lstStyle/>
          <a:p>
            <a:pPr marL="0" marR="0" lvl="0" indent="-28575" algn="ctr" rtl="0">
              <a:lnSpc>
                <a:spcPct val="100000"/>
              </a:lnSpc>
              <a:spcBef>
                <a:spcPts val="0"/>
              </a:spcBef>
              <a:spcAft>
                <a:spcPts val="0"/>
              </a:spcAft>
              <a:buClr>
                <a:srgbClr val="C00000"/>
              </a:buClr>
              <a:buSzPct val="25000"/>
              <a:buFont typeface="Avenir"/>
              <a:buNone/>
            </a:pPr>
            <a:r>
              <a:rPr lang="en-US" sz="1800" b="1" i="0" u="sng" strike="noStrike" cap="none">
                <a:solidFill>
                  <a:srgbClr val="ED7D31"/>
                </a:solidFill>
                <a:latin typeface="Avenir"/>
                <a:ea typeface="Avenir"/>
                <a:cs typeface="Avenir"/>
                <a:sym typeface="Avenir"/>
              </a:rPr>
              <a:t>Sustained presence</a:t>
            </a:r>
          </a:p>
          <a:p>
            <a:pPr marL="0" marR="0" lvl="0" indent="-76200" algn="ctr" rtl="0">
              <a:lnSpc>
                <a:spcPct val="100000"/>
              </a:lnSpc>
              <a:spcBef>
                <a:spcPts val="0"/>
              </a:spcBef>
              <a:spcAft>
                <a:spcPts val="0"/>
              </a:spcAft>
              <a:buClr>
                <a:srgbClr val="C00000"/>
              </a:buClr>
              <a:buFont typeface="Avenir"/>
              <a:buNone/>
            </a:pPr>
            <a:endParaRPr sz="1200" b="1" i="0" u="sng" strike="noStrike" cap="none">
              <a:solidFill>
                <a:srgbClr val="ED7D31"/>
              </a:solidFill>
              <a:latin typeface="Avenir"/>
              <a:ea typeface="Avenir"/>
              <a:cs typeface="Avenir"/>
              <a:sym typeface="Avenir"/>
            </a:endParaRPr>
          </a:p>
          <a:p>
            <a:pPr marL="0" marR="0" lvl="0" indent="-88900" algn="l" rtl="0">
              <a:lnSpc>
                <a:spcPct val="100000"/>
              </a:lnSpc>
              <a:spcBef>
                <a:spcPts val="0"/>
              </a:spcBef>
              <a:spcAft>
                <a:spcPts val="0"/>
              </a:spcAft>
              <a:buClr>
                <a:srgbClr val="000000"/>
              </a:buClr>
              <a:buSzPct val="100000"/>
              <a:buFont typeface="Avenir"/>
              <a:buNone/>
            </a:pPr>
            <a:r>
              <a:rPr lang="en-US" sz="1400" b="1" i="0" u="sng" strike="noStrike" cap="none">
                <a:solidFill>
                  <a:srgbClr val="000000"/>
                </a:solidFill>
                <a:latin typeface="Avenir"/>
                <a:ea typeface="Avenir"/>
                <a:cs typeface="Avenir"/>
                <a:sym typeface="Avenir"/>
              </a:rPr>
              <a:t>Goal:</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Enforce as campus norm</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Target big moments</a:t>
            </a:r>
          </a:p>
          <a:p>
            <a:pPr marL="457200" marR="0" lvl="0" indent="-228600" algn="l" rtl="0">
              <a:lnSpc>
                <a:spcPct val="100000"/>
              </a:lnSpc>
              <a:spcBef>
                <a:spcPts val="0"/>
              </a:spcBef>
              <a:spcAft>
                <a:spcPts val="0"/>
              </a:spcAft>
              <a:buClr>
                <a:srgbClr val="000000"/>
              </a:buClr>
              <a:buSzPct val="100000"/>
              <a:buFont typeface="Avenir"/>
              <a:buChar char="-"/>
            </a:pPr>
            <a:r>
              <a:rPr lang="en-US" sz="1400" b="0" i="0" u="none" strike="noStrike" cap="none">
                <a:solidFill>
                  <a:srgbClr val="000000"/>
                </a:solidFill>
                <a:latin typeface="Avenir"/>
                <a:ea typeface="Avenir"/>
                <a:cs typeface="Avenir"/>
                <a:sym typeface="Avenir"/>
              </a:rPr>
              <a:t>Ensure 1Scope used as platform for all things career related</a:t>
            </a:r>
          </a:p>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a:p>
            <a:pPr marL="0" marR="0" lvl="0" indent="-88900" algn="l" rtl="0">
              <a:lnSpc>
                <a:spcPct val="100000"/>
              </a:lnSpc>
              <a:spcBef>
                <a:spcPts val="0"/>
              </a:spcBef>
              <a:spcAft>
                <a:spcPts val="0"/>
              </a:spcAft>
              <a:buClr>
                <a:srgbClr val="000000"/>
              </a:buClr>
              <a:buSzPct val="100000"/>
              <a:buFont typeface="Avenir"/>
              <a:buNone/>
            </a:pPr>
            <a:r>
              <a:rPr lang="en-US" sz="1400" b="1" i="0" u="sng" strike="noStrike" cap="none">
                <a:solidFill>
                  <a:srgbClr val="000000"/>
                </a:solidFill>
                <a:latin typeface="Avenir"/>
                <a:ea typeface="Avenir"/>
                <a:cs typeface="Avenir"/>
                <a:sym typeface="Avenir"/>
              </a:rPr>
              <a:t>Proposal</a:t>
            </a:r>
            <a:r>
              <a:rPr lang="en-US" sz="1400" b="0" i="0" u="none" strike="noStrike" cap="none">
                <a:solidFill>
                  <a:srgbClr val="000000"/>
                </a:solidFill>
                <a:latin typeface="Avenir"/>
                <a:ea typeface="Avenir"/>
                <a:cs typeface="Avenir"/>
                <a:sym typeface="Avenir"/>
              </a:rPr>
              <a:t>:</a:t>
            </a:r>
          </a:p>
          <a:p>
            <a:pPr marL="457200" marR="0" lvl="0" indent="-228600" algn="l" rtl="0">
              <a:lnSpc>
                <a:spcPct val="100000"/>
              </a:lnSpc>
              <a:spcBef>
                <a:spcPts val="0"/>
              </a:spcBef>
              <a:spcAft>
                <a:spcPts val="0"/>
              </a:spcAft>
              <a:buClr>
                <a:schemeClr val="dk1"/>
              </a:buClr>
              <a:buSzPct val="100000"/>
              <a:buFont typeface="Avenir"/>
              <a:buChar char="-"/>
            </a:pPr>
            <a:r>
              <a:rPr lang="en-US" sz="1400" b="0" i="0" u="none" strike="noStrike" cap="none">
                <a:solidFill>
                  <a:schemeClr val="dk1"/>
                </a:solidFill>
                <a:latin typeface="Avenir"/>
                <a:ea typeface="Avenir"/>
                <a:cs typeface="Avenir"/>
                <a:sym typeface="Avenir"/>
              </a:rPr>
              <a:t>Lecture bashing: First week, first year courses, ambassadors place flyers on seats and promote 1Scope through a relevant event, 1Scope as the signup process, promote on the spot signups e.g. if sign up now, event will be free</a:t>
            </a:r>
          </a:p>
          <a:p>
            <a:pPr marL="457200" marR="0" lvl="0" indent="-228600" algn="l" rtl="0">
              <a:lnSpc>
                <a:spcPct val="100000"/>
              </a:lnSpc>
              <a:spcBef>
                <a:spcPts val="0"/>
              </a:spcBef>
              <a:spcAft>
                <a:spcPts val="0"/>
              </a:spcAft>
              <a:buClr>
                <a:schemeClr val="dk1"/>
              </a:buClr>
              <a:buSzPct val="100000"/>
              <a:buFont typeface="Avenir"/>
              <a:buChar char="-"/>
            </a:pPr>
            <a:r>
              <a:rPr lang="en-US" sz="1400" b="0" i="0" u="none" strike="noStrike" cap="none">
                <a:solidFill>
                  <a:schemeClr val="dk1"/>
                </a:solidFill>
                <a:latin typeface="Avenir"/>
                <a:ea typeface="Avenir"/>
                <a:cs typeface="Avenir"/>
                <a:sym typeface="Avenir"/>
              </a:rPr>
              <a:t>Must contact lecturer via email</a:t>
            </a:r>
          </a:p>
          <a:p>
            <a:pPr marL="457200" marR="0" lvl="0" indent="-228600" algn="l" rtl="0">
              <a:lnSpc>
                <a:spcPct val="100000"/>
              </a:lnSpc>
              <a:spcBef>
                <a:spcPts val="0"/>
              </a:spcBef>
              <a:spcAft>
                <a:spcPts val="0"/>
              </a:spcAft>
              <a:buClr>
                <a:schemeClr val="dk1"/>
              </a:buClr>
              <a:buSzPct val="100000"/>
              <a:buFont typeface="Avenir"/>
              <a:buChar char="-"/>
            </a:pPr>
            <a:r>
              <a:rPr lang="en-US" sz="1400" b="0" i="0" u="none" strike="noStrike" cap="none">
                <a:solidFill>
                  <a:schemeClr val="dk1"/>
                </a:solidFill>
                <a:latin typeface="Avenir"/>
                <a:ea typeface="Avenir"/>
                <a:cs typeface="Avenir"/>
                <a:sym typeface="Avenir"/>
              </a:rPr>
              <a:t>Following on, target big moments, e.g. first exam periods to run workshops. </a:t>
            </a:r>
          </a:p>
          <a:p>
            <a:pPr marL="457200" marR="0" lvl="0" indent="-228600" algn="l" rtl="0">
              <a:lnSpc>
                <a:spcPct val="100000"/>
              </a:lnSpc>
              <a:spcBef>
                <a:spcPts val="0"/>
              </a:spcBef>
              <a:spcAft>
                <a:spcPts val="0"/>
              </a:spcAft>
              <a:buClr>
                <a:schemeClr val="dk1"/>
              </a:buClr>
              <a:buSzPct val="100000"/>
              <a:buFont typeface="Avenir"/>
              <a:buChar char="-"/>
            </a:pPr>
            <a:r>
              <a:rPr lang="en-US" sz="1400" b="0" i="0" u="none" strike="noStrike" cap="none">
                <a:solidFill>
                  <a:schemeClr val="dk1"/>
                </a:solidFill>
                <a:latin typeface="Avenir"/>
                <a:ea typeface="Avenir"/>
                <a:cs typeface="Avenir"/>
                <a:sym typeface="Avenir"/>
              </a:rPr>
              <a:t>Ensure and enforce societies are using 1Scope as their ticketing platform for all career related events</a:t>
            </a:r>
          </a:p>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901" name="Shape 901"/>
          <p:cNvSpPr/>
          <p:nvPr/>
        </p:nvSpPr>
        <p:spPr>
          <a:xfrm>
            <a:off x="745076" y="2084112"/>
            <a:ext cx="505500" cy="507000"/>
          </a:xfrm>
          <a:prstGeom prst="ellipse">
            <a:avLst/>
          </a:prstGeom>
          <a:solidFill>
            <a:srgbClr val="E7E6E6"/>
          </a:solidFill>
          <a:ln>
            <a:noFill/>
          </a:ln>
        </p:spPr>
        <p:txBody>
          <a:bodyPr wrap="square" lIns="91425" tIns="91425" rIns="91425" bIns="91425" anchor="ctr" anchorCtr="0">
            <a:noAutofit/>
          </a:bodyPr>
          <a:lstStyle/>
          <a:p>
            <a:pPr marL="0" marR="0" lvl="0" indent="-28575" algn="l" rtl="0">
              <a:lnSpc>
                <a:spcPct val="100000"/>
              </a:lnSpc>
              <a:spcBef>
                <a:spcPts val="0"/>
              </a:spcBef>
              <a:spcAft>
                <a:spcPts val="0"/>
              </a:spcAft>
              <a:buClr>
                <a:srgbClr val="000000"/>
              </a:buClr>
              <a:buSzPct val="25000"/>
              <a:buFont typeface="Arial"/>
              <a:buNone/>
            </a:pPr>
            <a:r>
              <a:rPr lang="en-US" sz="1800" b="0" i="0" u="none" strike="noStrike" cap="none">
                <a:solidFill>
                  <a:srgbClr val="000000"/>
                </a:solidFill>
                <a:latin typeface="Arial"/>
                <a:ea typeface="Arial"/>
                <a:cs typeface="Arial"/>
                <a:sym typeface="Arial"/>
              </a:rPr>
              <a:t>5</a:t>
            </a:r>
          </a:p>
        </p:txBody>
      </p:sp>
      <p:sp>
        <p:nvSpPr>
          <p:cNvPr id="902" name="Shape 902"/>
          <p:cNvSpPr/>
          <p:nvPr/>
        </p:nvSpPr>
        <p:spPr>
          <a:xfrm>
            <a:off x="1835275" y="1295300"/>
            <a:ext cx="5593800" cy="256200"/>
          </a:xfrm>
          <a:prstGeom prst="roundRect">
            <a:avLst>
              <a:gd name="adj" fmla="val 16667"/>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903" name="Shape 903"/>
          <p:cNvPicPr preferRelativeResize="0"/>
          <p:nvPr/>
        </p:nvPicPr>
        <p:blipFill rotWithShape="1">
          <a:blip r:embed="rId3">
            <a:alphaModFix/>
          </a:blip>
          <a:srcRect/>
          <a:stretch/>
        </p:blipFill>
        <p:spPr>
          <a:xfrm>
            <a:off x="5603411" y="1054517"/>
            <a:ext cx="719983" cy="719984"/>
          </a:xfrm>
          <a:prstGeom prst="rect">
            <a:avLst/>
          </a:prstGeom>
          <a:noFill/>
          <a:ln>
            <a:noFill/>
          </a:ln>
        </p:spPr>
      </p:pic>
      <p:pic>
        <p:nvPicPr>
          <p:cNvPr id="904" name="Shape 904"/>
          <p:cNvPicPr preferRelativeResize="0"/>
          <p:nvPr/>
        </p:nvPicPr>
        <p:blipFill rotWithShape="1">
          <a:blip r:embed="rId4">
            <a:alphaModFix/>
          </a:blip>
          <a:srcRect/>
          <a:stretch/>
        </p:blipFill>
        <p:spPr>
          <a:xfrm>
            <a:off x="4189187" y="1054517"/>
            <a:ext cx="719983" cy="719984"/>
          </a:xfrm>
          <a:prstGeom prst="rect">
            <a:avLst/>
          </a:prstGeom>
          <a:noFill/>
          <a:ln>
            <a:noFill/>
          </a:ln>
        </p:spPr>
      </p:pic>
      <p:pic>
        <p:nvPicPr>
          <p:cNvPr id="905" name="Shape 905"/>
          <p:cNvPicPr preferRelativeResize="0"/>
          <p:nvPr/>
        </p:nvPicPr>
        <p:blipFill rotWithShape="1">
          <a:blip r:embed="rId5">
            <a:alphaModFix/>
          </a:blip>
          <a:srcRect/>
          <a:stretch/>
        </p:blipFill>
        <p:spPr>
          <a:xfrm>
            <a:off x="2819500" y="1071117"/>
            <a:ext cx="719983" cy="719984"/>
          </a:xfrm>
          <a:prstGeom prst="rect">
            <a:avLst/>
          </a:prstGeom>
          <a:noFill/>
          <a:ln>
            <a:noFill/>
          </a:ln>
        </p:spPr>
      </p:pic>
      <p:pic>
        <p:nvPicPr>
          <p:cNvPr id="906" name="Shape 906"/>
          <p:cNvPicPr preferRelativeResize="0"/>
          <p:nvPr/>
        </p:nvPicPr>
        <p:blipFill rotWithShape="1">
          <a:blip r:embed="rId6">
            <a:alphaModFix/>
          </a:blip>
          <a:srcRect/>
          <a:stretch/>
        </p:blipFill>
        <p:spPr>
          <a:xfrm>
            <a:off x="7017637" y="1054518"/>
            <a:ext cx="719983" cy="719983"/>
          </a:xfrm>
          <a:prstGeom prst="rect">
            <a:avLst/>
          </a:prstGeom>
          <a:noFill/>
          <a:ln>
            <a:noFill/>
          </a:ln>
        </p:spPr>
      </p:pic>
      <p:pic>
        <p:nvPicPr>
          <p:cNvPr id="907" name="Shape 907"/>
          <p:cNvPicPr preferRelativeResize="0"/>
          <p:nvPr/>
        </p:nvPicPr>
        <p:blipFill rotWithShape="1">
          <a:blip r:embed="rId7">
            <a:alphaModFix/>
          </a:blip>
          <a:srcRect/>
          <a:stretch/>
        </p:blipFill>
        <p:spPr>
          <a:xfrm>
            <a:off x="1494365" y="1076794"/>
            <a:ext cx="676226" cy="6762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Shape 912"/>
          <p:cNvSpPr txBox="1"/>
          <p:nvPr/>
        </p:nvSpPr>
        <p:spPr>
          <a:xfrm>
            <a:off x="380425" y="123429"/>
            <a:ext cx="7224708" cy="707887"/>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rgbClr val="000000"/>
              </a:buClr>
              <a:buSzPct val="25000"/>
              <a:buFont typeface="Avenir"/>
              <a:buNone/>
            </a:pPr>
            <a:r>
              <a:rPr lang="en-US" sz="2000" b="0" i="0" u="none" strike="noStrike" cap="none">
                <a:solidFill>
                  <a:srgbClr val="000000"/>
                </a:solidFill>
                <a:latin typeface="Avenir"/>
                <a:ea typeface="Avenir"/>
                <a:cs typeface="Avenir"/>
                <a:sym typeface="Avenir"/>
              </a:rPr>
              <a:t>1Scope should pursue sign up strategies which will be consistent and include connection to the bran</a:t>
            </a:r>
            <a:r>
              <a:rPr lang="en-US" sz="2000" b="0" i="0" u="none" strike="noStrike" cap="none">
                <a:solidFill>
                  <a:schemeClr val="dk1"/>
                </a:solidFill>
                <a:latin typeface="Avenir"/>
                <a:ea typeface="Avenir"/>
                <a:cs typeface="Avenir"/>
                <a:sym typeface="Avenir"/>
              </a:rPr>
              <a:t>d</a:t>
            </a:r>
          </a:p>
        </p:txBody>
      </p:sp>
      <p:sp>
        <p:nvSpPr>
          <p:cNvPr id="913" name="Shape 913"/>
          <p:cNvSpPr/>
          <p:nvPr/>
        </p:nvSpPr>
        <p:spPr>
          <a:xfrm>
            <a:off x="2066110" y="1358557"/>
            <a:ext cx="4984820" cy="319872"/>
          </a:xfrm>
          <a:prstGeom prst="rect">
            <a:avLst/>
          </a:prstGeom>
          <a:solidFill>
            <a:srgbClr val="7F7F7F"/>
          </a:solidFill>
          <a:ln>
            <a:noFill/>
          </a:ln>
        </p:spPr>
        <p:txBody>
          <a:bodyPr wrap="square" lIns="91425" tIns="45700" rIns="91425" bIns="45700" anchor="ctr" anchorCtr="0">
            <a:noAutofit/>
          </a:bodyPr>
          <a:lstStyle/>
          <a:p>
            <a:pPr marL="0" marR="0" lvl="0" indent="-28575" algn="ctr" rtl="0">
              <a:lnSpc>
                <a:spcPct val="100000"/>
              </a:lnSpc>
              <a:spcBef>
                <a:spcPts val="0"/>
              </a:spcBef>
              <a:spcAft>
                <a:spcPts val="0"/>
              </a:spcAft>
              <a:buClr>
                <a:schemeClr val="lt1"/>
              </a:buClr>
              <a:buSzPct val="25000"/>
              <a:buFont typeface="Avenir"/>
              <a:buNone/>
            </a:pPr>
            <a:r>
              <a:rPr lang="en-US" sz="1800" b="0" i="0" u="none" strike="noStrike" cap="none">
                <a:solidFill>
                  <a:schemeClr val="lt1"/>
                </a:solidFill>
                <a:latin typeface="Avenir"/>
                <a:ea typeface="Avenir"/>
                <a:cs typeface="Avenir"/>
                <a:sym typeface="Avenir"/>
              </a:rPr>
              <a:t>Develop</a:t>
            </a:r>
          </a:p>
        </p:txBody>
      </p:sp>
      <p:grpSp>
        <p:nvGrpSpPr>
          <p:cNvPr id="914" name="Shape 914"/>
          <p:cNvGrpSpPr/>
          <p:nvPr/>
        </p:nvGrpSpPr>
        <p:grpSpPr>
          <a:xfrm>
            <a:off x="3338322" y="1893092"/>
            <a:ext cx="2098083" cy="332648"/>
            <a:chOff x="13800" y="699287"/>
            <a:chExt cx="1699724" cy="398953"/>
          </a:xfrm>
        </p:grpSpPr>
        <p:sp>
          <p:nvSpPr>
            <p:cNvPr id="915" name="Shape 915"/>
            <p:cNvSpPr/>
            <p:nvPr/>
          </p:nvSpPr>
          <p:spPr>
            <a:xfrm>
              <a:off x="13800" y="699287"/>
              <a:ext cx="1699724" cy="398953"/>
            </a:xfrm>
            <a:prstGeom prst="roundRect">
              <a:avLst>
                <a:gd name="adj" fmla="val 10000"/>
              </a:avLst>
            </a:prstGeom>
            <a:solidFill>
              <a:schemeClr val="accent4"/>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916" name="Shape 916"/>
            <p:cNvSpPr txBox="1"/>
            <p:nvPr/>
          </p:nvSpPr>
          <p:spPr>
            <a:xfrm>
              <a:off x="25485" y="710972"/>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Systematic Social Media</a:t>
              </a:r>
            </a:p>
          </p:txBody>
        </p:sp>
      </p:grpSp>
      <p:grpSp>
        <p:nvGrpSpPr>
          <p:cNvPr id="917" name="Shape 917"/>
          <p:cNvGrpSpPr/>
          <p:nvPr/>
        </p:nvGrpSpPr>
        <p:grpSpPr>
          <a:xfrm>
            <a:off x="6121818" y="1883482"/>
            <a:ext cx="2205843" cy="332648"/>
            <a:chOff x="1844438" y="699287"/>
            <a:chExt cx="1699724" cy="398953"/>
          </a:xfrm>
        </p:grpSpPr>
        <p:sp>
          <p:nvSpPr>
            <p:cNvPr id="918" name="Shape 918"/>
            <p:cNvSpPr/>
            <p:nvPr/>
          </p:nvSpPr>
          <p:spPr>
            <a:xfrm>
              <a:off x="1844438" y="699287"/>
              <a:ext cx="1699724" cy="398953"/>
            </a:xfrm>
            <a:prstGeom prst="roundRect">
              <a:avLst>
                <a:gd name="adj" fmla="val 10000"/>
              </a:avLst>
            </a:prstGeom>
            <a:solidFill>
              <a:srgbClr val="BFBFBF"/>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919" name="Shape 919"/>
            <p:cNvSpPr txBox="1"/>
            <p:nvPr/>
          </p:nvSpPr>
          <p:spPr>
            <a:xfrm>
              <a:off x="1856123" y="710972"/>
              <a:ext cx="1676354" cy="375583"/>
            </a:xfrm>
            <a:prstGeom prst="rect">
              <a:avLst/>
            </a:prstGeom>
            <a:solidFill>
              <a:srgbClr val="BFBFBF"/>
            </a:solidFill>
            <a:ln>
              <a:noFill/>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On Campus Marketing</a:t>
              </a:r>
            </a:p>
          </p:txBody>
        </p:sp>
      </p:grpSp>
      <p:grpSp>
        <p:nvGrpSpPr>
          <p:cNvPr id="920" name="Shape 920"/>
          <p:cNvGrpSpPr/>
          <p:nvPr/>
        </p:nvGrpSpPr>
        <p:grpSpPr>
          <a:xfrm>
            <a:off x="560080" y="1893092"/>
            <a:ext cx="2098083" cy="332648"/>
            <a:chOff x="13800" y="699287"/>
            <a:chExt cx="1699724" cy="398953"/>
          </a:xfrm>
        </p:grpSpPr>
        <p:sp>
          <p:nvSpPr>
            <p:cNvPr id="921" name="Shape 921"/>
            <p:cNvSpPr/>
            <p:nvPr/>
          </p:nvSpPr>
          <p:spPr>
            <a:xfrm>
              <a:off x="13800" y="699287"/>
              <a:ext cx="1699724" cy="398953"/>
            </a:xfrm>
            <a:prstGeom prst="roundRect">
              <a:avLst>
                <a:gd name="adj" fmla="val 10000"/>
              </a:avLst>
            </a:prstGeom>
            <a:solidFill>
              <a:srgbClr val="F9BC32"/>
            </a:solidFill>
            <a:ln w="9525" cap="flat" cmpd="sng">
              <a:solidFill>
                <a:srgbClr val="BFBFBF"/>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22" name="Shape 922"/>
            <p:cNvSpPr txBox="1"/>
            <p:nvPr/>
          </p:nvSpPr>
          <p:spPr>
            <a:xfrm>
              <a:off x="25485" y="710972"/>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‘Big Moment’ Marketing</a:t>
              </a:r>
            </a:p>
          </p:txBody>
        </p:sp>
      </p:grpSp>
      <p:grpSp>
        <p:nvGrpSpPr>
          <p:cNvPr id="923" name="Shape 923"/>
          <p:cNvGrpSpPr/>
          <p:nvPr/>
        </p:nvGrpSpPr>
        <p:grpSpPr>
          <a:xfrm>
            <a:off x="3346214" y="2286212"/>
            <a:ext cx="2087555" cy="542246"/>
            <a:chOff x="13800" y="699287"/>
            <a:chExt cx="1699724" cy="398953"/>
          </a:xfrm>
        </p:grpSpPr>
        <p:sp>
          <p:nvSpPr>
            <p:cNvPr id="924" name="Shape 924"/>
            <p:cNvSpPr/>
            <p:nvPr/>
          </p:nvSpPr>
          <p:spPr>
            <a:xfrm>
              <a:off x="13800"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25" name="Shape 925"/>
            <p:cNvSpPr txBox="1"/>
            <p:nvPr/>
          </p:nvSpPr>
          <p:spPr>
            <a:xfrm>
              <a:off x="25485"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76200" algn="ctr" rtl="0">
                <a:lnSpc>
                  <a:spcPct val="90000"/>
                </a:lnSpc>
                <a:spcBef>
                  <a:spcPts val="0"/>
                </a:spcBef>
                <a:spcAft>
                  <a:spcPts val="0"/>
                </a:spcAft>
                <a:buClr>
                  <a:schemeClr val="dk1"/>
                </a:buClr>
                <a:buSzPct val="100000"/>
                <a:buFont typeface="Avenir"/>
                <a:buNone/>
              </a:pPr>
              <a:r>
                <a:rPr lang="en-US" sz="1200" b="0" i="1" u="none" strike="noStrike" cap="none">
                  <a:solidFill>
                    <a:schemeClr val="dk1"/>
                  </a:solidFill>
                  <a:latin typeface="Avenir"/>
                  <a:ea typeface="Avenir"/>
                  <a:cs typeface="Avenir"/>
                  <a:sym typeface="Avenir"/>
                </a:rPr>
                <a:t>A consistent social media strategy aligns with student habits.</a:t>
              </a:r>
            </a:p>
          </p:txBody>
        </p:sp>
      </p:grpSp>
      <p:grpSp>
        <p:nvGrpSpPr>
          <p:cNvPr id="926" name="Shape 926"/>
          <p:cNvGrpSpPr/>
          <p:nvPr/>
        </p:nvGrpSpPr>
        <p:grpSpPr>
          <a:xfrm>
            <a:off x="6121820" y="2277745"/>
            <a:ext cx="2194773" cy="546583"/>
            <a:chOff x="1844438" y="699287"/>
            <a:chExt cx="1699724" cy="398953"/>
          </a:xfrm>
        </p:grpSpPr>
        <p:sp>
          <p:nvSpPr>
            <p:cNvPr id="927" name="Shape 927"/>
            <p:cNvSpPr/>
            <p:nvPr/>
          </p:nvSpPr>
          <p:spPr>
            <a:xfrm>
              <a:off x="1844438"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28" name="Shape 928"/>
            <p:cNvSpPr txBox="1"/>
            <p:nvPr/>
          </p:nvSpPr>
          <p:spPr>
            <a:xfrm>
              <a:off x="1856123"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dk1"/>
                </a:buClr>
                <a:buSzPct val="25000"/>
                <a:buFont typeface="Avenir"/>
                <a:buNone/>
              </a:pPr>
              <a:r>
                <a:rPr lang="en-US" sz="1200" b="0" i="1" u="none" strike="noStrike" cap="none">
                  <a:solidFill>
                    <a:schemeClr val="dk1"/>
                  </a:solidFill>
                  <a:latin typeface="Avenir"/>
                  <a:ea typeface="Avenir"/>
                  <a:cs typeface="Avenir"/>
                  <a:sym typeface="Avenir"/>
                </a:rPr>
                <a:t>Increase 1Scope’s brand presence on university campuses.</a:t>
              </a:r>
            </a:p>
          </p:txBody>
        </p:sp>
      </p:grpSp>
      <p:grpSp>
        <p:nvGrpSpPr>
          <p:cNvPr id="929" name="Shape 929"/>
          <p:cNvGrpSpPr/>
          <p:nvPr/>
        </p:nvGrpSpPr>
        <p:grpSpPr>
          <a:xfrm>
            <a:off x="574068" y="2286213"/>
            <a:ext cx="2087555" cy="535917"/>
            <a:chOff x="13800" y="699287"/>
            <a:chExt cx="1699724" cy="398953"/>
          </a:xfrm>
        </p:grpSpPr>
        <p:sp>
          <p:nvSpPr>
            <p:cNvPr id="930" name="Shape 930"/>
            <p:cNvSpPr/>
            <p:nvPr/>
          </p:nvSpPr>
          <p:spPr>
            <a:xfrm>
              <a:off x="13800"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31" name="Shape 931"/>
            <p:cNvSpPr txBox="1"/>
            <p:nvPr/>
          </p:nvSpPr>
          <p:spPr>
            <a:xfrm>
              <a:off x="25485"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dk1"/>
                </a:buClr>
                <a:buSzPct val="25000"/>
                <a:buFont typeface="Avenir"/>
                <a:buNone/>
              </a:pPr>
              <a:r>
                <a:rPr lang="en-US" sz="1200" b="0" i="1" u="none" strike="noStrike" cap="none">
                  <a:solidFill>
                    <a:schemeClr val="dk1"/>
                  </a:solidFill>
                  <a:latin typeface="Avenir"/>
                  <a:ea typeface="Avenir"/>
                  <a:cs typeface="Avenir"/>
                  <a:sym typeface="Avenir"/>
                </a:rPr>
                <a:t>Target students during the key moments of their lives</a:t>
              </a:r>
            </a:p>
          </p:txBody>
        </p:sp>
      </p:grpSp>
      <p:grpSp>
        <p:nvGrpSpPr>
          <p:cNvPr id="932" name="Shape 932"/>
          <p:cNvGrpSpPr/>
          <p:nvPr/>
        </p:nvGrpSpPr>
        <p:grpSpPr>
          <a:xfrm>
            <a:off x="4944894" y="3080139"/>
            <a:ext cx="2106016" cy="332648"/>
            <a:chOff x="1844438" y="699287"/>
            <a:chExt cx="1699724" cy="398953"/>
          </a:xfrm>
        </p:grpSpPr>
        <p:sp>
          <p:nvSpPr>
            <p:cNvPr id="933" name="Shape 933"/>
            <p:cNvSpPr/>
            <p:nvPr/>
          </p:nvSpPr>
          <p:spPr>
            <a:xfrm>
              <a:off x="1844438" y="699287"/>
              <a:ext cx="1699724" cy="398953"/>
            </a:xfrm>
            <a:prstGeom prst="roundRect">
              <a:avLst>
                <a:gd name="adj" fmla="val 10000"/>
              </a:avLst>
            </a:prstGeom>
            <a:solidFill>
              <a:srgbClr val="BFBFBF"/>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934" name="Shape 934"/>
            <p:cNvSpPr txBox="1"/>
            <p:nvPr/>
          </p:nvSpPr>
          <p:spPr>
            <a:xfrm>
              <a:off x="1856123" y="710972"/>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1Scope Run Events</a:t>
              </a:r>
            </a:p>
          </p:txBody>
        </p:sp>
      </p:grpSp>
      <p:grpSp>
        <p:nvGrpSpPr>
          <p:cNvPr id="935" name="Shape 935"/>
          <p:cNvGrpSpPr/>
          <p:nvPr/>
        </p:nvGrpSpPr>
        <p:grpSpPr>
          <a:xfrm>
            <a:off x="4944396" y="3474404"/>
            <a:ext cx="2095447" cy="546583"/>
            <a:chOff x="1844438" y="699287"/>
            <a:chExt cx="1699724" cy="398953"/>
          </a:xfrm>
        </p:grpSpPr>
        <p:sp>
          <p:nvSpPr>
            <p:cNvPr id="936" name="Shape 936"/>
            <p:cNvSpPr/>
            <p:nvPr/>
          </p:nvSpPr>
          <p:spPr>
            <a:xfrm>
              <a:off x="1844438"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37" name="Shape 937"/>
            <p:cNvSpPr txBox="1"/>
            <p:nvPr/>
          </p:nvSpPr>
          <p:spPr>
            <a:xfrm>
              <a:off x="1856123"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76200" algn="ctr" rtl="0">
                <a:lnSpc>
                  <a:spcPct val="90000"/>
                </a:lnSpc>
                <a:spcBef>
                  <a:spcPts val="0"/>
                </a:spcBef>
                <a:spcAft>
                  <a:spcPts val="0"/>
                </a:spcAft>
                <a:buClr>
                  <a:schemeClr val="dk1"/>
                </a:buClr>
                <a:buSzPct val="100000"/>
                <a:buFont typeface="Avenir"/>
                <a:buNone/>
              </a:pPr>
              <a:r>
                <a:rPr lang="en-US" sz="1200" b="0" i="1" u="none" strike="noStrike" cap="none">
                  <a:solidFill>
                    <a:schemeClr val="dk1"/>
                  </a:solidFill>
                  <a:latin typeface="Avenir"/>
                  <a:ea typeface="Avenir"/>
                  <a:cs typeface="Avenir"/>
                  <a:sym typeface="Avenir"/>
                </a:rPr>
                <a:t>1Scope run events will increase interest and signups.</a:t>
              </a:r>
            </a:p>
          </p:txBody>
        </p:sp>
      </p:grpSp>
      <p:grpSp>
        <p:nvGrpSpPr>
          <p:cNvPr id="938" name="Shape 938"/>
          <p:cNvGrpSpPr/>
          <p:nvPr/>
        </p:nvGrpSpPr>
        <p:grpSpPr>
          <a:xfrm>
            <a:off x="2166154" y="3075036"/>
            <a:ext cx="2089693" cy="332648"/>
            <a:chOff x="3686939" y="702214"/>
            <a:chExt cx="1699724" cy="398953"/>
          </a:xfrm>
        </p:grpSpPr>
        <p:sp>
          <p:nvSpPr>
            <p:cNvPr id="939" name="Shape 939"/>
            <p:cNvSpPr/>
            <p:nvPr/>
          </p:nvSpPr>
          <p:spPr>
            <a:xfrm>
              <a:off x="3686939" y="702214"/>
              <a:ext cx="1699724" cy="398953"/>
            </a:xfrm>
            <a:prstGeom prst="roundRect">
              <a:avLst>
                <a:gd name="adj" fmla="val 10000"/>
              </a:avLst>
            </a:prstGeom>
            <a:solidFill>
              <a:srgbClr val="BFBFBF"/>
            </a:solidFill>
            <a:ln w="19050" cap="flat" cmpd="sng">
              <a:solidFill>
                <a:schemeClr val="accent4"/>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940" name="Shape 940"/>
            <p:cNvSpPr txBox="1"/>
            <p:nvPr/>
          </p:nvSpPr>
          <p:spPr>
            <a:xfrm>
              <a:off x="3698624" y="713899"/>
              <a:ext cx="1676354" cy="375583"/>
            </a:xfrm>
            <a:prstGeom prst="rect">
              <a:avLst/>
            </a:prstGeom>
            <a:solidFill>
              <a:schemeClr val="accent4"/>
            </a:solidFill>
            <a:ln w="9525" cap="flat" cmpd="sng">
              <a:solidFill>
                <a:schemeClr val="accent4"/>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New Product Offerings</a:t>
              </a:r>
            </a:p>
          </p:txBody>
        </p:sp>
      </p:grpSp>
      <p:grpSp>
        <p:nvGrpSpPr>
          <p:cNvPr id="941" name="Shape 941"/>
          <p:cNvGrpSpPr/>
          <p:nvPr/>
        </p:nvGrpSpPr>
        <p:grpSpPr>
          <a:xfrm>
            <a:off x="2176639" y="3468700"/>
            <a:ext cx="2079207" cy="546583"/>
            <a:chOff x="3686939" y="702214"/>
            <a:chExt cx="1699724" cy="398953"/>
          </a:xfrm>
        </p:grpSpPr>
        <p:sp>
          <p:nvSpPr>
            <p:cNvPr id="942" name="Shape 942"/>
            <p:cNvSpPr/>
            <p:nvPr/>
          </p:nvSpPr>
          <p:spPr>
            <a:xfrm>
              <a:off x="3686939" y="702214"/>
              <a:ext cx="1699724" cy="398953"/>
            </a:xfrm>
            <a:prstGeom prst="roundRect">
              <a:avLst>
                <a:gd name="adj" fmla="val 10000"/>
              </a:avLst>
            </a:prstGeom>
            <a:solidFill>
              <a:schemeClr val="lt1">
                <a:alpha val="78431"/>
              </a:schemeClr>
            </a:solidFill>
            <a:ln w="19050" cap="flat" cmpd="sng">
              <a:solidFill>
                <a:schemeClr val="accent4"/>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43" name="Shape 943"/>
            <p:cNvSpPr txBox="1"/>
            <p:nvPr/>
          </p:nvSpPr>
          <p:spPr>
            <a:xfrm>
              <a:off x="3698624" y="713899"/>
              <a:ext cx="1676354" cy="375583"/>
            </a:xfrm>
            <a:prstGeom prst="rect">
              <a:avLst/>
            </a:prstGeom>
            <a:noFill/>
            <a:ln w="9525" cap="flat" cmpd="sng">
              <a:solidFill>
                <a:schemeClr val="accent4"/>
              </a:solidFill>
              <a:prstDash val="solid"/>
              <a:round/>
              <a:headEnd type="none" w="med" len="med"/>
              <a:tailEnd type="none" w="med" len="med"/>
            </a:ln>
          </p:spPr>
          <p:txBody>
            <a:bodyPr wrap="square" lIns="53325" tIns="53325" rIns="53325" bIns="53325" anchor="ctr" anchorCtr="0">
              <a:noAutofit/>
            </a:bodyPr>
            <a:lstStyle/>
            <a:p>
              <a:pPr marL="0" marR="0" lvl="0" indent="-76200" algn="ctr" rtl="0">
                <a:lnSpc>
                  <a:spcPct val="90000"/>
                </a:lnSpc>
                <a:spcBef>
                  <a:spcPts val="0"/>
                </a:spcBef>
                <a:spcAft>
                  <a:spcPts val="0"/>
                </a:spcAft>
                <a:buClr>
                  <a:schemeClr val="dk1"/>
                </a:buClr>
                <a:buSzPct val="100000"/>
                <a:buFont typeface="Avenir"/>
                <a:buNone/>
              </a:pPr>
              <a:r>
                <a:rPr lang="en-US" sz="1200" b="0" i="1" u="none" strike="noStrike" cap="none">
                  <a:solidFill>
                    <a:schemeClr val="dk1"/>
                  </a:solidFill>
                  <a:latin typeface="Avenir"/>
                  <a:ea typeface="Avenir"/>
                  <a:cs typeface="Avenir"/>
                  <a:sym typeface="Avenir"/>
                </a:rPr>
                <a:t>New products could appeal to different market segments</a:t>
              </a:r>
            </a:p>
          </p:txBody>
        </p:sp>
      </p:grpSp>
      <p:sp>
        <p:nvSpPr>
          <p:cNvPr id="944" name="Shape 944"/>
          <p:cNvSpPr/>
          <p:nvPr/>
        </p:nvSpPr>
        <p:spPr>
          <a:xfrm>
            <a:off x="2066110" y="4413245"/>
            <a:ext cx="4984800" cy="319800"/>
          </a:xfrm>
          <a:prstGeom prst="rect">
            <a:avLst/>
          </a:prstGeom>
          <a:solidFill>
            <a:srgbClr val="7F7F7F"/>
          </a:solidFill>
          <a:ln>
            <a:noFill/>
          </a:ln>
        </p:spPr>
        <p:txBody>
          <a:bodyPr wrap="square" lIns="91425" tIns="45700" rIns="91425" bIns="45700" anchor="ctr" anchorCtr="0">
            <a:noAutofit/>
          </a:bodyPr>
          <a:lstStyle/>
          <a:p>
            <a:pPr marL="0" marR="0" lvl="0" indent="-28575" algn="ctr" rtl="0">
              <a:lnSpc>
                <a:spcPct val="100000"/>
              </a:lnSpc>
              <a:spcBef>
                <a:spcPts val="0"/>
              </a:spcBef>
              <a:spcAft>
                <a:spcPts val="0"/>
              </a:spcAft>
              <a:buClr>
                <a:schemeClr val="lt1"/>
              </a:buClr>
              <a:buSzPct val="25000"/>
              <a:buFont typeface="Avenir"/>
              <a:buNone/>
            </a:pPr>
            <a:r>
              <a:rPr lang="en-US" sz="1800" b="0" i="0" u="none" strike="noStrike" cap="none">
                <a:solidFill>
                  <a:schemeClr val="lt1"/>
                </a:solidFill>
                <a:latin typeface="Avenir"/>
                <a:ea typeface="Avenir"/>
                <a:cs typeface="Avenir"/>
                <a:sym typeface="Avenir"/>
              </a:rPr>
              <a:t>Renew</a:t>
            </a:r>
          </a:p>
        </p:txBody>
      </p:sp>
      <p:grpSp>
        <p:nvGrpSpPr>
          <p:cNvPr id="945" name="Shape 945"/>
          <p:cNvGrpSpPr/>
          <p:nvPr/>
        </p:nvGrpSpPr>
        <p:grpSpPr>
          <a:xfrm>
            <a:off x="3531910" y="4933630"/>
            <a:ext cx="2080180" cy="332648"/>
            <a:chOff x="1844438" y="699287"/>
            <a:chExt cx="1699724" cy="398953"/>
          </a:xfrm>
        </p:grpSpPr>
        <p:sp>
          <p:nvSpPr>
            <p:cNvPr id="946" name="Shape 946"/>
            <p:cNvSpPr/>
            <p:nvPr/>
          </p:nvSpPr>
          <p:spPr>
            <a:xfrm>
              <a:off x="1844438" y="699287"/>
              <a:ext cx="1699724" cy="398953"/>
            </a:xfrm>
            <a:prstGeom prst="roundRect">
              <a:avLst>
                <a:gd name="adj" fmla="val 10000"/>
              </a:avLst>
            </a:prstGeom>
            <a:solidFill>
              <a:srgbClr val="BFBFBF"/>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947" name="Shape 947"/>
            <p:cNvSpPr txBox="1"/>
            <p:nvPr/>
          </p:nvSpPr>
          <p:spPr>
            <a:xfrm>
              <a:off x="1856123" y="710972"/>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Partnership Strategies</a:t>
              </a:r>
            </a:p>
          </p:txBody>
        </p:sp>
      </p:grpSp>
      <p:grpSp>
        <p:nvGrpSpPr>
          <p:cNvPr id="948" name="Shape 948"/>
          <p:cNvGrpSpPr/>
          <p:nvPr/>
        </p:nvGrpSpPr>
        <p:grpSpPr>
          <a:xfrm>
            <a:off x="3537130" y="5327894"/>
            <a:ext cx="2069741" cy="546583"/>
            <a:chOff x="1844438" y="699287"/>
            <a:chExt cx="1699724" cy="398953"/>
          </a:xfrm>
        </p:grpSpPr>
        <p:sp>
          <p:nvSpPr>
            <p:cNvPr id="949" name="Shape 949"/>
            <p:cNvSpPr/>
            <p:nvPr/>
          </p:nvSpPr>
          <p:spPr>
            <a:xfrm>
              <a:off x="1844438"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50" name="Shape 950"/>
            <p:cNvSpPr txBox="1"/>
            <p:nvPr/>
          </p:nvSpPr>
          <p:spPr>
            <a:xfrm>
              <a:off x="1856123"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dk1"/>
                </a:buClr>
                <a:buSzPct val="25000"/>
                <a:buFont typeface="Avenir"/>
                <a:buNone/>
              </a:pPr>
              <a:r>
                <a:rPr lang="en-US" sz="1200" b="0" i="1" u="none" strike="noStrike" cap="none">
                  <a:solidFill>
                    <a:schemeClr val="dk1"/>
                  </a:solidFill>
                  <a:latin typeface="Avenir"/>
                  <a:ea typeface="Avenir"/>
                  <a:cs typeface="Avenir"/>
                  <a:sym typeface="Avenir"/>
                </a:rPr>
                <a:t>Connect B2B to provide students with even better opportunities.</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Shape 955"/>
          <p:cNvSpPr/>
          <p:nvPr/>
        </p:nvSpPr>
        <p:spPr>
          <a:xfrm>
            <a:off x="349475" y="4784125"/>
            <a:ext cx="8496000" cy="341700"/>
          </a:xfrm>
          <a:prstGeom prst="rect">
            <a:avLst/>
          </a:prstGeom>
          <a:solidFill>
            <a:schemeClr val="accent4"/>
          </a:solidFill>
          <a:ln>
            <a:noFill/>
          </a:ln>
        </p:spPr>
        <p:txBody>
          <a:bodyPr wrap="square" lIns="91425" tIns="91425" rIns="91425" bIns="91425" anchor="ctr" anchorCtr="0">
            <a:noAutofit/>
          </a:bodyPr>
          <a:lstStyle/>
          <a:p>
            <a:pPr lvl="0">
              <a:spcBef>
                <a:spcPts val="0"/>
              </a:spcBef>
              <a:buNone/>
            </a:pPr>
            <a:endParaRPr/>
          </a:p>
        </p:txBody>
      </p:sp>
      <p:sp>
        <p:nvSpPr>
          <p:cNvPr id="956" name="Shape 956"/>
          <p:cNvSpPr txBox="1"/>
          <p:nvPr/>
        </p:nvSpPr>
        <p:spPr>
          <a:xfrm>
            <a:off x="349487" y="210676"/>
            <a:ext cx="7224600" cy="531000"/>
          </a:xfrm>
          <a:prstGeom prst="rect">
            <a:avLst/>
          </a:prstGeom>
          <a:noFill/>
          <a:ln>
            <a:noFill/>
          </a:ln>
        </p:spPr>
        <p:txBody>
          <a:bodyPr wrap="square" lIns="91425" tIns="45700" rIns="91425" bIns="45700" anchor="t" anchorCtr="0">
            <a:noAutofit/>
          </a:bodyPr>
          <a:lstStyle/>
          <a:p>
            <a:pPr marL="0" marR="0" lvl="0" indent="-28575" algn="l" rtl="0">
              <a:lnSpc>
                <a:spcPct val="100000"/>
              </a:lnSpc>
              <a:spcBef>
                <a:spcPts val="0"/>
              </a:spcBef>
              <a:spcAft>
                <a:spcPts val="0"/>
              </a:spcAft>
              <a:buClr>
                <a:schemeClr val="dk1"/>
              </a:buClr>
              <a:buSzPct val="25000"/>
              <a:buFont typeface="Avenir"/>
              <a:buNone/>
            </a:pPr>
            <a:r>
              <a:rPr lang="en-US" sz="1800" b="0" i="0" u="none" strike="noStrike" cap="none">
                <a:solidFill>
                  <a:schemeClr val="dk1"/>
                </a:solidFill>
                <a:latin typeface="Avenir"/>
                <a:ea typeface="Avenir"/>
                <a:cs typeface="Avenir"/>
                <a:sym typeface="Avenir"/>
              </a:rPr>
              <a:t>1Scope can expand its range of opportunities to attract more signups</a:t>
            </a:r>
            <a:r>
              <a:rPr lang="en-US" sz="1800">
                <a:solidFill>
                  <a:schemeClr val="dk1"/>
                </a:solidFill>
                <a:latin typeface="Avenir"/>
                <a:ea typeface="Avenir"/>
                <a:cs typeface="Avenir"/>
                <a:sym typeface="Avenir"/>
              </a:rPr>
              <a:t> and increase user engagement.</a:t>
            </a:r>
          </a:p>
        </p:txBody>
      </p:sp>
      <p:grpSp>
        <p:nvGrpSpPr>
          <p:cNvPr id="957" name="Shape 957"/>
          <p:cNvGrpSpPr/>
          <p:nvPr/>
        </p:nvGrpSpPr>
        <p:grpSpPr>
          <a:xfrm>
            <a:off x="637450" y="1045537"/>
            <a:ext cx="7866200" cy="3434749"/>
            <a:chOff x="641488" y="1843043"/>
            <a:chExt cx="7866200" cy="3343797"/>
          </a:xfrm>
        </p:grpSpPr>
        <p:grpSp>
          <p:nvGrpSpPr>
            <p:cNvPr id="958" name="Shape 958"/>
            <p:cNvGrpSpPr/>
            <p:nvPr/>
          </p:nvGrpSpPr>
          <p:grpSpPr>
            <a:xfrm>
              <a:off x="641488" y="1843043"/>
              <a:ext cx="7866200" cy="3343797"/>
              <a:chOff x="641487" y="1061680"/>
              <a:chExt cx="7866200" cy="3343797"/>
            </a:xfrm>
          </p:grpSpPr>
          <p:cxnSp>
            <p:nvCxnSpPr>
              <p:cNvPr id="959" name="Shape 959"/>
              <p:cNvCxnSpPr/>
              <p:nvPr/>
            </p:nvCxnSpPr>
            <p:spPr>
              <a:xfrm>
                <a:off x="5068625" y="1593250"/>
                <a:ext cx="1554600" cy="0"/>
              </a:xfrm>
              <a:prstGeom prst="straightConnector1">
                <a:avLst/>
              </a:prstGeom>
              <a:noFill/>
              <a:ln w="9525" cap="flat" cmpd="sng">
                <a:solidFill>
                  <a:schemeClr val="accent2"/>
                </a:solidFill>
                <a:prstDash val="solid"/>
                <a:round/>
                <a:headEnd type="none" w="med" len="med"/>
                <a:tailEnd type="none" w="med" len="med"/>
              </a:ln>
            </p:spPr>
          </p:cxnSp>
          <p:cxnSp>
            <p:nvCxnSpPr>
              <p:cNvPr id="960" name="Shape 960"/>
              <p:cNvCxnSpPr/>
              <p:nvPr/>
            </p:nvCxnSpPr>
            <p:spPr>
              <a:xfrm rot="10800000">
                <a:off x="2587225" y="2520446"/>
                <a:ext cx="1239000" cy="0"/>
              </a:xfrm>
              <a:prstGeom prst="straightConnector1">
                <a:avLst/>
              </a:prstGeom>
              <a:noFill/>
              <a:ln w="9525" cap="flat" cmpd="sng">
                <a:solidFill>
                  <a:schemeClr val="dk2"/>
                </a:solidFill>
                <a:prstDash val="solid"/>
                <a:round/>
                <a:headEnd type="none" w="med" len="med"/>
                <a:tailEnd type="none" w="med" len="med"/>
              </a:ln>
            </p:spPr>
          </p:cxnSp>
          <p:sp>
            <p:nvSpPr>
              <p:cNvPr id="961" name="Shape 961"/>
              <p:cNvSpPr txBox="1"/>
              <p:nvPr/>
            </p:nvSpPr>
            <p:spPr>
              <a:xfrm>
                <a:off x="6640475" y="1061680"/>
                <a:ext cx="1867200" cy="1384500"/>
              </a:xfrm>
              <a:prstGeom prst="rect">
                <a:avLst/>
              </a:prstGeom>
              <a:noFill/>
              <a:ln w="2857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marL="0" marR="0" lvl="0" indent="-81490" algn="l" rtl="0">
                  <a:lnSpc>
                    <a:spcPct val="100000"/>
                  </a:lnSpc>
                  <a:spcBef>
                    <a:spcPts val="0"/>
                  </a:spcBef>
                  <a:spcAft>
                    <a:spcPts val="0"/>
                  </a:spcAft>
                  <a:buClr>
                    <a:srgbClr val="000000"/>
                  </a:buClr>
                  <a:buSzPct val="91665"/>
                  <a:buFont typeface="Avenir"/>
                  <a:buNone/>
                </a:pPr>
                <a:r>
                  <a:rPr lang="en-US" sz="1400" b="1" i="0" u="none" strike="noStrike" cap="none">
                    <a:solidFill>
                      <a:schemeClr val="accent2"/>
                    </a:solidFill>
                    <a:latin typeface="Avenir"/>
                    <a:ea typeface="Avenir"/>
                    <a:cs typeface="Avenir"/>
                    <a:sym typeface="Avenir"/>
                  </a:rPr>
                  <a:t>Outside curriculum</a:t>
                </a:r>
              </a:p>
              <a:p>
                <a:pPr marL="0" marR="0" lvl="0" indent="-76200" algn="l" rtl="0">
                  <a:lnSpc>
                    <a:spcPct val="100000"/>
                  </a:lnSpc>
                  <a:spcBef>
                    <a:spcPts val="0"/>
                  </a:spcBef>
                  <a:spcAft>
                    <a:spcPts val="0"/>
                  </a:spcAft>
                  <a:buClr>
                    <a:srgbClr val="000000"/>
                  </a:buClr>
                  <a:buFont typeface="Arial"/>
                  <a:buNone/>
                </a:pPr>
                <a:endParaRPr sz="1200" b="1" i="0" u="none" strike="noStrike" cap="none">
                  <a:solidFill>
                    <a:srgbClr val="666666"/>
                  </a:solidFill>
                  <a:latin typeface="Roboto"/>
                  <a:ea typeface="Roboto"/>
                  <a:cs typeface="Roboto"/>
                  <a:sym typeface="Roboto"/>
                </a:endParaRPr>
              </a:p>
              <a:p>
                <a:pPr marL="0" marR="0" lvl="0" indent="-69848" algn="l" rtl="0">
                  <a:lnSpc>
                    <a:spcPct val="100000"/>
                  </a:lnSpc>
                  <a:spcBef>
                    <a:spcPts val="0"/>
                  </a:spcBef>
                  <a:spcAft>
                    <a:spcPts val="0"/>
                  </a:spcAft>
                  <a:buClr>
                    <a:srgbClr val="666666"/>
                  </a:buClr>
                  <a:buSzPct val="91665"/>
                  <a:buFont typeface="Avenir"/>
                  <a:buNone/>
                </a:pPr>
                <a:r>
                  <a:rPr lang="en-US" sz="1200" b="0" i="0" u="none" strike="noStrike" cap="none">
                    <a:solidFill>
                      <a:srgbClr val="666666"/>
                    </a:solidFill>
                    <a:latin typeface="Avenir"/>
                    <a:ea typeface="Avenir"/>
                    <a:cs typeface="Avenir"/>
                    <a:sym typeface="Avenir"/>
                  </a:rPr>
                  <a:t>Skills unassociated with education systems which add value to students</a:t>
                </a:r>
              </a:p>
            </p:txBody>
          </p:sp>
          <p:grpSp>
            <p:nvGrpSpPr>
              <p:cNvPr id="962" name="Shape 962"/>
              <p:cNvGrpSpPr/>
              <p:nvPr/>
            </p:nvGrpSpPr>
            <p:grpSpPr>
              <a:xfrm>
                <a:off x="2991269" y="1153325"/>
                <a:ext cx="3514811" cy="3252152"/>
                <a:chOff x="2991269" y="1153325"/>
                <a:chExt cx="3514811" cy="3252152"/>
              </a:xfrm>
            </p:grpSpPr>
            <p:sp>
              <p:nvSpPr>
                <p:cNvPr id="963" name="Shape 963"/>
                <p:cNvSpPr/>
                <p:nvPr/>
              </p:nvSpPr>
              <p:spPr>
                <a:xfrm>
                  <a:off x="3477586" y="2585458"/>
                  <a:ext cx="2541900" cy="950400"/>
                </a:xfrm>
                <a:custGeom>
                  <a:avLst/>
                  <a:gdLst/>
                  <a:ahLst/>
                  <a:cxnLst/>
                  <a:rect l="0" t="0" r="0" b="0"/>
                  <a:pathLst>
                    <a:path w="120000" h="120000" extrusionOk="0">
                      <a:moveTo>
                        <a:pt x="0" y="55141"/>
                      </a:moveTo>
                      <a:lnTo>
                        <a:pt x="59977" y="119999"/>
                      </a:lnTo>
                      <a:lnTo>
                        <a:pt x="120000" y="54879"/>
                      </a:lnTo>
                      <a:lnTo>
                        <a:pt x="60158" y="0"/>
                      </a:lnTo>
                      <a:close/>
                    </a:path>
                  </a:pathLst>
                </a:custGeom>
                <a:solidFill>
                  <a:srgbClr val="FCE5CD"/>
                </a:solidFill>
                <a:ln>
                  <a:noFill/>
                </a:ln>
              </p:spPr>
            </p:sp>
            <p:sp>
              <p:nvSpPr>
                <p:cNvPr id="964" name="Shape 964"/>
                <p:cNvSpPr/>
                <p:nvPr/>
              </p:nvSpPr>
              <p:spPr>
                <a:xfrm>
                  <a:off x="2991269" y="3020977"/>
                  <a:ext cx="1758300" cy="1384500"/>
                </a:xfrm>
                <a:custGeom>
                  <a:avLst/>
                  <a:gdLst/>
                  <a:ahLst/>
                  <a:cxnLst/>
                  <a:rect l="0" t="0" r="0" b="0"/>
                  <a:pathLst>
                    <a:path w="120000" h="120000" extrusionOk="0">
                      <a:moveTo>
                        <a:pt x="33223" y="0"/>
                      </a:moveTo>
                      <a:lnTo>
                        <a:pt x="0" y="56238"/>
                      </a:lnTo>
                      <a:lnTo>
                        <a:pt x="120000" y="120000"/>
                      </a:lnTo>
                      <a:lnTo>
                        <a:pt x="120000" y="79523"/>
                      </a:lnTo>
                      <a:lnTo>
                        <a:pt x="120000" y="44237"/>
                      </a:lnTo>
                      <a:close/>
                    </a:path>
                  </a:pathLst>
                </a:custGeom>
                <a:gradFill>
                  <a:gsLst>
                    <a:gs pos="0">
                      <a:srgbClr val="F2A36E"/>
                    </a:gs>
                    <a:gs pos="100000">
                      <a:srgbClr val="C45E1A"/>
                    </a:gs>
                  </a:gsLst>
                  <a:lin ang="5400012" scaled="0"/>
                </a:gradFill>
                <a:ln>
                  <a:noFill/>
                </a:ln>
              </p:spPr>
            </p:sp>
            <p:sp>
              <p:nvSpPr>
                <p:cNvPr id="965" name="Shape 965"/>
                <p:cNvSpPr/>
                <p:nvPr/>
              </p:nvSpPr>
              <p:spPr>
                <a:xfrm flipH="1">
                  <a:off x="4747780" y="3020977"/>
                  <a:ext cx="1758300" cy="1384500"/>
                </a:xfrm>
                <a:custGeom>
                  <a:avLst/>
                  <a:gdLst/>
                  <a:ahLst/>
                  <a:cxnLst/>
                  <a:rect l="0" t="0" r="0" b="0"/>
                  <a:pathLst>
                    <a:path w="120000" h="120000" extrusionOk="0">
                      <a:moveTo>
                        <a:pt x="33223" y="0"/>
                      </a:moveTo>
                      <a:lnTo>
                        <a:pt x="0" y="56238"/>
                      </a:lnTo>
                      <a:lnTo>
                        <a:pt x="120000" y="120000"/>
                      </a:lnTo>
                      <a:lnTo>
                        <a:pt x="120000" y="79523"/>
                      </a:lnTo>
                      <a:lnTo>
                        <a:pt x="120000" y="44237"/>
                      </a:lnTo>
                      <a:close/>
                    </a:path>
                  </a:pathLst>
                </a:custGeom>
                <a:gradFill>
                  <a:gsLst>
                    <a:gs pos="0">
                      <a:srgbClr val="F2A36E"/>
                    </a:gs>
                    <a:gs pos="100000">
                      <a:srgbClr val="C45E1A"/>
                    </a:gs>
                  </a:gsLst>
                  <a:lin ang="5400012" scaled="0"/>
                </a:gradFill>
                <a:ln>
                  <a:noFill/>
                </a:ln>
              </p:spPr>
            </p:sp>
            <p:sp>
              <p:nvSpPr>
                <p:cNvPr id="966" name="Shape 966"/>
                <p:cNvSpPr/>
                <p:nvPr/>
              </p:nvSpPr>
              <p:spPr>
                <a:xfrm>
                  <a:off x="3969199" y="2001324"/>
                  <a:ext cx="1566000" cy="585900"/>
                </a:xfrm>
                <a:custGeom>
                  <a:avLst/>
                  <a:gdLst/>
                  <a:ahLst/>
                  <a:cxnLst/>
                  <a:rect l="0" t="0" r="0" b="0"/>
                  <a:pathLst>
                    <a:path w="120000" h="120000" extrusionOk="0">
                      <a:moveTo>
                        <a:pt x="0" y="56348"/>
                      </a:moveTo>
                      <a:lnTo>
                        <a:pt x="59748" y="120000"/>
                      </a:lnTo>
                      <a:lnTo>
                        <a:pt x="120000" y="56348"/>
                      </a:lnTo>
                      <a:lnTo>
                        <a:pt x="60496" y="0"/>
                      </a:lnTo>
                      <a:close/>
                    </a:path>
                  </a:pathLst>
                </a:custGeom>
                <a:solidFill>
                  <a:schemeClr val="lt2"/>
                </a:solidFill>
                <a:ln>
                  <a:noFill/>
                </a:ln>
              </p:spPr>
            </p:sp>
            <p:sp>
              <p:nvSpPr>
                <p:cNvPr id="967" name="Shape 967"/>
                <p:cNvSpPr/>
                <p:nvPr/>
              </p:nvSpPr>
              <p:spPr>
                <a:xfrm>
                  <a:off x="3563255" y="2275837"/>
                  <a:ext cx="1189200" cy="1015200"/>
                </a:xfrm>
                <a:custGeom>
                  <a:avLst/>
                  <a:gdLst/>
                  <a:ahLst/>
                  <a:cxnLst/>
                  <a:rect l="0" t="0" r="0" b="0"/>
                  <a:pathLst>
                    <a:path w="120000" h="120000" extrusionOk="0">
                      <a:moveTo>
                        <a:pt x="41201" y="0"/>
                      </a:moveTo>
                      <a:lnTo>
                        <a:pt x="120000" y="36763"/>
                      </a:lnTo>
                      <a:lnTo>
                        <a:pt x="120000" y="120000"/>
                      </a:lnTo>
                      <a:lnTo>
                        <a:pt x="0" y="64225"/>
                      </a:lnTo>
                      <a:close/>
                    </a:path>
                  </a:pathLst>
                </a:custGeom>
                <a:gradFill>
                  <a:gsLst>
                    <a:gs pos="0">
                      <a:srgbClr val="5E7492"/>
                    </a:gs>
                    <a:gs pos="100000">
                      <a:srgbClr val="2F353F"/>
                    </a:gs>
                  </a:gsLst>
                  <a:lin ang="5400012" scaled="0"/>
                </a:gradFill>
                <a:ln>
                  <a:noFill/>
                </a:ln>
              </p:spPr>
            </p:sp>
            <p:sp>
              <p:nvSpPr>
                <p:cNvPr id="968" name="Shape 968"/>
                <p:cNvSpPr/>
                <p:nvPr/>
              </p:nvSpPr>
              <p:spPr>
                <a:xfrm flipH="1">
                  <a:off x="4749465" y="2275837"/>
                  <a:ext cx="1189200" cy="1015200"/>
                </a:xfrm>
                <a:custGeom>
                  <a:avLst/>
                  <a:gdLst/>
                  <a:ahLst/>
                  <a:cxnLst/>
                  <a:rect l="0" t="0" r="0" b="0"/>
                  <a:pathLst>
                    <a:path w="120000" h="120000" extrusionOk="0">
                      <a:moveTo>
                        <a:pt x="41201" y="0"/>
                      </a:moveTo>
                      <a:lnTo>
                        <a:pt x="120000" y="36763"/>
                      </a:lnTo>
                      <a:lnTo>
                        <a:pt x="120000" y="120000"/>
                      </a:lnTo>
                      <a:lnTo>
                        <a:pt x="0" y="64225"/>
                      </a:lnTo>
                      <a:close/>
                    </a:path>
                  </a:pathLst>
                </a:custGeom>
                <a:gradFill>
                  <a:gsLst>
                    <a:gs pos="0">
                      <a:srgbClr val="5E7492"/>
                    </a:gs>
                    <a:gs pos="100000">
                      <a:srgbClr val="2F353F"/>
                    </a:gs>
                  </a:gsLst>
                  <a:lin ang="5400012" scaled="0"/>
                </a:gradFill>
                <a:ln>
                  <a:noFill/>
                </a:ln>
              </p:spPr>
            </p:sp>
            <p:sp>
              <p:nvSpPr>
                <p:cNvPr id="969" name="Shape 969"/>
                <p:cNvSpPr/>
                <p:nvPr/>
              </p:nvSpPr>
              <p:spPr>
                <a:xfrm>
                  <a:off x="4059061" y="1153325"/>
                  <a:ext cx="693600" cy="1201200"/>
                </a:xfrm>
                <a:custGeom>
                  <a:avLst/>
                  <a:gdLst/>
                  <a:ahLst/>
                  <a:cxnLst/>
                  <a:rect l="0" t="0" r="0" b="0"/>
                  <a:pathLst>
                    <a:path w="120000" h="120000" extrusionOk="0">
                      <a:moveTo>
                        <a:pt x="120000" y="0"/>
                      </a:moveTo>
                      <a:lnTo>
                        <a:pt x="0" y="91431"/>
                      </a:lnTo>
                      <a:lnTo>
                        <a:pt x="120000" y="120000"/>
                      </a:lnTo>
                      <a:close/>
                    </a:path>
                  </a:pathLst>
                </a:custGeom>
                <a:gradFill>
                  <a:gsLst>
                    <a:gs pos="0">
                      <a:srgbClr val="F2A36E"/>
                    </a:gs>
                    <a:gs pos="100000">
                      <a:srgbClr val="C45E1A"/>
                    </a:gs>
                  </a:gsLst>
                  <a:lin ang="5400012" scaled="0"/>
                </a:gradFill>
                <a:ln>
                  <a:noFill/>
                </a:ln>
              </p:spPr>
            </p:sp>
            <p:sp>
              <p:nvSpPr>
                <p:cNvPr id="970" name="Shape 970"/>
                <p:cNvSpPr/>
                <p:nvPr/>
              </p:nvSpPr>
              <p:spPr>
                <a:xfrm flipH="1">
                  <a:off x="4749258" y="1153325"/>
                  <a:ext cx="693600" cy="1201200"/>
                </a:xfrm>
                <a:custGeom>
                  <a:avLst/>
                  <a:gdLst/>
                  <a:ahLst/>
                  <a:cxnLst/>
                  <a:rect l="0" t="0" r="0" b="0"/>
                  <a:pathLst>
                    <a:path w="120000" h="120000" extrusionOk="0">
                      <a:moveTo>
                        <a:pt x="120000" y="0"/>
                      </a:moveTo>
                      <a:lnTo>
                        <a:pt x="0" y="91431"/>
                      </a:lnTo>
                      <a:lnTo>
                        <a:pt x="120000" y="120000"/>
                      </a:lnTo>
                      <a:close/>
                    </a:path>
                  </a:pathLst>
                </a:custGeom>
                <a:gradFill>
                  <a:gsLst>
                    <a:gs pos="0">
                      <a:srgbClr val="F2A36E"/>
                    </a:gs>
                    <a:gs pos="100000">
                      <a:srgbClr val="C45E1A"/>
                    </a:gs>
                  </a:gsLst>
                  <a:lin ang="5400012" scaled="0"/>
                </a:gradFill>
                <a:ln>
                  <a:noFill/>
                </a:ln>
              </p:spPr>
            </p:sp>
          </p:grpSp>
          <p:sp>
            <p:nvSpPr>
              <p:cNvPr id="971" name="Shape 971"/>
              <p:cNvSpPr txBox="1"/>
              <p:nvPr/>
            </p:nvSpPr>
            <p:spPr>
              <a:xfrm>
                <a:off x="641487" y="1934429"/>
                <a:ext cx="1950900" cy="1299000"/>
              </a:xfrm>
              <a:prstGeom prst="rect">
                <a:avLst/>
              </a:prstGeom>
              <a:no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81490" algn="r" rtl="0">
                  <a:lnSpc>
                    <a:spcPct val="100000"/>
                  </a:lnSpc>
                  <a:spcBef>
                    <a:spcPts val="0"/>
                  </a:spcBef>
                  <a:spcAft>
                    <a:spcPts val="0"/>
                  </a:spcAft>
                  <a:buClr>
                    <a:srgbClr val="000000"/>
                  </a:buClr>
                  <a:buSzPct val="91665"/>
                  <a:buFont typeface="Avenir"/>
                  <a:buNone/>
                </a:pPr>
                <a:r>
                  <a:rPr lang="en-US" sz="1400" b="1" i="0" u="none" strike="noStrike" cap="none">
                    <a:solidFill>
                      <a:srgbClr val="000000"/>
                    </a:solidFill>
                    <a:latin typeface="Avenir"/>
                    <a:ea typeface="Avenir"/>
                    <a:cs typeface="Avenir"/>
                    <a:sym typeface="Avenir"/>
                  </a:rPr>
                  <a:t>Extra-curriculum</a:t>
                </a:r>
              </a:p>
              <a:p>
                <a:pPr marL="0" marR="0" lvl="0" indent="-76200" algn="r" rtl="0">
                  <a:lnSpc>
                    <a:spcPct val="100000"/>
                  </a:lnSpc>
                  <a:spcBef>
                    <a:spcPts val="0"/>
                  </a:spcBef>
                  <a:spcAft>
                    <a:spcPts val="0"/>
                  </a:spcAft>
                  <a:buClr>
                    <a:srgbClr val="000000"/>
                  </a:buClr>
                  <a:buFont typeface="Arial"/>
                  <a:buNone/>
                </a:pPr>
                <a:endParaRPr sz="1200" b="1" i="0" u="none" strike="noStrike" cap="none">
                  <a:solidFill>
                    <a:srgbClr val="434343"/>
                  </a:solidFill>
                  <a:latin typeface="Roboto"/>
                  <a:ea typeface="Roboto"/>
                  <a:cs typeface="Roboto"/>
                  <a:sym typeface="Roboto"/>
                </a:endParaRPr>
              </a:p>
              <a:p>
                <a:pPr marL="0" marR="0" lvl="0" indent="-69848" algn="r" rtl="0">
                  <a:lnSpc>
                    <a:spcPct val="100000"/>
                  </a:lnSpc>
                  <a:spcBef>
                    <a:spcPts val="0"/>
                  </a:spcBef>
                  <a:spcAft>
                    <a:spcPts val="0"/>
                  </a:spcAft>
                  <a:buClr>
                    <a:srgbClr val="666666"/>
                  </a:buClr>
                  <a:buSzPct val="91665"/>
                  <a:buFont typeface="Avenir"/>
                  <a:buNone/>
                </a:pPr>
                <a:r>
                  <a:rPr lang="en-US" sz="1200" b="0" i="0" u="none" strike="noStrike" cap="none">
                    <a:solidFill>
                      <a:srgbClr val="666666"/>
                    </a:solidFill>
                    <a:latin typeface="Avenir"/>
                    <a:ea typeface="Avenir"/>
                    <a:cs typeface="Avenir"/>
                    <a:sym typeface="Avenir"/>
                  </a:rPr>
                  <a:t>Activities offered to supplement student education and growth. </a:t>
                </a:r>
              </a:p>
            </p:txBody>
          </p:sp>
          <p:grpSp>
            <p:nvGrpSpPr>
              <p:cNvPr id="972" name="Shape 972"/>
              <p:cNvGrpSpPr/>
              <p:nvPr/>
            </p:nvGrpSpPr>
            <p:grpSpPr>
              <a:xfrm>
                <a:off x="6211950" y="2598930"/>
                <a:ext cx="2295737" cy="1384500"/>
                <a:chOff x="6211950" y="2598930"/>
                <a:chExt cx="2295737" cy="1384500"/>
              </a:xfrm>
            </p:grpSpPr>
            <p:cxnSp>
              <p:nvCxnSpPr>
                <p:cNvPr id="973" name="Shape 973"/>
                <p:cNvCxnSpPr/>
                <p:nvPr/>
              </p:nvCxnSpPr>
              <p:spPr>
                <a:xfrm>
                  <a:off x="6211950" y="3312550"/>
                  <a:ext cx="408000" cy="0"/>
                </a:xfrm>
                <a:prstGeom prst="straightConnector1">
                  <a:avLst/>
                </a:prstGeom>
                <a:noFill/>
                <a:ln w="9525" cap="flat" cmpd="sng">
                  <a:solidFill>
                    <a:schemeClr val="accent2"/>
                  </a:solidFill>
                  <a:prstDash val="solid"/>
                  <a:round/>
                  <a:headEnd type="none" w="med" len="med"/>
                  <a:tailEnd type="none" w="med" len="med"/>
                </a:ln>
              </p:spPr>
            </p:cxnSp>
            <p:sp>
              <p:nvSpPr>
                <p:cNvPr id="974" name="Shape 974"/>
                <p:cNvSpPr txBox="1"/>
                <p:nvPr/>
              </p:nvSpPr>
              <p:spPr>
                <a:xfrm>
                  <a:off x="6640487" y="2598930"/>
                  <a:ext cx="1867200" cy="1384500"/>
                </a:xfrm>
                <a:prstGeom prst="rect">
                  <a:avLst/>
                </a:prstGeom>
                <a:noFill/>
                <a:ln w="28575" cap="flat" cmpd="sng">
                  <a:solidFill>
                    <a:schemeClr val="accent2"/>
                  </a:solidFill>
                  <a:prstDash val="solid"/>
                  <a:round/>
                  <a:headEnd type="none" w="med" len="med"/>
                  <a:tailEnd type="none" w="med" len="med"/>
                </a:ln>
              </p:spPr>
              <p:txBody>
                <a:bodyPr wrap="square" lIns="91425" tIns="91425" rIns="91425" bIns="91425" anchor="ctr" anchorCtr="0">
                  <a:noAutofit/>
                </a:bodyPr>
                <a:lstStyle/>
                <a:p>
                  <a:pPr marL="0" marR="0" lvl="0" indent="-81490" algn="l" rtl="0">
                    <a:lnSpc>
                      <a:spcPct val="100000"/>
                    </a:lnSpc>
                    <a:spcBef>
                      <a:spcPts val="0"/>
                    </a:spcBef>
                    <a:spcAft>
                      <a:spcPts val="0"/>
                    </a:spcAft>
                    <a:buClr>
                      <a:srgbClr val="000000"/>
                    </a:buClr>
                    <a:buSzPct val="91665"/>
                    <a:buFont typeface="Avenir"/>
                    <a:buNone/>
                  </a:pPr>
                  <a:r>
                    <a:rPr lang="en-US" sz="1400" b="1" i="0" u="none" strike="noStrike" cap="none">
                      <a:solidFill>
                        <a:schemeClr val="accent2"/>
                      </a:solidFill>
                      <a:latin typeface="Avenir"/>
                      <a:ea typeface="Avenir"/>
                      <a:cs typeface="Avenir"/>
                      <a:sym typeface="Avenir"/>
                    </a:rPr>
                    <a:t>Core curriculum</a:t>
                  </a:r>
                </a:p>
                <a:p>
                  <a:pPr marL="0" marR="0" lvl="0" indent="-76200" algn="l" rtl="0">
                    <a:lnSpc>
                      <a:spcPct val="100000"/>
                    </a:lnSpc>
                    <a:spcBef>
                      <a:spcPts val="0"/>
                    </a:spcBef>
                    <a:spcAft>
                      <a:spcPts val="0"/>
                    </a:spcAft>
                    <a:buClr>
                      <a:srgbClr val="000000"/>
                    </a:buClr>
                    <a:buFont typeface="Arial"/>
                    <a:buNone/>
                  </a:pPr>
                  <a:endParaRPr sz="1200" b="1" i="0" u="none" strike="noStrike" cap="none">
                    <a:solidFill>
                      <a:srgbClr val="434343"/>
                    </a:solidFill>
                    <a:latin typeface="Roboto"/>
                    <a:ea typeface="Roboto"/>
                    <a:cs typeface="Roboto"/>
                    <a:sym typeface="Roboto"/>
                  </a:endParaRPr>
                </a:p>
                <a:p>
                  <a:pPr marL="0" marR="0" lvl="0" indent="-69848" algn="l" rtl="0">
                    <a:lnSpc>
                      <a:spcPct val="100000"/>
                    </a:lnSpc>
                    <a:spcBef>
                      <a:spcPts val="0"/>
                    </a:spcBef>
                    <a:spcAft>
                      <a:spcPts val="0"/>
                    </a:spcAft>
                    <a:buClr>
                      <a:srgbClr val="666666"/>
                    </a:buClr>
                    <a:buSzPct val="91665"/>
                    <a:buFont typeface="Avenir"/>
                    <a:buNone/>
                  </a:pPr>
                  <a:r>
                    <a:rPr lang="en-US" sz="1200" b="0" i="0" u="none" strike="noStrike" cap="none">
                      <a:solidFill>
                        <a:srgbClr val="666666"/>
                      </a:solidFill>
                      <a:latin typeface="Avenir"/>
                      <a:ea typeface="Avenir"/>
                      <a:cs typeface="Avenir"/>
                      <a:sym typeface="Avenir"/>
                    </a:rPr>
                    <a:t>Enrichment programs to complement the core school curriculum and university courses </a:t>
                  </a:r>
                </a:p>
              </p:txBody>
            </p:sp>
          </p:grpSp>
        </p:grpSp>
        <p:sp>
          <p:nvSpPr>
            <p:cNvPr id="975" name="Shape 975"/>
            <p:cNvSpPr txBox="1"/>
            <p:nvPr/>
          </p:nvSpPr>
          <p:spPr>
            <a:xfrm>
              <a:off x="673133" y="2588825"/>
              <a:ext cx="1887600" cy="261600"/>
            </a:xfrm>
            <a:prstGeom prst="rect">
              <a:avLst/>
            </a:prstGeom>
            <a:solidFill>
              <a:schemeClr val="lt2"/>
            </a:solidFill>
            <a:ln>
              <a:noFill/>
            </a:ln>
          </p:spPr>
          <p:txBody>
            <a:bodyPr wrap="square" lIns="91425" tIns="45700" rIns="91425" bIns="45700" anchor="t" anchorCtr="0">
              <a:noAutofit/>
            </a:bodyPr>
            <a:lstStyle/>
            <a:p>
              <a:pPr marL="0" marR="0" lvl="0" indent="-69850" algn="r" rtl="0">
                <a:lnSpc>
                  <a:spcPct val="100000"/>
                </a:lnSpc>
                <a:spcBef>
                  <a:spcPts val="0"/>
                </a:spcBef>
                <a:spcAft>
                  <a:spcPts val="0"/>
                </a:spcAft>
                <a:buClr>
                  <a:schemeClr val="dk1"/>
                </a:buClr>
                <a:buSzPct val="100000"/>
                <a:buFont typeface="Avenir"/>
                <a:buNone/>
              </a:pPr>
              <a:r>
                <a:rPr lang="en-US" sz="1100" b="0" i="0" u="none" strike="noStrike" cap="none">
                  <a:solidFill>
                    <a:schemeClr val="dk1"/>
                  </a:solidFill>
                  <a:latin typeface="Avenir"/>
                  <a:ea typeface="Avenir"/>
                  <a:cs typeface="Avenir"/>
                  <a:sym typeface="Avenir"/>
                </a:rPr>
                <a:t>1Scope currently offers:</a:t>
              </a:r>
            </a:p>
          </p:txBody>
        </p:sp>
        <p:pic>
          <p:nvPicPr>
            <p:cNvPr id="976" name="Shape 976"/>
            <p:cNvPicPr preferRelativeResize="0"/>
            <p:nvPr/>
          </p:nvPicPr>
          <p:blipFill rotWithShape="1">
            <a:blip r:embed="rId3">
              <a:alphaModFix/>
            </a:blip>
            <a:srcRect l="4822" t="8443" r="65375" b="9184"/>
            <a:stretch/>
          </p:blipFill>
          <p:spPr>
            <a:xfrm>
              <a:off x="693870" y="2588825"/>
              <a:ext cx="298437" cy="308432"/>
            </a:xfrm>
            <a:prstGeom prst="rect">
              <a:avLst/>
            </a:prstGeom>
            <a:noFill/>
            <a:ln>
              <a:noFill/>
            </a:ln>
          </p:spPr>
        </p:pic>
      </p:grpSp>
      <p:grpSp>
        <p:nvGrpSpPr>
          <p:cNvPr id="977" name="Shape 977"/>
          <p:cNvGrpSpPr/>
          <p:nvPr/>
        </p:nvGrpSpPr>
        <p:grpSpPr>
          <a:xfrm>
            <a:off x="294600" y="4723577"/>
            <a:ext cx="8550775" cy="1228139"/>
            <a:chOff x="248737" y="5024257"/>
            <a:chExt cx="8550775" cy="1228139"/>
          </a:xfrm>
        </p:grpSpPr>
        <p:sp>
          <p:nvSpPr>
            <p:cNvPr id="978" name="Shape 978"/>
            <p:cNvSpPr txBox="1"/>
            <p:nvPr/>
          </p:nvSpPr>
          <p:spPr>
            <a:xfrm>
              <a:off x="248737" y="5074380"/>
              <a:ext cx="2005800" cy="1111500"/>
            </a:xfrm>
            <a:prstGeom prst="rect">
              <a:avLst/>
            </a:prstGeom>
            <a:noFill/>
            <a:ln>
              <a:noFill/>
            </a:ln>
          </p:spPr>
          <p:txBody>
            <a:bodyPr wrap="square" lIns="91425" tIns="91425" rIns="91425" bIns="91425" anchor="t" anchorCtr="0">
              <a:noAutofit/>
            </a:bodyPr>
            <a:lstStyle/>
            <a:p>
              <a:pPr marL="0" marR="0" lvl="0" indent="-88900" algn="l" rtl="0">
                <a:lnSpc>
                  <a:spcPct val="115000"/>
                </a:lnSpc>
                <a:spcBef>
                  <a:spcPts val="0"/>
                </a:spcBef>
                <a:spcAft>
                  <a:spcPts val="0"/>
                </a:spcAft>
                <a:buClr>
                  <a:srgbClr val="383838"/>
                </a:buClr>
                <a:buSzPct val="100000"/>
                <a:buFont typeface="Avenir"/>
                <a:buNone/>
              </a:pPr>
              <a:r>
                <a:rPr lang="en-US" sz="1400" i="0" u="none" strike="noStrike" cap="none">
                  <a:solidFill>
                    <a:srgbClr val="383838"/>
                  </a:solidFill>
                  <a:latin typeface="Avenir"/>
                  <a:ea typeface="Avenir"/>
                  <a:cs typeface="Avenir"/>
                  <a:sym typeface="Avenir"/>
                </a:rPr>
                <a:t>1.</a:t>
              </a:r>
              <a:r>
                <a:rPr lang="en-US" sz="1400" b="1" i="0" u="none" strike="noStrike" cap="none">
                  <a:solidFill>
                    <a:srgbClr val="383838"/>
                  </a:solidFill>
                  <a:latin typeface="Avenir"/>
                  <a:ea typeface="Avenir"/>
                  <a:cs typeface="Avenir"/>
                  <a:sym typeface="Avenir"/>
                </a:rPr>
                <a:t> Research</a:t>
              </a:r>
            </a:p>
            <a:p>
              <a:pPr marL="0" marR="0" lvl="0" indent="-38100" algn="l" rtl="0">
                <a:lnSpc>
                  <a:spcPct val="115000"/>
                </a:lnSpc>
                <a:spcBef>
                  <a:spcPts val="0"/>
                </a:spcBef>
                <a:spcAft>
                  <a:spcPts val="0"/>
                </a:spcAft>
                <a:buClr>
                  <a:srgbClr val="000000"/>
                </a:buClr>
                <a:buFont typeface="Arial"/>
                <a:buNone/>
              </a:pPr>
              <a:endParaRPr sz="600" b="0" i="0" u="none" strike="noStrike" cap="none">
                <a:solidFill>
                  <a:srgbClr val="383838"/>
                </a:solidFill>
                <a:latin typeface="Avenir"/>
                <a:ea typeface="Avenir"/>
                <a:cs typeface="Avenir"/>
                <a:sym typeface="Avenir"/>
              </a:endParaRPr>
            </a:p>
            <a:p>
              <a:pPr marL="0" marR="0" lvl="0" indent="-69850" algn="l" rtl="0">
                <a:lnSpc>
                  <a:spcPct val="115000"/>
                </a:lnSpc>
                <a:spcBef>
                  <a:spcPts val="0"/>
                </a:spcBef>
                <a:spcAft>
                  <a:spcPts val="0"/>
                </a:spcAft>
                <a:buClr>
                  <a:srgbClr val="383838"/>
                </a:buClr>
                <a:buSzPct val="91666"/>
                <a:buFont typeface="Avenir"/>
                <a:buNone/>
              </a:pPr>
              <a:r>
                <a:rPr lang="en-US" sz="1200" b="0" i="0" u="none" strike="noStrike" cap="none">
                  <a:solidFill>
                    <a:srgbClr val="383838"/>
                  </a:solidFill>
                  <a:latin typeface="Avenir"/>
                  <a:ea typeface="Avenir"/>
                  <a:cs typeface="Avenir"/>
                  <a:sym typeface="Avenir"/>
                </a:rPr>
                <a:t>Most sought after activities and discovering student needs and wants</a:t>
              </a:r>
            </a:p>
          </p:txBody>
        </p:sp>
        <p:sp>
          <p:nvSpPr>
            <p:cNvPr id="979" name="Shape 979"/>
            <p:cNvSpPr txBox="1"/>
            <p:nvPr/>
          </p:nvSpPr>
          <p:spPr>
            <a:xfrm>
              <a:off x="2450456" y="5071196"/>
              <a:ext cx="1839600" cy="1162800"/>
            </a:xfrm>
            <a:prstGeom prst="rect">
              <a:avLst/>
            </a:prstGeom>
            <a:noFill/>
            <a:ln>
              <a:noFill/>
            </a:ln>
          </p:spPr>
          <p:txBody>
            <a:bodyPr wrap="square" lIns="91425" tIns="91425" rIns="91425" bIns="91425" anchor="t" anchorCtr="0">
              <a:noAutofit/>
            </a:bodyPr>
            <a:lstStyle/>
            <a:p>
              <a:pPr marL="0" marR="0" lvl="0" indent="-88900" algn="l" rtl="0">
                <a:lnSpc>
                  <a:spcPct val="115000"/>
                </a:lnSpc>
                <a:spcBef>
                  <a:spcPts val="0"/>
                </a:spcBef>
                <a:spcAft>
                  <a:spcPts val="0"/>
                </a:spcAft>
                <a:buClr>
                  <a:srgbClr val="383838"/>
                </a:buClr>
                <a:buSzPct val="100000"/>
                <a:buFont typeface="Avenir"/>
                <a:buNone/>
              </a:pPr>
              <a:r>
                <a:rPr lang="en-US" sz="1400" b="1" i="0" u="none" strike="noStrike" cap="none">
                  <a:solidFill>
                    <a:srgbClr val="383838"/>
                  </a:solidFill>
                  <a:latin typeface="Avenir"/>
                  <a:ea typeface="Avenir"/>
                  <a:cs typeface="Avenir"/>
                  <a:sym typeface="Avenir"/>
                </a:rPr>
                <a:t>2. Sourcing</a:t>
              </a:r>
            </a:p>
            <a:p>
              <a:pPr marL="0" marR="0" lvl="0" indent="-38100" algn="l" rtl="0">
                <a:lnSpc>
                  <a:spcPct val="115000"/>
                </a:lnSpc>
                <a:spcBef>
                  <a:spcPts val="0"/>
                </a:spcBef>
                <a:spcAft>
                  <a:spcPts val="0"/>
                </a:spcAft>
                <a:buClr>
                  <a:srgbClr val="000000"/>
                </a:buClr>
                <a:buFont typeface="Arial"/>
                <a:buNone/>
              </a:pPr>
              <a:endParaRPr sz="600" b="0" i="0" u="none" strike="noStrike" cap="none">
                <a:solidFill>
                  <a:srgbClr val="383838"/>
                </a:solidFill>
                <a:latin typeface="Avenir"/>
                <a:ea typeface="Avenir"/>
                <a:cs typeface="Avenir"/>
                <a:sym typeface="Avenir"/>
              </a:endParaRPr>
            </a:p>
            <a:p>
              <a:pPr marL="0" marR="0" lvl="0" indent="-69850" algn="l" rtl="0">
                <a:lnSpc>
                  <a:spcPct val="115000"/>
                </a:lnSpc>
                <a:spcBef>
                  <a:spcPts val="0"/>
                </a:spcBef>
                <a:spcAft>
                  <a:spcPts val="0"/>
                </a:spcAft>
                <a:buClr>
                  <a:srgbClr val="383838"/>
                </a:buClr>
                <a:buSzPct val="91666"/>
                <a:buFont typeface="Avenir"/>
                <a:buNone/>
              </a:pPr>
              <a:r>
                <a:rPr lang="en-US" sz="1200" b="0" i="0" u="none" strike="noStrike" cap="none">
                  <a:solidFill>
                    <a:srgbClr val="383838"/>
                  </a:solidFill>
                  <a:latin typeface="Avenir"/>
                  <a:ea typeface="Avenir"/>
                  <a:cs typeface="Avenir"/>
                  <a:sym typeface="Avenir"/>
                </a:rPr>
                <a:t>Relevant institutions, groups and associations to provide opportunities</a:t>
              </a:r>
            </a:p>
          </p:txBody>
        </p:sp>
        <p:sp>
          <p:nvSpPr>
            <p:cNvPr id="980" name="Shape 980"/>
            <p:cNvSpPr txBox="1"/>
            <p:nvPr/>
          </p:nvSpPr>
          <p:spPr>
            <a:xfrm>
              <a:off x="4505414" y="5067996"/>
              <a:ext cx="1836000" cy="1184400"/>
            </a:xfrm>
            <a:prstGeom prst="rect">
              <a:avLst/>
            </a:prstGeom>
            <a:noFill/>
            <a:ln>
              <a:noFill/>
            </a:ln>
          </p:spPr>
          <p:txBody>
            <a:bodyPr wrap="square" lIns="91425" tIns="91425" rIns="91425" bIns="91425" anchor="t" anchorCtr="0">
              <a:noAutofit/>
            </a:bodyPr>
            <a:lstStyle/>
            <a:p>
              <a:pPr marL="0" marR="0" lvl="0" indent="-88900" algn="l" rtl="0">
                <a:lnSpc>
                  <a:spcPct val="115000"/>
                </a:lnSpc>
                <a:spcBef>
                  <a:spcPts val="0"/>
                </a:spcBef>
                <a:spcAft>
                  <a:spcPts val="0"/>
                </a:spcAft>
                <a:buClr>
                  <a:srgbClr val="383838"/>
                </a:buClr>
                <a:buSzPct val="100000"/>
                <a:buFont typeface="Avenir"/>
                <a:buNone/>
              </a:pPr>
              <a:r>
                <a:rPr lang="en-US" sz="1400" b="1" i="0" u="none" strike="noStrike" cap="none">
                  <a:solidFill>
                    <a:srgbClr val="383838"/>
                  </a:solidFill>
                  <a:latin typeface="Avenir"/>
                  <a:ea typeface="Avenir"/>
                  <a:cs typeface="Avenir"/>
                  <a:sym typeface="Avenir"/>
                </a:rPr>
                <a:t>3. Advertising</a:t>
              </a:r>
            </a:p>
            <a:p>
              <a:pPr marL="0" marR="0" lvl="0" indent="-38100" algn="l" rtl="0">
                <a:lnSpc>
                  <a:spcPct val="115000"/>
                </a:lnSpc>
                <a:spcBef>
                  <a:spcPts val="0"/>
                </a:spcBef>
                <a:spcAft>
                  <a:spcPts val="0"/>
                </a:spcAft>
                <a:buClr>
                  <a:srgbClr val="000000"/>
                </a:buClr>
                <a:buFont typeface="Arial"/>
                <a:buNone/>
              </a:pPr>
              <a:endParaRPr sz="600" b="0" i="0" u="none" strike="noStrike" cap="none">
                <a:solidFill>
                  <a:srgbClr val="383838"/>
                </a:solidFill>
                <a:latin typeface="Avenir"/>
                <a:ea typeface="Avenir"/>
                <a:cs typeface="Avenir"/>
                <a:sym typeface="Avenir"/>
              </a:endParaRPr>
            </a:p>
            <a:p>
              <a:pPr marL="0" marR="0" lvl="0" indent="-69850" algn="l" rtl="0">
                <a:lnSpc>
                  <a:spcPct val="115000"/>
                </a:lnSpc>
                <a:spcBef>
                  <a:spcPts val="0"/>
                </a:spcBef>
                <a:spcAft>
                  <a:spcPts val="0"/>
                </a:spcAft>
                <a:buClr>
                  <a:srgbClr val="383838"/>
                </a:buClr>
                <a:buSzPct val="91666"/>
                <a:buFont typeface="Avenir"/>
                <a:buNone/>
              </a:pPr>
              <a:r>
                <a:rPr lang="en-US" sz="1200" b="0" i="0" u="none" strike="noStrike" cap="none">
                  <a:solidFill>
                    <a:srgbClr val="383838"/>
                  </a:solidFill>
                  <a:latin typeface="Avenir"/>
                  <a:ea typeface="Avenir"/>
                  <a:cs typeface="Avenir"/>
                  <a:sym typeface="Avenir"/>
                </a:rPr>
                <a:t>Offer new and broader range of opportunities on their website</a:t>
              </a:r>
            </a:p>
          </p:txBody>
        </p:sp>
        <p:pic>
          <p:nvPicPr>
            <p:cNvPr id="981" name="Shape 981"/>
            <p:cNvPicPr preferRelativeResize="0"/>
            <p:nvPr/>
          </p:nvPicPr>
          <p:blipFill rotWithShape="1">
            <a:blip r:embed="rId4">
              <a:alphaModFix/>
            </a:blip>
            <a:srcRect/>
            <a:stretch/>
          </p:blipFill>
          <p:spPr>
            <a:xfrm>
              <a:off x="5889766" y="5024257"/>
              <a:ext cx="508628" cy="495418"/>
            </a:xfrm>
            <a:prstGeom prst="rect">
              <a:avLst/>
            </a:prstGeom>
            <a:noFill/>
            <a:ln>
              <a:noFill/>
            </a:ln>
          </p:spPr>
        </p:pic>
        <p:sp>
          <p:nvSpPr>
            <p:cNvPr id="982" name="Shape 982"/>
            <p:cNvSpPr txBox="1"/>
            <p:nvPr/>
          </p:nvSpPr>
          <p:spPr>
            <a:xfrm>
              <a:off x="6556412" y="5104455"/>
              <a:ext cx="2243100" cy="1111500"/>
            </a:xfrm>
            <a:prstGeom prst="rect">
              <a:avLst/>
            </a:prstGeom>
            <a:noFill/>
            <a:ln>
              <a:noFill/>
            </a:ln>
          </p:spPr>
          <p:txBody>
            <a:bodyPr wrap="square" lIns="91425" tIns="91425" rIns="91425" bIns="91425" anchor="t" anchorCtr="0">
              <a:noAutofit/>
            </a:bodyPr>
            <a:lstStyle/>
            <a:p>
              <a:pPr marL="0" marR="0" lvl="0" indent="-88900" algn="l" rtl="0">
                <a:lnSpc>
                  <a:spcPct val="115000"/>
                </a:lnSpc>
                <a:spcBef>
                  <a:spcPts val="0"/>
                </a:spcBef>
                <a:spcAft>
                  <a:spcPts val="0"/>
                </a:spcAft>
                <a:buClr>
                  <a:srgbClr val="383838"/>
                </a:buClr>
                <a:buSzPct val="100000"/>
                <a:buFont typeface="Avenir"/>
                <a:buNone/>
              </a:pPr>
              <a:r>
                <a:rPr lang="en-US" sz="1400" b="1" i="0" u="none" strike="noStrike" cap="none">
                  <a:solidFill>
                    <a:srgbClr val="383838"/>
                  </a:solidFill>
                  <a:latin typeface="Avenir"/>
                  <a:ea typeface="Avenir"/>
                  <a:cs typeface="Avenir"/>
                  <a:sym typeface="Avenir"/>
                </a:rPr>
                <a:t>4. User acquisition</a:t>
              </a:r>
            </a:p>
            <a:p>
              <a:pPr marL="0" marR="0" lvl="0" indent="-38100" algn="l" rtl="0">
                <a:lnSpc>
                  <a:spcPct val="115000"/>
                </a:lnSpc>
                <a:spcBef>
                  <a:spcPts val="0"/>
                </a:spcBef>
                <a:spcAft>
                  <a:spcPts val="0"/>
                </a:spcAft>
                <a:buClr>
                  <a:srgbClr val="000000"/>
                </a:buClr>
                <a:buFont typeface="Arial"/>
                <a:buNone/>
              </a:pPr>
              <a:endParaRPr sz="600" b="0" i="0" u="none" strike="noStrike" cap="none">
                <a:solidFill>
                  <a:srgbClr val="383838"/>
                </a:solidFill>
                <a:latin typeface="Avenir"/>
                <a:ea typeface="Avenir"/>
                <a:cs typeface="Avenir"/>
                <a:sym typeface="Avenir"/>
              </a:endParaRPr>
            </a:p>
            <a:p>
              <a:pPr marL="0" marR="0" lvl="0" indent="-69850" algn="l" rtl="0">
                <a:lnSpc>
                  <a:spcPct val="115000"/>
                </a:lnSpc>
                <a:spcBef>
                  <a:spcPts val="0"/>
                </a:spcBef>
                <a:spcAft>
                  <a:spcPts val="0"/>
                </a:spcAft>
                <a:buClr>
                  <a:srgbClr val="383838"/>
                </a:buClr>
                <a:buSzPct val="91666"/>
                <a:buFont typeface="Avenir"/>
                <a:buNone/>
              </a:pPr>
              <a:r>
                <a:rPr lang="en-US" sz="1200" b="0" i="0" u="none" strike="noStrike" cap="none">
                  <a:solidFill>
                    <a:srgbClr val="383838"/>
                  </a:solidFill>
                  <a:latin typeface="Avenir"/>
                  <a:ea typeface="Avenir"/>
                  <a:cs typeface="Avenir"/>
                  <a:sym typeface="Avenir"/>
                </a:rPr>
                <a:t>Increase users from a different demographics through better user engagement</a:t>
              </a:r>
            </a:p>
          </p:txBody>
        </p:sp>
        <p:pic>
          <p:nvPicPr>
            <p:cNvPr id="983" name="Shape 983"/>
            <p:cNvPicPr preferRelativeResize="0"/>
            <p:nvPr/>
          </p:nvPicPr>
          <p:blipFill rotWithShape="1">
            <a:blip r:embed="rId5">
              <a:alphaModFix/>
            </a:blip>
            <a:srcRect/>
            <a:stretch/>
          </p:blipFill>
          <p:spPr>
            <a:xfrm>
              <a:off x="8228164" y="5035150"/>
              <a:ext cx="471724" cy="472873"/>
            </a:xfrm>
            <a:prstGeom prst="rect">
              <a:avLst/>
            </a:prstGeom>
            <a:noFill/>
            <a:ln>
              <a:noFill/>
            </a:ln>
          </p:spPr>
        </p:pic>
        <p:sp>
          <p:nvSpPr>
            <p:cNvPr id="984" name="Shape 984"/>
            <p:cNvSpPr/>
            <p:nvPr/>
          </p:nvSpPr>
          <p:spPr>
            <a:xfrm>
              <a:off x="2254512" y="5630101"/>
              <a:ext cx="171900" cy="278400"/>
            </a:xfrm>
            <a:prstGeom prst="chevron">
              <a:avLst>
                <a:gd name="adj" fmla="val 50000"/>
              </a:avLst>
            </a:prstGeom>
            <a:solidFill>
              <a:schemeClr val="dk2"/>
            </a:solidFill>
            <a:ln w="25400" cap="flat" cmpd="sng">
              <a:solidFill>
                <a:srgbClr val="31538F"/>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985" name="Shape 985"/>
            <p:cNvSpPr/>
            <p:nvPr/>
          </p:nvSpPr>
          <p:spPr>
            <a:xfrm>
              <a:off x="4310945" y="5630100"/>
              <a:ext cx="171900" cy="278400"/>
            </a:xfrm>
            <a:prstGeom prst="chevron">
              <a:avLst>
                <a:gd name="adj" fmla="val 50000"/>
              </a:avLst>
            </a:prstGeom>
            <a:solidFill>
              <a:schemeClr val="dk2"/>
            </a:solidFill>
            <a:ln w="25400" cap="flat" cmpd="sng">
              <a:solidFill>
                <a:srgbClr val="31538F"/>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986" name="Shape 986"/>
            <p:cNvSpPr/>
            <p:nvPr/>
          </p:nvSpPr>
          <p:spPr>
            <a:xfrm>
              <a:off x="6363997" y="5630099"/>
              <a:ext cx="171900" cy="278400"/>
            </a:xfrm>
            <a:prstGeom prst="chevron">
              <a:avLst>
                <a:gd name="adj" fmla="val 50000"/>
              </a:avLst>
            </a:prstGeom>
            <a:solidFill>
              <a:schemeClr val="dk2"/>
            </a:solidFill>
            <a:ln w="25400" cap="flat" cmpd="sng">
              <a:solidFill>
                <a:srgbClr val="31538F"/>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grpSp>
      <p:pic>
        <p:nvPicPr>
          <p:cNvPr id="987" name="Shape 987"/>
          <p:cNvPicPr preferRelativeResize="0"/>
          <p:nvPr/>
        </p:nvPicPr>
        <p:blipFill>
          <a:blip r:embed="rId6">
            <a:alphaModFix/>
          </a:blip>
          <a:stretch>
            <a:fillRect/>
          </a:stretch>
        </p:blipFill>
        <p:spPr>
          <a:xfrm>
            <a:off x="3884275" y="4723575"/>
            <a:ext cx="436350" cy="436350"/>
          </a:xfrm>
          <a:prstGeom prst="rect">
            <a:avLst/>
          </a:prstGeom>
          <a:noFill/>
          <a:ln>
            <a:noFill/>
          </a:ln>
        </p:spPr>
      </p:pic>
      <p:pic>
        <p:nvPicPr>
          <p:cNvPr id="988" name="Shape 988"/>
          <p:cNvPicPr preferRelativeResize="0"/>
          <p:nvPr/>
        </p:nvPicPr>
        <p:blipFill>
          <a:blip r:embed="rId7">
            <a:alphaModFix/>
          </a:blip>
          <a:stretch>
            <a:fillRect/>
          </a:stretch>
        </p:blipFill>
        <p:spPr>
          <a:xfrm>
            <a:off x="1834675" y="4723575"/>
            <a:ext cx="436349" cy="4363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993" name="Shape 993" descr="https://ssl.gstatic.com/ui/v1/icons/mail/images/cleardot.gif"/>
          <p:cNvPicPr preferRelativeResize="0"/>
          <p:nvPr/>
        </p:nvPicPr>
        <p:blipFill rotWithShape="1">
          <a:blip r:embed="rId3">
            <a:alphaModFix/>
          </a:blip>
          <a:srcRect/>
          <a:stretch/>
        </p:blipFill>
        <p:spPr>
          <a:xfrm>
            <a:off x="-3713871" y="5259289"/>
            <a:ext cx="9525" cy="9525"/>
          </a:xfrm>
          <a:prstGeom prst="rect">
            <a:avLst/>
          </a:prstGeom>
          <a:noFill/>
          <a:ln>
            <a:noFill/>
          </a:ln>
        </p:spPr>
      </p:pic>
      <p:sp>
        <p:nvSpPr>
          <p:cNvPr id="994" name="Shape 994"/>
          <p:cNvSpPr txBox="1"/>
          <p:nvPr/>
        </p:nvSpPr>
        <p:spPr>
          <a:xfrm>
            <a:off x="349487" y="210676"/>
            <a:ext cx="7224600" cy="531000"/>
          </a:xfrm>
          <a:prstGeom prst="rect">
            <a:avLst/>
          </a:prstGeom>
          <a:noFill/>
          <a:ln>
            <a:noFill/>
          </a:ln>
        </p:spPr>
        <p:txBody>
          <a:bodyPr wrap="square" lIns="91425" tIns="45700" rIns="91425" bIns="45700" anchor="t" anchorCtr="0">
            <a:noAutofit/>
          </a:bodyPr>
          <a:lstStyle/>
          <a:p>
            <a:pPr marL="0" marR="0" lvl="0" indent="-28575" algn="l" rtl="0">
              <a:lnSpc>
                <a:spcPct val="100000"/>
              </a:lnSpc>
              <a:spcBef>
                <a:spcPts val="0"/>
              </a:spcBef>
              <a:spcAft>
                <a:spcPts val="0"/>
              </a:spcAft>
              <a:buClr>
                <a:schemeClr val="dk1"/>
              </a:buClr>
              <a:buFont typeface="Avenir"/>
              <a:buNone/>
            </a:pPr>
            <a:endParaRPr sz="1800" b="0" i="0" u="none" strike="noStrike" cap="none">
              <a:solidFill>
                <a:schemeClr val="dk1"/>
              </a:solidFill>
              <a:latin typeface="Avenir"/>
              <a:ea typeface="Avenir"/>
              <a:cs typeface="Avenir"/>
              <a:sym typeface="Avenir"/>
            </a:endParaRPr>
          </a:p>
          <a:p>
            <a:pPr marL="0" marR="0" lvl="0" indent="-28575" algn="l" rtl="0">
              <a:lnSpc>
                <a:spcPct val="100000"/>
              </a:lnSpc>
              <a:spcBef>
                <a:spcPts val="0"/>
              </a:spcBef>
              <a:spcAft>
                <a:spcPts val="0"/>
              </a:spcAft>
              <a:buClr>
                <a:schemeClr val="dk1"/>
              </a:buClr>
              <a:buSzPct val="25000"/>
              <a:buFont typeface="Avenir"/>
              <a:buNone/>
            </a:pPr>
            <a:r>
              <a:rPr lang="en-US" sz="1800">
                <a:solidFill>
                  <a:schemeClr val="dk1"/>
                </a:solidFill>
                <a:latin typeface="Avenir"/>
                <a:ea typeface="Avenir"/>
                <a:cs typeface="Avenir"/>
                <a:sym typeface="Avenir"/>
              </a:rPr>
              <a:t>Proposal of offerings to be provided by 1Scope</a:t>
            </a:r>
          </a:p>
        </p:txBody>
      </p:sp>
      <p:grpSp>
        <p:nvGrpSpPr>
          <p:cNvPr id="995" name="Shape 995"/>
          <p:cNvGrpSpPr/>
          <p:nvPr/>
        </p:nvGrpSpPr>
        <p:grpSpPr>
          <a:xfrm>
            <a:off x="7350666" y="1248374"/>
            <a:ext cx="1428476" cy="1649234"/>
            <a:chOff x="7359778" y="3133134"/>
            <a:chExt cx="1428476" cy="2169759"/>
          </a:xfrm>
        </p:grpSpPr>
        <p:sp>
          <p:nvSpPr>
            <p:cNvPr id="996" name="Shape 996"/>
            <p:cNvSpPr txBox="1"/>
            <p:nvPr/>
          </p:nvSpPr>
          <p:spPr>
            <a:xfrm>
              <a:off x="7371654" y="3705573"/>
              <a:ext cx="1398600" cy="73860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ED7D31"/>
                </a:buClr>
                <a:buSzPct val="100000"/>
                <a:buFont typeface="Avenir"/>
                <a:buNone/>
              </a:pPr>
              <a:r>
                <a:rPr lang="en-US" sz="1400" b="0" i="0" u="none" strike="noStrike" cap="none">
                  <a:solidFill>
                    <a:srgbClr val="ED7D31"/>
                  </a:solidFill>
                  <a:latin typeface="Avenir"/>
                  <a:ea typeface="Avenir"/>
                  <a:cs typeface="Avenir"/>
                  <a:sym typeface="Avenir"/>
                </a:rPr>
                <a:t>Types of new product offered</a:t>
              </a:r>
            </a:p>
          </p:txBody>
        </p:sp>
        <p:sp>
          <p:nvSpPr>
            <p:cNvPr id="997" name="Shape 997"/>
            <p:cNvSpPr txBox="1"/>
            <p:nvPr/>
          </p:nvSpPr>
          <p:spPr>
            <a:xfrm>
              <a:off x="7371654" y="4779693"/>
              <a:ext cx="1416600" cy="52320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44546A"/>
                </a:buClr>
                <a:buSzPct val="100000"/>
                <a:buFont typeface="Avenir"/>
                <a:buNone/>
              </a:pPr>
              <a:r>
                <a:rPr lang="en-US" sz="1400" b="0" i="0" u="none" strike="noStrike" cap="none">
                  <a:solidFill>
                    <a:srgbClr val="44546A"/>
                  </a:solidFill>
                  <a:latin typeface="Avenir"/>
                  <a:ea typeface="Avenir"/>
                  <a:cs typeface="Avenir"/>
                  <a:sym typeface="Avenir"/>
                </a:rPr>
                <a:t>Sources for these products</a:t>
              </a:r>
            </a:p>
          </p:txBody>
        </p:sp>
        <p:sp>
          <p:nvSpPr>
            <p:cNvPr id="998" name="Shape 998"/>
            <p:cNvSpPr txBox="1"/>
            <p:nvPr/>
          </p:nvSpPr>
          <p:spPr>
            <a:xfrm>
              <a:off x="7359778" y="3133134"/>
              <a:ext cx="1398600" cy="30780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C00000"/>
                </a:buClr>
                <a:buSzPct val="100000"/>
                <a:buFont typeface="Avenir"/>
                <a:buNone/>
              </a:pPr>
              <a:r>
                <a:rPr lang="en-US" sz="1400" b="0" i="0" u="none" strike="noStrike" cap="none">
                  <a:solidFill>
                    <a:srgbClr val="C00000"/>
                  </a:solidFill>
                  <a:latin typeface="Avenir"/>
                  <a:ea typeface="Avenir"/>
                  <a:cs typeface="Avenir"/>
                  <a:sym typeface="Avenir"/>
                </a:rPr>
                <a:t>New product</a:t>
              </a:r>
            </a:p>
          </p:txBody>
        </p:sp>
      </p:grpSp>
      <p:pic>
        <p:nvPicPr>
          <p:cNvPr id="999" name="Shape 999"/>
          <p:cNvPicPr preferRelativeResize="0"/>
          <p:nvPr/>
        </p:nvPicPr>
        <p:blipFill>
          <a:blip r:embed="rId4">
            <a:alphaModFix/>
          </a:blip>
          <a:stretch>
            <a:fillRect/>
          </a:stretch>
        </p:blipFill>
        <p:spPr>
          <a:xfrm>
            <a:off x="349475" y="1054425"/>
            <a:ext cx="6852286" cy="2155237"/>
          </a:xfrm>
          <a:prstGeom prst="rect">
            <a:avLst/>
          </a:prstGeom>
          <a:noFill/>
          <a:ln>
            <a:noFill/>
          </a:ln>
        </p:spPr>
      </p:pic>
      <p:grpSp>
        <p:nvGrpSpPr>
          <p:cNvPr id="1000" name="Shape 1000"/>
          <p:cNvGrpSpPr/>
          <p:nvPr/>
        </p:nvGrpSpPr>
        <p:grpSpPr>
          <a:xfrm>
            <a:off x="376750" y="3266509"/>
            <a:ext cx="8387423" cy="2802308"/>
            <a:chOff x="397756" y="2644317"/>
            <a:chExt cx="8387423" cy="2657728"/>
          </a:xfrm>
        </p:grpSpPr>
        <p:grpSp>
          <p:nvGrpSpPr>
            <p:cNvPr id="1001" name="Shape 1001"/>
            <p:cNvGrpSpPr/>
            <p:nvPr/>
          </p:nvGrpSpPr>
          <p:grpSpPr>
            <a:xfrm>
              <a:off x="397756" y="2644317"/>
              <a:ext cx="6846036" cy="2657728"/>
              <a:chOff x="0" y="0"/>
              <a:chExt cx="6846036" cy="2657728"/>
            </a:xfrm>
          </p:grpSpPr>
          <p:sp>
            <p:nvSpPr>
              <p:cNvPr id="1002" name="Shape 1002"/>
              <p:cNvSpPr/>
              <p:nvPr/>
            </p:nvSpPr>
            <p:spPr>
              <a:xfrm>
                <a:off x="0" y="0"/>
                <a:ext cx="6843300" cy="580200"/>
              </a:xfrm>
              <a:prstGeom prst="roundRect">
                <a:avLst>
                  <a:gd name="adj" fmla="val 10000"/>
                </a:avLst>
              </a:prstGeom>
              <a:solidFill>
                <a:srgbClr val="FFC000"/>
              </a:solidFill>
              <a:ln w="25400" cap="flat" cmpd="sng">
                <a:solidFill>
                  <a:srgbClr val="C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3" name="Shape 1003"/>
              <p:cNvSpPr txBox="1"/>
              <p:nvPr/>
            </p:nvSpPr>
            <p:spPr>
              <a:xfrm>
                <a:off x="16991" y="16991"/>
                <a:ext cx="6809400" cy="546000"/>
              </a:xfrm>
              <a:prstGeom prst="rect">
                <a:avLst/>
              </a:prstGeom>
              <a:noFill/>
              <a:ln>
                <a:noFill/>
              </a:ln>
            </p:spPr>
            <p:txBody>
              <a:bodyPr wrap="square" lIns="87625" tIns="87625" rIns="87625" bIns="87625" anchor="ctr" anchorCtr="0">
                <a:noAutofit/>
              </a:bodyPr>
              <a:lstStyle/>
              <a:p>
                <a:pPr marL="0" marR="0" lvl="0" indent="-146050" algn="ctr" rtl="0">
                  <a:lnSpc>
                    <a:spcPct val="90000"/>
                  </a:lnSpc>
                  <a:spcBef>
                    <a:spcPts val="0"/>
                  </a:spcBef>
                  <a:spcAft>
                    <a:spcPts val="0"/>
                  </a:spcAft>
                  <a:buClr>
                    <a:srgbClr val="C00000"/>
                  </a:buClr>
                  <a:buSzPct val="100000"/>
                  <a:buFont typeface="Avenir"/>
                  <a:buNone/>
                </a:pPr>
                <a:r>
                  <a:rPr lang="en-US" sz="2300" b="1" i="0" u="none" strike="noStrike" cap="none">
                    <a:solidFill>
                      <a:srgbClr val="C00000"/>
                    </a:solidFill>
                    <a:latin typeface="Avenir"/>
                    <a:ea typeface="Avenir"/>
                    <a:cs typeface="Avenir"/>
                    <a:sym typeface="Avenir"/>
                  </a:rPr>
                  <a:t>Outside Curriculum</a:t>
                </a:r>
              </a:p>
            </p:txBody>
          </p:sp>
          <p:sp>
            <p:nvSpPr>
              <p:cNvPr id="1004" name="Shape 1004"/>
              <p:cNvSpPr/>
              <p:nvPr/>
            </p:nvSpPr>
            <p:spPr>
              <a:xfrm>
                <a:off x="2748" y="711940"/>
                <a:ext cx="1282500" cy="907500"/>
              </a:xfrm>
              <a:prstGeom prst="roundRect">
                <a:avLst>
                  <a:gd name="adj" fmla="val 10000"/>
                </a:avLst>
              </a:prstGeom>
              <a:noFill/>
              <a:ln w="25400" cap="flat" cmpd="sng">
                <a:solidFill>
                  <a:srgbClr val="ED7D3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5" name="Shape 1005"/>
              <p:cNvSpPr txBox="1"/>
              <p:nvPr/>
            </p:nvSpPr>
            <p:spPr>
              <a:xfrm>
                <a:off x="29324" y="738516"/>
                <a:ext cx="1229400" cy="854100"/>
              </a:xfrm>
              <a:prstGeom prst="rect">
                <a:avLst/>
              </a:prstGeom>
              <a:noFill/>
              <a:ln>
                <a:noFill/>
              </a:ln>
            </p:spPr>
            <p:txBody>
              <a:bodyPr wrap="square" lIns="57150" tIns="57150" rIns="57150" bIns="57150" anchor="ctr" anchorCtr="0">
                <a:noAutofit/>
              </a:bodyPr>
              <a:lstStyle/>
              <a:p>
                <a:pPr marL="0" marR="0" lvl="0" indent="-95250" algn="ctr" rtl="0">
                  <a:lnSpc>
                    <a:spcPct val="90000"/>
                  </a:lnSpc>
                  <a:spcBef>
                    <a:spcPts val="0"/>
                  </a:spcBef>
                  <a:spcAft>
                    <a:spcPts val="0"/>
                  </a:spcAft>
                  <a:buClr>
                    <a:srgbClr val="000000"/>
                  </a:buClr>
                  <a:buSzPct val="100000"/>
                  <a:buFont typeface="Avenir"/>
                  <a:buNone/>
                </a:pPr>
                <a:r>
                  <a:rPr lang="en-US" sz="1500" b="0" i="0" u="none" strike="noStrike" cap="none">
                    <a:solidFill>
                      <a:srgbClr val="000000"/>
                    </a:solidFill>
                    <a:latin typeface="Avenir"/>
                    <a:ea typeface="Avenir"/>
                    <a:cs typeface="Avenir"/>
                    <a:sym typeface="Avenir"/>
                  </a:rPr>
                  <a:t>Arts and Fine Arts</a:t>
                </a:r>
              </a:p>
            </p:txBody>
          </p:sp>
          <p:sp>
            <p:nvSpPr>
              <p:cNvPr id="1006" name="Shape 1006"/>
              <p:cNvSpPr/>
              <p:nvPr/>
            </p:nvSpPr>
            <p:spPr>
              <a:xfrm>
                <a:off x="2748" y="1750228"/>
                <a:ext cx="1282500" cy="907500"/>
              </a:xfrm>
              <a:prstGeom prst="roundRect">
                <a:avLst>
                  <a:gd name="adj" fmla="val 10000"/>
                </a:avLst>
              </a:prstGeom>
              <a:noFill/>
              <a:ln w="25400" cap="flat" cmpd="sng">
                <a:solidFill>
                  <a:srgbClr val="44546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7" name="Shape 1007"/>
              <p:cNvSpPr txBox="1"/>
              <p:nvPr/>
            </p:nvSpPr>
            <p:spPr>
              <a:xfrm>
                <a:off x="29324" y="1776804"/>
                <a:ext cx="1229400" cy="854100"/>
              </a:xfrm>
              <a:prstGeom prst="rect">
                <a:avLst/>
              </a:prstGeom>
              <a:noFill/>
              <a:ln>
                <a:noFill/>
              </a:ln>
            </p:spPr>
            <p:txBody>
              <a:bodyPr wrap="square" lIns="45700" tIns="45700" rIns="45700" bIns="45700" anchor="ctr" anchorCtr="0">
                <a:noAutofit/>
              </a:bodyPr>
              <a:lstStyle/>
              <a:p>
                <a:pPr marL="0" marR="0" lvl="0" indent="-76200" algn="ctr" rtl="0">
                  <a:lnSpc>
                    <a:spcPct val="90000"/>
                  </a:lnSpc>
                  <a:spcBef>
                    <a:spcPts val="0"/>
                  </a:spcBef>
                  <a:spcAft>
                    <a:spcPts val="0"/>
                  </a:spcAft>
                  <a:buClr>
                    <a:srgbClr val="000000"/>
                  </a:buClr>
                  <a:buSzPct val="100000"/>
                  <a:buFont typeface="Avenir"/>
                  <a:buNone/>
                </a:pPr>
                <a:r>
                  <a:rPr lang="en-US" sz="1200" b="0" i="0" u="none" strike="noStrike" cap="none">
                    <a:solidFill>
                      <a:srgbClr val="000000"/>
                    </a:solidFill>
                    <a:latin typeface="Avenir"/>
                    <a:ea typeface="Avenir"/>
                    <a:cs typeface="Avenir"/>
                    <a:sym typeface="Avenir"/>
                  </a:rPr>
                  <a:t>Art Schools, Language Schools</a:t>
                </a:r>
              </a:p>
            </p:txBody>
          </p:sp>
          <p:sp>
            <p:nvSpPr>
              <p:cNvPr id="1008" name="Shape 1008"/>
              <p:cNvSpPr/>
              <p:nvPr/>
            </p:nvSpPr>
            <p:spPr>
              <a:xfrm>
                <a:off x="1392945" y="711940"/>
                <a:ext cx="1282500" cy="907500"/>
              </a:xfrm>
              <a:prstGeom prst="roundRect">
                <a:avLst>
                  <a:gd name="adj" fmla="val 10000"/>
                </a:avLst>
              </a:prstGeom>
              <a:noFill/>
              <a:ln w="25400" cap="flat" cmpd="sng">
                <a:solidFill>
                  <a:srgbClr val="ED7D3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09" name="Shape 1009"/>
              <p:cNvSpPr txBox="1"/>
              <p:nvPr/>
            </p:nvSpPr>
            <p:spPr>
              <a:xfrm>
                <a:off x="1419521" y="738516"/>
                <a:ext cx="1229400" cy="854100"/>
              </a:xfrm>
              <a:prstGeom prst="rect">
                <a:avLst/>
              </a:prstGeom>
              <a:noFill/>
              <a:ln>
                <a:noFill/>
              </a:ln>
            </p:spPr>
            <p:txBody>
              <a:bodyPr wrap="square" lIns="57150" tIns="57150" rIns="57150" bIns="57150" anchor="ctr" anchorCtr="0">
                <a:noAutofit/>
              </a:bodyPr>
              <a:lstStyle/>
              <a:p>
                <a:pPr marL="0" marR="0" lvl="0" indent="-95250" algn="ctr" rtl="0">
                  <a:lnSpc>
                    <a:spcPct val="90000"/>
                  </a:lnSpc>
                  <a:spcBef>
                    <a:spcPts val="0"/>
                  </a:spcBef>
                  <a:spcAft>
                    <a:spcPts val="0"/>
                  </a:spcAft>
                  <a:buClr>
                    <a:srgbClr val="000000"/>
                  </a:buClr>
                  <a:buSzPct val="100000"/>
                  <a:buFont typeface="Avenir"/>
                  <a:buNone/>
                </a:pPr>
                <a:r>
                  <a:rPr lang="en-US" sz="1500" b="0" i="0" u="none" strike="noStrike" cap="none">
                    <a:solidFill>
                      <a:srgbClr val="000000"/>
                    </a:solidFill>
                    <a:latin typeface="Avenir"/>
                    <a:ea typeface="Avenir"/>
                    <a:cs typeface="Avenir"/>
                    <a:sym typeface="Avenir"/>
                  </a:rPr>
                  <a:t>Sports</a:t>
                </a:r>
              </a:p>
            </p:txBody>
          </p:sp>
          <p:sp>
            <p:nvSpPr>
              <p:cNvPr id="1010" name="Shape 1010"/>
              <p:cNvSpPr/>
              <p:nvPr/>
            </p:nvSpPr>
            <p:spPr>
              <a:xfrm>
                <a:off x="1392945" y="1750228"/>
                <a:ext cx="1282500" cy="907500"/>
              </a:xfrm>
              <a:prstGeom prst="roundRect">
                <a:avLst>
                  <a:gd name="adj" fmla="val 10000"/>
                </a:avLst>
              </a:prstGeom>
              <a:noFill/>
              <a:ln w="25400" cap="flat" cmpd="sng">
                <a:solidFill>
                  <a:srgbClr val="44546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11" name="Shape 1011"/>
              <p:cNvSpPr txBox="1"/>
              <p:nvPr/>
            </p:nvSpPr>
            <p:spPr>
              <a:xfrm>
                <a:off x="1419521" y="1776804"/>
                <a:ext cx="1229400" cy="854100"/>
              </a:xfrm>
              <a:prstGeom prst="rect">
                <a:avLst/>
              </a:prstGeom>
              <a:noFill/>
              <a:ln>
                <a:noFill/>
              </a:ln>
            </p:spPr>
            <p:txBody>
              <a:bodyPr wrap="square" lIns="45700" tIns="45700" rIns="45700" bIns="45700" anchor="ctr" anchorCtr="0">
                <a:noAutofit/>
              </a:bodyPr>
              <a:lstStyle/>
              <a:p>
                <a:pPr marL="0" marR="0" lvl="0" indent="-76200" algn="ctr" rtl="0">
                  <a:lnSpc>
                    <a:spcPct val="90000"/>
                  </a:lnSpc>
                  <a:spcBef>
                    <a:spcPts val="0"/>
                  </a:spcBef>
                  <a:spcAft>
                    <a:spcPts val="0"/>
                  </a:spcAft>
                  <a:buClr>
                    <a:srgbClr val="000000"/>
                  </a:buClr>
                  <a:buSzPct val="100000"/>
                  <a:buFont typeface="Avenir"/>
                  <a:buNone/>
                </a:pPr>
                <a:r>
                  <a:rPr lang="en-US" sz="1200" b="0" i="0" u="none" strike="noStrike" cap="none">
                    <a:solidFill>
                      <a:srgbClr val="000000"/>
                    </a:solidFill>
                    <a:latin typeface="Avenir"/>
                    <a:ea typeface="Avenir"/>
                    <a:cs typeface="Avenir"/>
                    <a:sym typeface="Avenir"/>
                  </a:rPr>
                  <a:t>Sport Associations, Gyms, Clubs</a:t>
                </a:r>
              </a:p>
            </p:txBody>
          </p:sp>
          <p:sp>
            <p:nvSpPr>
              <p:cNvPr id="1012" name="Shape 1012"/>
              <p:cNvSpPr/>
              <p:nvPr/>
            </p:nvSpPr>
            <p:spPr>
              <a:xfrm>
                <a:off x="2783142" y="711940"/>
                <a:ext cx="1282500" cy="907500"/>
              </a:xfrm>
              <a:prstGeom prst="roundRect">
                <a:avLst>
                  <a:gd name="adj" fmla="val 10000"/>
                </a:avLst>
              </a:prstGeom>
              <a:noFill/>
              <a:ln w="25400" cap="flat" cmpd="sng">
                <a:solidFill>
                  <a:srgbClr val="ED7D3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13" name="Shape 1013"/>
              <p:cNvSpPr txBox="1"/>
              <p:nvPr/>
            </p:nvSpPr>
            <p:spPr>
              <a:xfrm>
                <a:off x="2809718" y="738516"/>
                <a:ext cx="1229400" cy="854100"/>
              </a:xfrm>
              <a:prstGeom prst="rect">
                <a:avLst/>
              </a:prstGeom>
              <a:noFill/>
              <a:ln>
                <a:noFill/>
              </a:ln>
            </p:spPr>
            <p:txBody>
              <a:bodyPr wrap="square" lIns="57150" tIns="57150" rIns="57150" bIns="57150" anchor="ctr" anchorCtr="0">
                <a:noAutofit/>
              </a:bodyPr>
              <a:lstStyle/>
              <a:p>
                <a:pPr marL="0" marR="0" lvl="0" indent="-95250" algn="ctr" rtl="0">
                  <a:lnSpc>
                    <a:spcPct val="90000"/>
                  </a:lnSpc>
                  <a:spcBef>
                    <a:spcPts val="0"/>
                  </a:spcBef>
                  <a:spcAft>
                    <a:spcPts val="0"/>
                  </a:spcAft>
                  <a:buClr>
                    <a:srgbClr val="000000"/>
                  </a:buClr>
                  <a:buSzPct val="100000"/>
                  <a:buFont typeface="Avenir"/>
                  <a:buNone/>
                </a:pPr>
                <a:r>
                  <a:rPr lang="en-US" sz="1500" b="0" i="0" u="none" strike="noStrike" cap="none">
                    <a:solidFill>
                      <a:srgbClr val="000000"/>
                    </a:solidFill>
                    <a:latin typeface="Avenir"/>
                    <a:ea typeface="Avenir"/>
                    <a:cs typeface="Avenir"/>
                    <a:sym typeface="Avenir"/>
                  </a:rPr>
                  <a:t>Performing Arts </a:t>
                </a:r>
              </a:p>
            </p:txBody>
          </p:sp>
          <p:sp>
            <p:nvSpPr>
              <p:cNvPr id="1014" name="Shape 1014"/>
              <p:cNvSpPr/>
              <p:nvPr/>
            </p:nvSpPr>
            <p:spPr>
              <a:xfrm>
                <a:off x="2783142" y="1750228"/>
                <a:ext cx="1282500" cy="907500"/>
              </a:xfrm>
              <a:prstGeom prst="roundRect">
                <a:avLst>
                  <a:gd name="adj" fmla="val 10000"/>
                </a:avLst>
              </a:prstGeom>
              <a:noFill/>
              <a:ln w="25400" cap="flat" cmpd="sng">
                <a:solidFill>
                  <a:srgbClr val="44546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15" name="Shape 1015"/>
              <p:cNvSpPr txBox="1"/>
              <p:nvPr/>
            </p:nvSpPr>
            <p:spPr>
              <a:xfrm>
                <a:off x="2809718" y="1776804"/>
                <a:ext cx="1229400" cy="854100"/>
              </a:xfrm>
              <a:prstGeom prst="rect">
                <a:avLst/>
              </a:prstGeom>
              <a:noFill/>
              <a:ln>
                <a:noFill/>
              </a:ln>
            </p:spPr>
            <p:txBody>
              <a:bodyPr wrap="square" lIns="45700" tIns="45700" rIns="45700" bIns="45700" anchor="ctr" anchorCtr="0">
                <a:noAutofit/>
              </a:bodyPr>
              <a:lstStyle/>
              <a:p>
                <a:pPr marL="0" marR="0" lvl="0" indent="-76200" algn="ctr" rtl="0">
                  <a:lnSpc>
                    <a:spcPct val="90000"/>
                  </a:lnSpc>
                  <a:spcBef>
                    <a:spcPts val="0"/>
                  </a:spcBef>
                  <a:spcAft>
                    <a:spcPts val="0"/>
                  </a:spcAft>
                  <a:buClr>
                    <a:srgbClr val="000000"/>
                  </a:buClr>
                  <a:buSzPct val="100000"/>
                  <a:buFont typeface="Avenir"/>
                  <a:buNone/>
                </a:pPr>
                <a:r>
                  <a:rPr lang="en-US" sz="1200" b="0" i="0" u="none" strike="noStrike" cap="none">
                    <a:solidFill>
                      <a:srgbClr val="000000"/>
                    </a:solidFill>
                    <a:latin typeface="Avenir"/>
                    <a:ea typeface="Avenir"/>
                    <a:cs typeface="Avenir"/>
                    <a:sym typeface="Avenir"/>
                  </a:rPr>
                  <a:t>Performing Arts Schools, Musical acts and groups</a:t>
                </a:r>
              </a:p>
            </p:txBody>
          </p:sp>
          <p:sp>
            <p:nvSpPr>
              <p:cNvPr id="1016" name="Shape 1016"/>
              <p:cNvSpPr/>
              <p:nvPr/>
            </p:nvSpPr>
            <p:spPr>
              <a:xfrm>
                <a:off x="4173339" y="711940"/>
                <a:ext cx="1282500" cy="907500"/>
              </a:xfrm>
              <a:prstGeom prst="roundRect">
                <a:avLst>
                  <a:gd name="adj" fmla="val 10000"/>
                </a:avLst>
              </a:prstGeom>
              <a:noFill/>
              <a:ln w="25400" cap="flat" cmpd="sng">
                <a:solidFill>
                  <a:srgbClr val="ED7D3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17" name="Shape 1017"/>
              <p:cNvSpPr txBox="1"/>
              <p:nvPr/>
            </p:nvSpPr>
            <p:spPr>
              <a:xfrm>
                <a:off x="4199915" y="738516"/>
                <a:ext cx="1229400" cy="854100"/>
              </a:xfrm>
              <a:prstGeom prst="rect">
                <a:avLst/>
              </a:prstGeom>
              <a:noFill/>
              <a:ln>
                <a:noFill/>
              </a:ln>
            </p:spPr>
            <p:txBody>
              <a:bodyPr wrap="square" lIns="57150" tIns="57150" rIns="57150" bIns="57150" anchor="ctr" anchorCtr="0">
                <a:noAutofit/>
              </a:bodyPr>
              <a:lstStyle/>
              <a:p>
                <a:pPr marL="0" marR="0" lvl="0" indent="-95250" algn="ctr" rtl="0">
                  <a:lnSpc>
                    <a:spcPct val="90000"/>
                  </a:lnSpc>
                  <a:spcBef>
                    <a:spcPts val="0"/>
                  </a:spcBef>
                  <a:spcAft>
                    <a:spcPts val="0"/>
                  </a:spcAft>
                  <a:buClr>
                    <a:srgbClr val="000000"/>
                  </a:buClr>
                  <a:buSzPct val="100000"/>
                  <a:buFont typeface="Avenir"/>
                  <a:buNone/>
                </a:pPr>
                <a:r>
                  <a:rPr lang="en-US" sz="1500" b="0" i="0" u="none" strike="noStrike" cap="none">
                    <a:solidFill>
                      <a:srgbClr val="000000"/>
                    </a:solidFill>
                    <a:latin typeface="Avenir"/>
                    <a:ea typeface="Avenir"/>
                    <a:cs typeface="Avenir"/>
                    <a:sym typeface="Avenir"/>
                  </a:rPr>
                  <a:t>Additional skills and certificates</a:t>
                </a:r>
              </a:p>
            </p:txBody>
          </p:sp>
          <p:sp>
            <p:nvSpPr>
              <p:cNvPr id="1018" name="Shape 1018"/>
              <p:cNvSpPr/>
              <p:nvPr/>
            </p:nvSpPr>
            <p:spPr>
              <a:xfrm>
                <a:off x="4173339" y="1750228"/>
                <a:ext cx="1282500" cy="907500"/>
              </a:xfrm>
              <a:prstGeom prst="roundRect">
                <a:avLst>
                  <a:gd name="adj" fmla="val 10000"/>
                </a:avLst>
              </a:prstGeom>
              <a:noFill/>
              <a:ln w="25400" cap="flat" cmpd="sng">
                <a:solidFill>
                  <a:srgbClr val="44546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19" name="Shape 1019"/>
              <p:cNvSpPr txBox="1"/>
              <p:nvPr/>
            </p:nvSpPr>
            <p:spPr>
              <a:xfrm>
                <a:off x="4199915" y="1776804"/>
                <a:ext cx="1229400" cy="854100"/>
              </a:xfrm>
              <a:prstGeom prst="rect">
                <a:avLst/>
              </a:prstGeom>
              <a:noFill/>
              <a:ln>
                <a:noFill/>
              </a:ln>
            </p:spPr>
            <p:txBody>
              <a:bodyPr wrap="square" lIns="45700" tIns="45700" rIns="45700" bIns="45700" anchor="ctr" anchorCtr="0">
                <a:noAutofit/>
              </a:bodyPr>
              <a:lstStyle/>
              <a:p>
                <a:pPr marL="0" marR="0" lvl="0" indent="-76200" algn="ctr" rtl="0">
                  <a:lnSpc>
                    <a:spcPct val="90000"/>
                  </a:lnSpc>
                  <a:spcBef>
                    <a:spcPts val="0"/>
                  </a:spcBef>
                  <a:spcAft>
                    <a:spcPts val="0"/>
                  </a:spcAft>
                  <a:buClr>
                    <a:srgbClr val="000000"/>
                  </a:buClr>
                  <a:buSzPct val="100000"/>
                  <a:buFont typeface="Avenir"/>
                  <a:buNone/>
                </a:pPr>
                <a:r>
                  <a:rPr lang="en-US" sz="1200" b="0" i="0" u="none" strike="noStrike" cap="none">
                    <a:solidFill>
                      <a:srgbClr val="000000"/>
                    </a:solidFill>
                    <a:latin typeface="Avenir"/>
                    <a:ea typeface="Avenir"/>
                    <a:cs typeface="Avenir"/>
                    <a:sym typeface="Avenir"/>
                  </a:rPr>
                  <a:t>Online Academies, Colleges</a:t>
                </a:r>
              </a:p>
            </p:txBody>
          </p:sp>
          <p:sp>
            <p:nvSpPr>
              <p:cNvPr id="1020" name="Shape 1020"/>
              <p:cNvSpPr/>
              <p:nvPr/>
            </p:nvSpPr>
            <p:spPr>
              <a:xfrm>
                <a:off x="5563536" y="711940"/>
                <a:ext cx="1282500" cy="907500"/>
              </a:xfrm>
              <a:prstGeom prst="roundRect">
                <a:avLst>
                  <a:gd name="adj" fmla="val 10000"/>
                </a:avLst>
              </a:prstGeom>
              <a:noFill/>
              <a:ln w="25400" cap="flat" cmpd="sng">
                <a:solidFill>
                  <a:srgbClr val="ED7D3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21" name="Shape 1021"/>
              <p:cNvSpPr txBox="1"/>
              <p:nvPr/>
            </p:nvSpPr>
            <p:spPr>
              <a:xfrm>
                <a:off x="5590112" y="738516"/>
                <a:ext cx="1229400" cy="854100"/>
              </a:xfrm>
              <a:prstGeom prst="rect">
                <a:avLst/>
              </a:prstGeom>
              <a:noFill/>
              <a:ln>
                <a:noFill/>
              </a:ln>
            </p:spPr>
            <p:txBody>
              <a:bodyPr wrap="square" lIns="57150" tIns="57150" rIns="57150" bIns="57150" anchor="ctr" anchorCtr="0">
                <a:noAutofit/>
              </a:bodyPr>
              <a:lstStyle/>
              <a:p>
                <a:pPr marL="0" marR="0" lvl="0" indent="-95250" algn="ctr" rtl="0">
                  <a:lnSpc>
                    <a:spcPct val="90000"/>
                  </a:lnSpc>
                  <a:spcBef>
                    <a:spcPts val="0"/>
                  </a:spcBef>
                  <a:spcAft>
                    <a:spcPts val="0"/>
                  </a:spcAft>
                  <a:buClr>
                    <a:srgbClr val="000000"/>
                  </a:buClr>
                  <a:buSzPct val="100000"/>
                  <a:buFont typeface="Avenir"/>
                  <a:buNone/>
                </a:pPr>
                <a:r>
                  <a:rPr lang="en-US" sz="1500">
                    <a:latin typeface="Avenir"/>
                    <a:ea typeface="Avenir"/>
                    <a:cs typeface="Avenir"/>
                    <a:sym typeface="Avenir"/>
                  </a:rPr>
                  <a:t>Travel, Exploration</a:t>
                </a:r>
              </a:p>
            </p:txBody>
          </p:sp>
          <p:sp>
            <p:nvSpPr>
              <p:cNvPr id="1022" name="Shape 1022"/>
              <p:cNvSpPr/>
              <p:nvPr/>
            </p:nvSpPr>
            <p:spPr>
              <a:xfrm>
                <a:off x="5563536" y="1750228"/>
                <a:ext cx="1282500" cy="907500"/>
              </a:xfrm>
              <a:prstGeom prst="roundRect">
                <a:avLst>
                  <a:gd name="adj" fmla="val 10000"/>
                </a:avLst>
              </a:prstGeom>
              <a:noFill/>
              <a:ln w="25400" cap="flat" cmpd="sng">
                <a:solidFill>
                  <a:srgbClr val="44546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23" name="Shape 1023"/>
              <p:cNvSpPr txBox="1"/>
              <p:nvPr/>
            </p:nvSpPr>
            <p:spPr>
              <a:xfrm>
                <a:off x="5590112" y="1776804"/>
                <a:ext cx="1229400" cy="854100"/>
              </a:xfrm>
              <a:prstGeom prst="rect">
                <a:avLst/>
              </a:prstGeom>
              <a:noFill/>
              <a:ln>
                <a:noFill/>
              </a:ln>
            </p:spPr>
            <p:txBody>
              <a:bodyPr wrap="square" lIns="45700" tIns="45700" rIns="45700" bIns="45700" anchor="ctr" anchorCtr="0">
                <a:noAutofit/>
              </a:bodyPr>
              <a:lstStyle/>
              <a:p>
                <a:pPr marL="0" marR="0" lvl="0" indent="-76200" algn="ctr" rtl="0">
                  <a:lnSpc>
                    <a:spcPct val="90000"/>
                  </a:lnSpc>
                  <a:spcBef>
                    <a:spcPts val="0"/>
                  </a:spcBef>
                  <a:spcAft>
                    <a:spcPts val="0"/>
                  </a:spcAft>
                  <a:buClr>
                    <a:srgbClr val="000000"/>
                  </a:buClr>
                  <a:buSzPct val="100000"/>
                  <a:buFont typeface="Avenir"/>
                  <a:buNone/>
                </a:pPr>
                <a:r>
                  <a:rPr lang="en-US" sz="1200">
                    <a:latin typeface="Avenir"/>
                    <a:ea typeface="Avenir"/>
                    <a:cs typeface="Avenir"/>
                    <a:sym typeface="Avenir"/>
                  </a:rPr>
                  <a:t>Exchange Programs, DOE, Scouts  </a:t>
                </a:r>
              </a:p>
            </p:txBody>
          </p:sp>
        </p:grpSp>
        <p:grpSp>
          <p:nvGrpSpPr>
            <p:cNvPr id="1024" name="Shape 1024"/>
            <p:cNvGrpSpPr/>
            <p:nvPr/>
          </p:nvGrpSpPr>
          <p:grpSpPr>
            <a:xfrm>
              <a:off x="7351479" y="2780472"/>
              <a:ext cx="1433700" cy="2329363"/>
              <a:chOff x="7351479" y="2780472"/>
              <a:chExt cx="1433700" cy="2329363"/>
            </a:xfrm>
          </p:grpSpPr>
          <p:sp>
            <p:nvSpPr>
              <p:cNvPr id="1025" name="Shape 1025"/>
              <p:cNvSpPr txBox="1"/>
              <p:nvPr/>
            </p:nvSpPr>
            <p:spPr>
              <a:xfrm>
                <a:off x="7351479" y="3440605"/>
                <a:ext cx="1398600" cy="73860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ED7D31"/>
                  </a:buClr>
                  <a:buSzPct val="100000"/>
                  <a:buFont typeface="Avenir"/>
                  <a:buNone/>
                </a:pPr>
                <a:r>
                  <a:rPr lang="en-US" sz="1400" b="0" i="0" u="none" strike="noStrike" cap="none">
                    <a:solidFill>
                      <a:srgbClr val="ED7D31"/>
                    </a:solidFill>
                    <a:latin typeface="Avenir"/>
                    <a:ea typeface="Avenir"/>
                    <a:cs typeface="Avenir"/>
                    <a:sym typeface="Avenir"/>
                  </a:rPr>
                  <a:t>Types of new products offered</a:t>
                </a:r>
              </a:p>
            </p:txBody>
          </p:sp>
          <p:sp>
            <p:nvSpPr>
              <p:cNvPr id="1026" name="Shape 1026"/>
              <p:cNvSpPr txBox="1"/>
              <p:nvPr/>
            </p:nvSpPr>
            <p:spPr>
              <a:xfrm>
                <a:off x="7351479" y="4586635"/>
                <a:ext cx="1416600" cy="52320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44546A"/>
                  </a:buClr>
                  <a:buSzPct val="100000"/>
                  <a:buFont typeface="Avenir"/>
                  <a:buNone/>
                </a:pPr>
                <a:r>
                  <a:rPr lang="en-US" sz="1400" b="0" i="0" u="none" strike="noStrike" cap="none">
                    <a:solidFill>
                      <a:srgbClr val="44546A"/>
                    </a:solidFill>
                    <a:latin typeface="Avenir"/>
                    <a:ea typeface="Avenir"/>
                    <a:cs typeface="Avenir"/>
                    <a:sym typeface="Avenir"/>
                  </a:rPr>
                  <a:t>Sources for these products</a:t>
                </a:r>
              </a:p>
            </p:txBody>
          </p:sp>
          <p:sp>
            <p:nvSpPr>
              <p:cNvPr id="1027" name="Shape 1027"/>
              <p:cNvSpPr txBox="1"/>
              <p:nvPr/>
            </p:nvSpPr>
            <p:spPr>
              <a:xfrm>
                <a:off x="7386579" y="2780472"/>
                <a:ext cx="1398600" cy="30780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C00000"/>
                  </a:buClr>
                  <a:buSzPct val="100000"/>
                  <a:buFont typeface="Avenir"/>
                  <a:buNone/>
                </a:pPr>
                <a:r>
                  <a:rPr lang="en-US" sz="1400" b="0" i="0" u="none" strike="noStrike" cap="none">
                    <a:solidFill>
                      <a:srgbClr val="C00000"/>
                    </a:solidFill>
                    <a:latin typeface="Avenir"/>
                    <a:ea typeface="Avenir"/>
                    <a:cs typeface="Avenir"/>
                    <a:sym typeface="Avenir"/>
                  </a:rPr>
                  <a:t>New product</a:t>
                </a:r>
              </a:p>
            </p:txBody>
          </p:sp>
        </p:grpSp>
      </p:grpSp>
      <p:pic>
        <p:nvPicPr>
          <p:cNvPr id="1028" name="Shape 1028"/>
          <p:cNvPicPr preferRelativeResize="0"/>
          <p:nvPr/>
        </p:nvPicPr>
        <p:blipFill rotWithShape="1">
          <a:blip r:embed="rId5">
            <a:alphaModFix/>
          </a:blip>
          <a:srcRect/>
          <a:stretch/>
        </p:blipFill>
        <p:spPr>
          <a:xfrm>
            <a:off x="6439673" y="3326667"/>
            <a:ext cx="489732" cy="489732"/>
          </a:xfrm>
          <a:prstGeom prst="rect">
            <a:avLst/>
          </a:prstGeom>
          <a:noFill/>
          <a:ln>
            <a:noFill/>
          </a:ln>
        </p:spPr>
      </p:pic>
      <p:pic>
        <p:nvPicPr>
          <p:cNvPr id="1029" name="Shape 1029"/>
          <p:cNvPicPr preferRelativeResize="0"/>
          <p:nvPr/>
        </p:nvPicPr>
        <p:blipFill rotWithShape="1">
          <a:blip r:embed="rId5">
            <a:alphaModFix/>
          </a:blip>
          <a:srcRect/>
          <a:stretch/>
        </p:blipFill>
        <p:spPr>
          <a:xfrm>
            <a:off x="618498" y="3326667"/>
            <a:ext cx="489732" cy="48973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txBox="1"/>
          <p:nvPr/>
        </p:nvSpPr>
        <p:spPr>
          <a:xfrm>
            <a:off x="380425" y="123429"/>
            <a:ext cx="7224708" cy="707887"/>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rgbClr val="000000"/>
              </a:buClr>
              <a:buSzPct val="25000"/>
              <a:buFont typeface="Avenir"/>
              <a:buNone/>
            </a:pPr>
            <a:r>
              <a:rPr lang="en-US" sz="2000" b="0" i="0" u="none" strike="noStrike" cap="none">
                <a:solidFill>
                  <a:srgbClr val="000000"/>
                </a:solidFill>
                <a:latin typeface="Avenir"/>
                <a:ea typeface="Avenir"/>
                <a:cs typeface="Avenir"/>
                <a:sym typeface="Avenir"/>
              </a:rPr>
              <a:t>1Scope should pursue sign up strategies which will be consistent and include connection to the bran</a:t>
            </a:r>
            <a:r>
              <a:rPr lang="en-US" sz="2000" b="0" i="0" u="none" strike="noStrike" cap="none">
                <a:solidFill>
                  <a:schemeClr val="dk1"/>
                </a:solidFill>
                <a:latin typeface="Avenir"/>
                <a:ea typeface="Avenir"/>
                <a:cs typeface="Avenir"/>
                <a:sym typeface="Avenir"/>
              </a:rPr>
              <a:t>d</a:t>
            </a:r>
          </a:p>
        </p:txBody>
      </p:sp>
      <p:grpSp>
        <p:nvGrpSpPr>
          <p:cNvPr id="1035" name="Shape 1035"/>
          <p:cNvGrpSpPr/>
          <p:nvPr/>
        </p:nvGrpSpPr>
        <p:grpSpPr>
          <a:xfrm>
            <a:off x="3531910" y="4933630"/>
            <a:ext cx="2080180" cy="332648"/>
            <a:chOff x="1844438" y="699287"/>
            <a:chExt cx="1699724" cy="398953"/>
          </a:xfrm>
        </p:grpSpPr>
        <p:sp>
          <p:nvSpPr>
            <p:cNvPr id="1036" name="Shape 1036"/>
            <p:cNvSpPr/>
            <p:nvPr/>
          </p:nvSpPr>
          <p:spPr>
            <a:xfrm>
              <a:off x="1844438" y="699287"/>
              <a:ext cx="1699724" cy="398953"/>
            </a:xfrm>
            <a:prstGeom prst="roundRect">
              <a:avLst>
                <a:gd name="adj" fmla="val 10000"/>
              </a:avLst>
            </a:prstGeom>
            <a:solidFill>
              <a:srgbClr val="BFBFBF"/>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037" name="Shape 1037"/>
            <p:cNvSpPr txBox="1"/>
            <p:nvPr/>
          </p:nvSpPr>
          <p:spPr>
            <a:xfrm>
              <a:off x="1856123" y="710972"/>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Partnership Strategies</a:t>
              </a:r>
            </a:p>
          </p:txBody>
        </p:sp>
      </p:grpSp>
      <p:grpSp>
        <p:nvGrpSpPr>
          <p:cNvPr id="1038" name="Shape 1038"/>
          <p:cNvGrpSpPr/>
          <p:nvPr/>
        </p:nvGrpSpPr>
        <p:grpSpPr>
          <a:xfrm>
            <a:off x="3537130" y="5327894"/>
            <a:ext cx="2069741" cy="546583"/>
            <a:chOff x="1844438" y="699287"/>
            <a:chExt cx="1699724" cy="398953"/>
          </a:xfrm>
        </p:grpSpPr>
        <p:sp>
          <p:nvSpPr>
            <p:cNvPr id="1039" name="Shape 1039"/>
            <p:cNvSpPr/>
            <p:nvPr/>
          </p:nvSpPr>
          <p:spPr>
            <a:xfrm>
              <a:off x="1844438"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40" name="Shape 1040"/>
            <p:cNvSpPr txBox="1"/>
            <p:nvPr/>
          </p:nvSpPr>
          <p:spPr>
            <a:xfrm>
              <a:off x="1856123"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dk1"/>
                </a:buClr>
                <a:buSzPct val="25000"/>
                <a:buFont typeface="Avenir"/>
                <a:buNone/>
              </a:pPr>
              <a:r>
                <a:rPr lang="en-US" sz="1200" b="0" i="1" u="none" strike="noStrike" cap="none">
                  <a:solidFill>
                    <a:schemeClr val="dk1"/>
                  </a:solidFill>
                  <a:latin typeface="Avenir"/>
                  <a:ea typeface="Avenir"/>
                  <a:cs typeface="Avenir"/>
                  <a:sym typeface="Avenir"/>
                </a:rPr>
                <a:t>Connect B2B to provide students with even better opportunities.</a:t>
              </a:r>
            </a:p>
          </p:txBody>
        </p:sp>
      </p:grpSp>
      <p:sp>
        <p:nvSpPr>
          <p:cNvPr id="1041" name="Shape 1041"/>
          <p:cNvSpPr/>
          <p:nvPr/>
        </p:nvSpPr>
        <p:spPr>
          <a:xfrm>
            <a:off x="2066110" y="1358557"/>
            <a:ext cx="4984820" cy="319872"/>
          </a:xfrm>
          <a:prstGeom prst="rect">
            <a:avLst/>
          </a:prstGeom>
          <a:solidFill>
            <a:srgbClr val="7F7F7F"/>
          </a:solidFill>
          <a:ln>
            <a:noFill/>
          </a:ln>
        </p:spPr>
        <p:txBody>
          <a:bodyPr wrap="square" lIns="91425" tIns="45700" rIns="91425" bIns="45700" anchor="ctr" anchorCtr="0">
            <a:noAutofit/>
          </a:bodyPr>
          <a:lstStyle/>
          <a:p>
            <a:pPr marL="0" marR="0" lvl="0" indent="-28575" algn="ctr" rtl="0">
              <a:lnSpc>
                <a:spcPct val="100000"/>
              </a:lnSpc>
              <a:spcBef>
                <a:spcPts val="0"/>
              </a:spcBef>
              <a:spcAft>
                <a:spcPts val="0"/>
              </a:spcAft>
              <a:buClr>
                <a:schemeClr val="lt1"/>
              </a:buClr>
              <a:buSzPct val="25000"/>
              <a:buFont typeface="Avenir"/>
              <a:buNone/>
            </a:pPr>
            <a:r>
              <a:rPr lang="en-US" sz="1800" b="0" i="0" u="none" strike="noStrike" cap="none">
                <a:solidFill>
                  <a:schemeClr val="lt1"/>
                </a:solidFill>
                <a:latin typeface="Avenir"/>
                <a:ea typeface="Avenir"/>
                <a:cs typeface="Avenir"/>
                <a:sym typeface="Avenir"/>
              </a:rPr>
              <a:t>Develop</a:t>
            </a:r>
          </a:p>
        </p:txBody>
      </p:sp>
      <p:grpSp>
        <p:nvGrpSpPr>
          <p:cNvPr id="1042" name="Shape 1042"/>
          <p:cNvGrpSpPr/>
          <p:nvPr/>
        </p:nvGrpSpPr>
        <p:grpSpPr>
          <a:xfrm>
            <a:off x="3338322" y="1893092"/>
            <a:ext cx="2098083" cy="332648"/>
            <a:chOff x="13800" y="699287"/>
            <a:chExt cx="1699724" cy="398953"/>
          </a:xfrm>
        </p:grpSpPr>
        <p:sp>
          <p:nvSpPr>
            <p:cNvPr id="1043" name="Shape 1043"/>
            <p:cNvSpPr/>
            <p:nvPr/>
          </p:nvSpPr>
          <p:spPr>
            <a:xfrm>
              <a:off x="13800" y="699287"/>
              <a:ext cx="1699724" cy="398953"/>
            </a:xfrm>
            <a:prstGeom prst="roundRect">
              <a:avLst>
                <a:gd name="adj" fmla="val 10000"/>
              </a:avLst>
            </a:prstGeom>
            <a:solidFill>
              <a:schemeClr val="accent4"/>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044" name="Shape 1044"/>
            <p:cNvSpPr txBox="1"/>
            <p:nvPr/>
          </p:nvSpPr>
          <p:spPr>
            <a:xfrm>
              <a:off x="25485" y="710972"/>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Systematic Social Media</a:t>
              </a:r>
            </a:p>
          </p:txBody>
        </p:sp>
      </p:grpSp>
      <p:grpSp>
        <p:nvGrpSpPr>
          <p:cNvPr id="1045" name="Shape 1045"/>
          <p:cNvGrpSpPr/>
          <p:nvPr/>
        </p:nvGrpSpPr>
        <p:grpSpPr>
          <a:xfrm>
            <a:off x="6121818" y="1883482"/>
            <a:ext cx="2205843" cy="332648"/>
            <a:chOff x="1844438" y="699287"/>
            <a:chExt cx="1699724" cy="398953"/>
          </a:xfrm>
        </p:grpSpPr>
        <p:sp>
          <p:nvSpPr>
            <p:cNvPr id="1046" name="Shape 1046"/>
            <p:cNvSpPr/>
            <p:nvPr/>
          </p:nvSpPr>
          <p:spPr>
            <a:xfrm>
              <a:off x="1844438" y="699287"/>
              <a:ext cx="1699724" cy="398953"/>
            </a:xfrm>
            <a:prstGeom prst="roundRect">
              <a:avLst>
                <a:gd name="adj" fmla="val 10000"/>
              </a:avLst>
            </a:prstGeom>
            <a:solidFill>
              <a:srgbClr val="BFBFBF"/>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047" name="Shape 1047"/>
            <p:cNvSpPr txBox="1"/>
            <p:nvPr/>
          </p:nvSpPr>
          <p:spPr>
            <a:xfrm>
              <a:off x="1856123" y="710972"/>
              <a:ext cx="1676354" cy="375583"/>
            </a:xfrm>
            <a:prstGeom prst="rect">
              <a:avLst/>
            </a:prstGeom>
            <a:solidFill>
              <a:srgbClr val="BFBFBF"/>
            </a:solidFill>
            <a:ln>
              <a:noFill/>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On Campus Marketing</a:t>
              </a:r>
            </a:p>
          </p:txBody>
        </p:sp>
      </p:grpSp>
      <p:grpSp>
        <p:nvGrpSpPr>
          <p:cNvPr id="1048" name="Shape 1048"/>
          <p:cNvGrpSpPr/>
          <p:nvPr/>
        </p:nvGrpSpPr>
        <p:grpSpPr>
          <a:xfrm>
            <a:off x="560080" y="1893092"/>
            <a:ext cx="2098083" cy="332648"/>
            <a:chOff x="13800" y="699287"/>
            <a:chExt cx="1699724" cy="398953"/>
          </a:xfrm>
        </p:grpSpPr>
        <p:sp>
          <p:nvSpPr>
            <p:cNvPr id="1049" name="Shape 1049"/>
            <p:cNvSpPr/>
            <p:nvPr/>
          </p:nvSpPr>
          <p:spPr>
            <a:xfrm>
              <a:off x="13800" y="699287"/>
              <a:ext cx="1699724" cy="398953"/>
            </a:xfrm>
            <a:prstGeom prst="roundRect">
              <a:avLst>
                <a:gd name="adj" fmla="val 10000"/>
              </a:avLst>
            </a:prstGeom>
            <a:solidFill>
              <a:srgbClr val="F9BC32"/>
            </a:solidFill>
            <a:ln w="9525" cap="flat" cmpd="sng">
              <a:solidFill>
                <a:srgbClr val="BFBFBF"/>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50" name="Shape 1050"/>
            <p:cNvSpPr txBox="1"/>
            <p:nvPr/>
          </p:nvSpPr>
          <p:spPr>
            <a:xfrm>
              <a:off x="25485" y="710972"/>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‘Big Moment’ Marketing</a:t>
              </a:r>
            </a:p>
          </p:txBody>
        </p:sp>
      </p:grpSp>
      <p:grpSp>
        <p:nvGrpSpPr>
          <p:cNvPr id="1051" name="Shape 1051"/>
          <p:cNvGrpSpPr/>
          <p:nvPr/>
        </p:nvGrpSpPr>
        <p:grpSpPr>
          <a:xfrm>
            <a:off x="3346214" y="2286212"/>
            <a:ext cx="2087555" cy="542246"/>
            <a:chOff x="13800" y="699287"/>
            <a:chExt cx="1699724" cy="398953"/>
          </a:xfrm>
        </p:grpSpPr>
        <p:sp>
          <p:nvSpPr>
            <p:cNvPr id="1052" name="Shape 1052"/>
            <p:cNvSpPr/>
            <p:nvPr/>
          </p:nvSpPr>
          <p:spPr>
            <a:xfrm>
              <a:off x="13800"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53" name="Shape 1053"/>
            <p:cNvSpPr txBox="1"/>
            <p:nvPr/>
          </p:nvSpPr>
          <p:spPr>
            <a:xfrm>
              <a:off x="25485"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76200" algn="ctr" rtl="0">
                <a:lnSpc>
                  <a:spcPct val="90000"/>
                </a:lnSpc>
                <a:spcBef>
                  <a:spcPts val="0"/>
                </a:spcBef>
                <a:spcAft>
                  <a:spcPts val="0"/>
                </a:spcAft>
                <a:buClr>
                  <a:schemeClr val="dk1"/>
                </a:buClr>
                <a:buSzPct val="100000"/>
                <a:buFont typeface="Avenir"/>
                <a:buNone/>
              </a:pPr>
              <a:r>
                <a:rPr lang="en-US" sz="1200" b="0" i="1" u="none" strike="noStrike" cap="none">
                  <a:solidFill>
                    <a:schemeClr val="dk1"/>
                  </a:solidFill>
                  <a:latin typeface="Avenir"/>
                  <a:ea typeface="Avenir"/>
                  <a:cs typeface="Avenir"/>
                  <a:sym typeface="Avenir"/>
                </a:rPr>
                <a:t>A consistent social media strategy aligns with student habits.</a:t>
              </a:r>
            </a:p>
          </p:txBody>
        </p:sp>
      </p:grpSp>
      <p:grpSp>
        <p:nvGrpSpPr>
          <p:cNvPr id="1054" name="Shape 1054"/>
          <p:cNvGrpSpPr/>
          <p:nvPr/>
        </p:nvGrpSpPr>
        <p:grpSpPr>
          <a:xfrm>
            <a:off x="6121820" y="2277745"/>
            <a:ext cx="2194773" cy="546583"/>
            <a:chOff x="1844438" y="699287"/>
            <a:chExt cx="1699724" cy="398953"/>
          </a:xfrm>
        </p:grpSpPr>
        <p:sp>
          <p:nvSpPr>
            <p:cNvPr id="1055" name="Shape 1055"/>
            <p:cNvSpPr/>
            <p:nvPr/>
          </p:nvSpPr>
          <p:spPr>
            <a:xfrm>
              <a:off x="1844438"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56" name="Shape 1056"/>
            <p:cNvSpPr txBox="1"/>
            <p:nvPr/>
          </p:nvSpPr>
          <p:spPr>
            <a:xfrm>
              <a:off x="1856123"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dk1"/>
                </a:buClr>
                <a:buSzPct val="25000"/>
                <a:buFont typeface="Avenir"/>
                <a:buNone/>
              </a:pPr>
              <a:r>
                <a:rPr lang="en-US" sz="1200" b="0" i="1" u="none" strike="noStrike" cap="none">
                  <a:solidFill>
                    <a:schemeClr val="dk1"/>
                  </a:solidFill>
                  <a:latin typeface="Avenir"/>
                  <a:ea typeface="Avenir"/>
                  <a:cs typeface="Avenir"/>
                  <a:sym typeface="Avenir"/>
                </a:rPr>
                <a:t>Increase 1Scope’s brand presence on university campuses.</a:t>
              </a:r>
            </a:p>
          </p:txBody>
        </p:sp>
      </p:grpSp>
      <p:grpSp>
        <p:nvGrpSpPr>
          <p:cNvPr id="1057" name="Shape 1057"/>
          <p:cNvGrpSpPr/>
          <p:nvPr/>
        </p:nvGrpSpPr>
        <p:grpSpPr>
          <a:xfrm>
            <a:off x="574068" y="2286213"/>
            <a:ext cx="2087555" cy="535917"/>
            <a:chOff x="13800" y="699287"/>
            <a:chExt cx="1699724" cy="398953"/>
          </a:xfrm>
        </p:grpSpPr>
        <p:sp>
          <p:nvSpPr>
            <p:cNvPr id="1058" name="Shape 1058"/>
            <p:cNvSpPr/>
            <p:nvPr/>
          </p:nvSpPr>
          <p:spPr>
            <a:xfrm>
              <a:off x="13800"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59" name="Shape 1059"/>
            <p:cNvSpPr txBox="1"/>
            <p:nvPr/>
          </p:nvSpPr>
          <p:spPr>
            <a:xfrm>
              <a:off x="25485"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dk1"/>
                </a:buClr>
                <a:buSzPct val="25000"/>
                <a:buFont typeface="Avenir"/>
                <a:buNone/>
              </a:pPr>
              <a:r>
                <a:rPr lang="en-US" sz="1200" b="0" i="1" u="none" strike="noStrike" cap="none">
                  <a:solidFill>
                    <a:schemeClr val="dk1"/>
                  </a:solidFill>
                  <a:latin typeface="Avenir"/>
                  <a:ea typeface="Avenir"/>
                  <a:cs typeface="Avenir"/>
                  <a:sym typeface="Avenir"/>
                </a:rPr>
                <a:t>Target students during the key moments of their lives</a:t>
              </a:r>
            </a:p>
          </p:txBody>
        </p:sp>
      </p:grpSp>
      <p:grpSp>
        <p:nvGrpSpPr>
          <p:cNvPr id="1060" name="Shape 1060"/>
          <p:cNvGrpSpPr/>
          <p:nvPr/>
        </p:nvGrpSpPr>
        <p:grpSpPr>
          <a:xfrm>
            <a:off x="4944894" y="3080139"/>
            <a:ext cx="2106016" cy="332648"/>
            <a:chOff x="1844438" y="699287"/>
            <a:chExt cx="1699724" cy="398953"/>
          </a:xfrm>
        </p:grpSpPr>
        <p:sp>
          <p:nvSpPr>
            <p:cNvPr id="1061" name="Shape 1061"/>
            <p:cNvSpPr/>
            <p:nvPr/>
          </p:nvSpPr>
          <p:spPr>
            <a:xfrm>
              <a:off x="1844438" y="699287"/>
              <a:ext cx="1699724" cy="398953"/>
            </a:xfrm>
            <a:prstGeom prst="roundRect">
              <a:avLst>
                <a:gd name="adj" fmla="val 10000"/>
              </a:avLst>
            </a:prstGeom>
            <a:solidFill>
              <a:schemeClr val="accent4"/>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062" name="Shape 1062"/>
            <p:cNvSpPr txBox="1"/>
            <p:nvPr/>
          </p:nvSpPr>
          <p:spPr>
            <a:xfrm>
              <a:off x="1856123" y="710972"/>
              <a:ext cx="1676354" cy="375583"/>
            </a:xfrm>
            <a:prstGeom prst="rect">
              <a:avLst/>
            </a:prstGeom>
            <a:solidFill>
              <a:schemeClr val="accent4"/>
            </a:solidFill>
            <a:ln>
              <a:noFill/>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1Scope Run Events</a:t>
              </a:r>
            </a:p>
          </p:txBody>
        </p:sp>
      </p:grpSp>
      <p:grpSp>
        <p:nvGrpSpPr>
          <p:cNvPr id="1063" name="Shape 1063"/>
          <p:cNvGrpSpPr/>
          <p:nvPr/>
        </p:nvGrpSpPr>
        <p:grpSpPr>
          <a:xfrm>
            <a:off x="4944396" y="3474404"/>
            <a:ext cx="2095447" cy="546583"/>
            <a:chOff x="1844438" y="699287"/>
            <a:chExt cx="1699724" cy="398953"/>
          </a:xfrm>
        </p:grpSpPr>
        <p:sp>
          <p:nvSpPr>
            <p:cNvPr id="1064" name="Shape 1064"/>
            <p:cNvSpPr/>
            <p:nvPr/>
          </p:nvSpPr>
          <p:spPr>
            <a:xfrm>
              <a:off x="1844438" y="699287"/>
              <a:ext cx="1699724" cy="398953"/>
            </a:xfrm>
            <a:prstGeom prst="roundRect">
              <a:avLst>
                <a:gd name="adj" fmla="val 10000"/>
              </a:avLst>
            </a:prstGeom>
            <a:solidFill>
              <a:schemeClr val="lt1">
                <a:alpha val="78431"/>
              </a:schemeClr>
            </a:solidFill>
            <a:ln w="19050" cap="flat" cmpd="sng">
              <a:solidFill>
                <a:schemeClr val="accent4"/>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65" name="Shape 1065"/>
            <p:cNvSpPr txBox="1"/>
            <p:nvPr/>
          </p:nvSpPr>
          <p:spPr>
            <a:xfrm>
              <a:off x="1856123" y="710972"/>
              <a:ext cx="1676354" cy="375583"/>
            </a:xfrm>
            <a:prstGeom prst="rect">
              <a:avLst/>
            </a:prstGeom>
            <a:noFill/>
            <a:ln w="9525" cap="flat" cmpd="sng">
              <a:solidFill>
                <a:schemeClr val="accent4"/>
              </a:solidFill>
              <a:prstDash val="solid"/>
              <a:round/>
              <a:headEnd type="none" w="med" len="med"/>
              <a:tailEnd type="none" w="med" len="med"/>
            </a:ln>
          </p:spPr>
          <p:txBody>
            <a:bodyPr wrap="square" lIns="53325" tIns="53325" rIns="53325" bIns="53325" anchor="ctr" anchorCtr="0">
              <a:noAutofit/>
            </a:bodyPr>
            <a:lstStyle/>
            <a:p>
              <a:pPr marL="0" marR="0" lvl="0" indent="-76200" algn="ctr" rtl="0">
                <a:lnSpc>
                  <a:spcPct val="90000"/>
                </a:lnSpc>
                <a:spcBef>
                  <a:spcPts val="0"/>
                </a:spcBef>
                <a:spcAft>
                  <a:spcPts val="0"/>
                </a:spcAft>
                <a:buClr>
                  <a:schemeClr val="dk1"/>
                </a:buClr>
                <a:buSzPct val="100000"/>
                <a:buFont typeface="Avenir"/>
                <a:buNone/>
              </a:pPr>
              <a:r>
                <a:rPr lang="en-US" sz="1200" b="0" i="1" u="none" strike="noStrike" cap="none">
                  <a:solidFill>
                    <a:schemeClr val="dk1"/>
                  </a:solidFill>
                  <a:latin typeface="Avenir"/>
                  <a:ea typeface="Avenir"/>
                  <a:cs typeface="Avenir"/>
                  <a:sym typeface="Avenir"/>
                </a:rPr>
                <a:t>1Scope run events will increase interest and signups.</a:t>
              </a:r>
            </a:p>
          </p:txBody>
        </p:sp>
      </p:grpSp>
      <p:grpSp>
        <p:nvGrpSpPr>
          <p:cNvPr id="1066" name="Shape 1066"/>
          <p:cNvGrpSpPr/>
          <p:nvPr/>
        </p:nvGrpSpPr>
        <p:grpSpPr>
          <a:xfrm>
            <a:off x="2166154" y="3075036"/>
            <a:ext cx="2089693" cy="332648"/>
            <a:chOff x="3686939" y="702214"/>
            <a:chExt cx="1699724" cy="398953"/>
          </a:xfrm>
        </p:grpSpPr>
        <p:sp>
          <p:nvSpPr>
            <p:cNvPr id="1067" name="Shape 1067"/>
            <p:cNvSpPr/>
            <p:nvPr/>
          </p:nvSpPr>
          <p:spPr>
            <a:xfrm>
              <a:off x="3686939" y="702214"/>
              <a:ext cx="1699724" cy="398953"/>
            </a:xfrm>
            <a:prstGeom prst="roundRect">
              <a:avLst>
                <a:gd name="adj" fmla="val 10000"/>
              </a:avLst>
            </a:prstGeom>
            <a:solidFill>
              <a:srgbClr val="BFBFBF"/>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068" name="Shape 1068"/>
            <p:cNvSpPr txBox="1"/>
            <p:nvPr/>
          </p:nvSpPr>
          <p:spPr>
            <a:xfrm>
              <a:off x="3698624" y="713899"/>
              <a:ext cx="1676354" cy="375583"/>
            </a:xfrm>
            <a:prstGeom prst="rect">
              <a:avLst/>
            </a:prstGeom>
            <a:solidFill>
              <a:srgbClr val="BFBFBF"/>
            </a:solidFill>
            <a:ln>
              <a:noFill/>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New Product Offerings</a:t>
              </a:r>
            </a:p>
          </p:txBody>
        </p:sp>
      </p:grpSp>
      <p:grpSp>
        <p:nvGrpSpPr>
          <p:cNvPr id="1069" name="Shape 1069"/>
          <p:cNvGrpSpPr/>
          <p:nvPr/>
        </p:nvGrpSpPr>
        <p:grpSpPr>
          <a:xfrm>
            <a:off x="2176639" y="3468700"/>
            <a:ext cx="2079207" cy="546583"/>
            <a:chOff x="3686939" y="702214"/>
            <a:chExt cx="1699724" cy="398953"/>
          </a:xfrm>
        </p:grpSpPr>
        <p:sp>
          <p:nvSpPr>
            <p:cNvPr id="1070" name="Shape 1070"/>
            <p:cNvSpPr/>
            <p:nvPr/>
          </p:nvSpPr>
          <p:spPr>
            <a:xfrm>
              <a:off x="3686939" y="702214"/>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71" name="Shape 1071"/>
            <p:cNvSpPr txBox="1"/>
            <p:nvPr/>
          </p:nvSpPr>
          <p:spPr>
            <a:xfrm>
              <a:off x="3698624" y="713899"/>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76200" algn="ctr" rtl="0">
                <a:lnSpc>
                  <a:spcPct val="90000"/>
                </a:lnSpc>
                <a:spcBef>
                  <a:spcPts val="0"/>
                </a:spcBef>
                <a:spcAft>
                  <a:spcPts val="0"/>
                </a:spcAft>
                <a:buClr>
                  <a:schemeClr val="dk1"/>
                </a:buClr>
                <a:buSzPct val="100000"/>
                <a:buFont typeface="Avenir"/>
                <a:buNone/>
              </a:pPr>
              <a:r>
                <a:rPr lang="en-US" sz="1200" b="0" i="1" u="none" strike="noStrike" cap="none">
                  <a:solidFill>
                    <a:schemeClr val="dk1"/>
                  </a:solidFill>
                  <a:latin typeface="Avenir"/>
                  <a:ea typeface="Avenir"/>
                  <a:cs typeface="Avenir"/>
                  <a:sym typeface="Avenir"/>
                </a:rPr>
                <a:t>New products could appeal to different market segments</a:t>
              </a:r>
            </a:p>
          </p:txBody>
        </p:sp>
      </p:grpSp>
      <p:sp>
        <p:nvSpPr>
          <p:cNvPr id="1072" name="Shape 1072"/>
          <p:cNvSpPr/>
          <p:nvPr/>
        </p:nvSpPr>
        <p:spPr>
          <a:xfrm>
            <a:off x="2066110" y="4413245"/>
            <a:ext cx="4984800" cy="319800"/>
          </a:xfrm>
          <a:prstGeom prst="rect">
            <a:avLst/>
          </a:prstGeom>
          <a:solidFill>
            <a:srgbClr val="7F7F7F"/>
          </a:solidFill>
          <a:ln>
            <a:noFill/>
          </a:ln>
        </p:spPr>
        <p:txBody>
          <a:bodyPr wrap="square" lIns="91425" tIns="45700" rIns="91425" bIns="45700" anchor="ctr" anchorCtr="0">
            <a:noAutofit/>
          </a:bodyPr>
          <a:lstStyle/>
          <a:p>
            <a:pPr marL="0" marR="0" lvl="0" indent="-28575" algn="ctr" rtl="0">
              <a:lnSpc>
                <a:spcPct val="100000"/>
              </a:lnSpc>
              <a:spcBef>
                <a:spcPts val="0"/>
              </a:spcBef>
              <a:spcAft>
                <a:spcPts val="0"/>
              </a:spcAft>
              <a:buClr>
                <a:schemeClr val="lt1"/>
              </a:buClr>
              <a:buSzPct val="25000"/>
              <a:buFont typeface="Avenir"/>
              <a:buNone/>
            </a:pPr>
            <a:r>
              <a:rPr lang="en-US" sz="1800" b="0" i="0" u="none" strike="noStrike" cap="none">
                <a:solidFill>
                  <a:schemeClr val="lt1"/>
                </a:solidFill>
                <a:latin typeface="Avenir"/>
                <a:ea typeface="Avenir"/>
                <a:cs typeface="Avenir"/>
                <a:sym typeface="Avenir"/>
              </a:rPr>
              <a:t>Renew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cxnSp>
        <p:nvCxnSpPr>
          <p:cNvPr id="322" name="Shape 322"/>
          <p:cNvCxnSpPr/>
          <p:nvPr/>
        </p:nvCxnSpPr>
        <p:spPr>
          <a:xfrm>
            <a:off x="2133600" y="971566"/>
            <a:ext cx="0" cy="681427"/>
          </a:xfrm>
          <a:prstGeom prst="straightConnector1">
            <a:avLst/>
          </a:prstGeom>
          <a:noFill/>
          <a:ln w="57150" cap="rnd" cmpd="sng">
            <a:solidFill>
              <a:srgbClr val="A5A5A5"/>
            </a:solidFill>
            <a:prstDash val="solid"/>
            <a:miter lim="800000"/>
            <a:headEnd type="none" w="med" len="med"/>
            <a:tailEnd type="none" w="med" len="med"/>
          </a:ln>
        </p:spPr>
      </p:cxnSp>
      <p:cxnSp>
        <p:nvCxnSpPr>
          <p:cNvPr id="323" name="Shape 323"/>
          <p:cNvCxnSpPr/>
          <p:nvPr/>
        </p:nvCxnSpPr>
        <p:spPr>
          <a:xfrm>
            <a:off x="2133600" y="1910420"/>
            <a:ext cx="0" cy="721393"/>
          </a:xfrm>
          <a:prstGeom prst="straightConnector1">
            <a:avLst/>
          </a:prstGeom>
          <a:noFill/>
          <a:ln w="57150" cap="rnd" cmpd="sng">
            <a:solidFill>
              <a:srgbClr val="ED7D31"/>
            </a:solidFill>
            <a:prstDash val="solid"/>
            <a:miter lim="800000"/>
            <a:headEnd type="none" w="med" len="med"/>
            <a:tailEnd type="none" w="med" len="med"/>
          </a:ln>
        </p:spPr>
      </p:cxnSp>
      <p:cxnSp>
        <p:nvCxnSpPr>
          <p:cNvPr id="324" name="Shape 324"/>
          <p:cNvCxnSpPr/>
          <p:nvPr/>
        </p:nvCxnSpPr>
        <p:spPr>
          <a:xfrm>
            <a:off x="2133600" y="2983095"/>
            <a:ext cx="0" cy="721393"/>
          </a:xfrm>
          <a:prstGeom prst="straightConnector1">
            <a:avLst/>
          </a:prstGeom>
          <a:noFill/>
          <a:ln w="57150" cap="rnd" cmpd="sng">
            <a:solidFill>
              <a:srgbClr val="F08F2E"/>
            </a:solidFill>
            <a:prstDash val="solid"/>
            <a:miter lim="800000"/>
            <a:headEnd type="none" w="med" len="med"/>
            <a:tailEnd type="none" w="med" len="med"/>
          </a:ln>
        </p:spPr>
      </p:cxnSp>
      <p:cxnSp>
        <p:nvCxnSpPr>
          <p:cNvPr id="325" name="Shape 325"/>
          <p:cNvCxnSpPr/>
          <p:nvPr/>
        </p:nvCxnSpPr>
        <p:spPr>
          <a:xfrm>
            <a:off x="2133600" y="4119339"/>
            <a:ext cx="0" cy="1881351"/>
          </a:xfrm>
          <a:prstGeom prst="straightConnector1">
            <a:avLst/>
          </a:prstGeom>
          <a:noFill/>
          <a:ln w="57150" cap="rnd" cmpd="sng">
            <a:solidFill>
              <a:srgbClr val="BFBFBF"/>
            </a:solidFill>
            <a:prstDash val="solid"/>
            <a:miter lim="800000"/>
            <a:headEnd type="none" w="med" len="med"/>
            <a:tailEnd type="none" w="med" len="med"/>
          </a:ln>
        </p:spPr>
      </p:cxnSp>
      <p:sp>
        <p:nvSpPr>
          <p:cNvPr id="326" name="Shape 326"/>
          <p:cNvSpPr txBox="1"/>
          <p:nvPr/>
        </p:nvSpPr>
        <p:spPr>
          <a:xfrm>
            <a:off x="630618" y="1138407"/>
            <a:ext cx="1376855" cy="307777"/>
          </a:xfrm>
          <a:prstGeom prst="rect">
            <a:avLst/>
          </a:prstGeom>
          <a:noFill/>
          <a:ln>
            <a:noFill/>
          </a:ln>
        </p:spPr>
        <p:txBody>
          <a:bodyPr wrap="square" lIns="91425" tIns="45700" rIns="91425" bIns="45700" anchor="t" anchorCtr="0">
            <a:noAutofit/>
          </a:bodyPr>
          <a:lstStyle/>
          <a:p>
            <a:pPr marL="0" marR="0" lvl="0" indent="-22225" algn="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Situation</a:t>
            </a:r>
          </a:p>
        </p:txBody>
      </p:sp>
      <p:sp>
        <p:nvSpPr>
          <p:cNvPr id="327" name="Shape 327"/>
          <p:cNvSpPr txBox="1"/>
          <p:nvPr/>
        </p:nvSpPr>
        <p:spPr>
          <a:xfrm>
            <a:off x="630619" y="2117227"/>
            <a:ext cx="1376855" cy="307777"/>
          </a:xfrm>
          <a:prstGeom prst="rect">
            <a:avLst/>
          </a:prstGeom>
          <a:noFill/>
          <a:ln>
            <a:noFill/>
          </a:ln>
        </p:spPr>
        <p:txBody>
          <a:bodyPr wrap="square" lIns="91425" tIns="45700" rIns="91425" bIns="45700" anchor="t" anchorCtr="0">
            <a:noAutofit/>
          </a:bodyPr>
          <a:lstStyle/>
          <a:p>
            <a:pPr marL="0" marR="0" lvl="0" indent="-22225" algn="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Key Question</a:t>
            </a:r>
          </a:p>
        </p:txBody>
      </p:sp>
      <p:sp>
        <p:nvSpPr>
          <p:cNvPr id="328" name="Shape 328"/>
          <p:cNvSpPr txBox="1"/>
          <p:nvPr/>
        </p:nvSpPr>
        <p:spPr>
          <a:xfrm>
            <a:off x="630619" y="3221686"/>
            <a:ext cx="1376855" cy="307777"/>
          </a:xfrm>
          <a:prstGeom prst="rect">
            <a:avLst/>
          </a:prstGeom>
          <a:noFill/>
          <a:ln>
            <a:noFill/>
          </a:ln>
        </p:spPr>
        <p:txBody>
          <a:bodyPr wrap="square" lIns="91425" tIns="45700" rIns="91425" bIns="45700" anchor="t" anchorCtr="0">
            <a:noAutofit/>
          </a:bodyPr>
          <a:lstStyle/>
          <a:p>
            <a:pPr marL="0" marR="0" lvl="0" indent="-22225" algn="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Solutions</a:t>
            </a:r>
          </a:p>
        </p:txBody>
      </p:sp>
      <p:sp>
        <p:nvSpPr>
          <p:cNvPr id="329" name="Shape 329"/>
          <p:cNvSpPr txBox="1"/>
          <p:nvPr/>
        </p:nvSpPr>
        <p:spPr>
          <a:xfrm>
            <a:off x="315308" y="4326146"/>
            <a:ext cx="1692166" cy="307777"/>
          </a:xfrm>
          <a:prstGeom prst="rect">
            <a:avLst/>
          </a:prstGeom>
          <a:noFill/>
          <a:ln>
            <a:noFill/>
          </a:ln>
        </p:spPr>
        <p:txBody>
          <a:bodyPr wrap="square" lIns="91425" tIns="45700" rIns="91425" bIns="45700" anchor="t" anchorCtr="0">
            <a:noAutofit/>
          </a:bodyPr>
          <a:lstStyle/>
          <a:p>
            <a:pPr marL="0" marR="0" lvl="0" indent="-22225" algn="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Recommendation</a:t>
            </a:r>
          </a:p>
        </p:txBody>
      </p:sp>
      <p:sp>
        <p:nvSpPr>
          <p:cNvPr id="330" name="Shape 330"/>
          <p:cNvSpPr/>
          <p:nvPr/>
        </p:nvSpPr>
        <p:spPr>
          <a:xfrm>
            <a:off x="2744207" y="3026637"/>
            <a:ext cx="2527738" cy="662151"/>
          </a:xfrm>
          <a:prstGeom prst="roundRect">
            <a:avLst>
              <a:gd name="adj" fmla="val 16667"/>
            </a:avLst>
          </a:prstGeom>
          <a:solidFill>
            <a:srgbClr val="F08F2E"/>
          </a:solidFill>
          <a:ln w="12700" cap="flat" cmpd="sng">
            <a:solidFill>
              <a:srgbClr val="FFD966"/>
            </a:solidFill>
            <a:prstDash val="solid"/>
            <a:miter lim="800000"/>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dk1"/>
              </a:buClr>
              <a:buSzPct val="100000"/>
              <a:buFont typeface="Avenir"/>
              <a:buNone/>
            </a:pPr>
            <a:r>
              <a:rPr lang="en-US" sz="1400" b="0" i="0" u="none" strike="noStrike" cap="none">
                <a:solidFill>
                  <a:schemeClr val="dk1"/>
                </a:solidFill>
                <a:latin typeface="Avenir"/>
                <a:ea typeface="Avenir"/>
                <a:cs typeface="Avenir"/>
                <a:sym typeface="Avenir"/>
              </a:rPr>
              <a:t>Develop</a:t>
            </a:r>
          </a:p>
        </p:txBody>
      </p:sp>
      <p:sp>
        <p:nvSpPr>
          <p:cNvPr id="331" name="Shape 331"/>
          <p:cNvSpPr/>
          <p:nvPr/>
        </p:nvSpPr>
        <p:spPr>
          <a:xfrm>
            <a:off x="2744207" y="4013963"/>
            <a:ext cx="2527738" cy="1986727"/>
          </a:xfrm>
          <a:prstGeom prst="roundRect">
            <a:avLst>
              <a:gd name="adj" fmla="val 16667"/>
            </a:avLst>
          </a:prstGeom>
          <a:solidFill>
            <a:srgbClr val="BFBFBF"/>
          </a:solidFill>
          <a:ln>
            <a:noFill/>
          </a:ln>
        </p:spPr>
        <p:txBody>
          <a:bodyPr wrap="square" lIns="91425" tIns="45700" rIns="91425" bIns="45700" anchor="ctr" anchorCtr="0">
            <a:noAutofit/>
          </a:bodyPr>
          <a:lstStyle/>
          <a:p>
            <a:pPr marL="457200" marR="0" lvl="0" indent="-304800" algn="l" rtl="0">
              <a:lnSpc>
                <a:spcPct val="100000"/>
              </a:lnSpc>
              <a:spcBef>
                <a:spcPts val="0"/>
              </a:spcBef>
              <a:spcAft>
                <a:spcPts val="0"/>
              </a:spcAft>
              <a:buClr>
                <a:schemeClr val="dk1"/>
              </a:buClr>
              <a:buSzPct val="100000"/>
              <a:buFont typeface="Avenir"/>
              <a:buChar char="●"/>
            </a:pPr>
            <a:r>
              <a:rPr lang="en-US" sz="1200" b="0" i="0" u="none" strike="noStrike" cap="none">
                <a:solidFill>
                  <a:schemeClr val="dk1"/>
                </a:solidFill>
                <a:latin typeface="Avenir"/>
                <a:ea typeface="Avenir"/>
                <a:cs typeface="Avenir"/>
                <a:sym typeface="Avenir"/>
              </a:rPr>
              <a:t>New methods should be tested to increase signups, focused on connecting consumers to 1Scope's value proposition</a:t>
            </a:r>
          </a:p>
          <a:p>
            <a:pPr marL="457200" marR="0" lvl="2" indent="-304800" algn="l" rtl="0">
              <a:lnSpc>
                <a:spcPct val="100000"/>
              </a:lnSpc>
              <a:spcBef>
                <a:spcPts val="0"/>
              </a:spcBef>
              <a:spcAft>
                <a:spcPts val="0"/>
              </a:spcAft>
              <a:buClr>
                <a:schemeClr val="dk1"/>
              </a:buClr>
              <a:buSzPct val="100000"/>
              <a:buFont typeface="Avenir"/>
              <a:buChar char="●"/>
            </a:pPr>
            <a:r>
              <a:rPr lang="en-US" sz="1200" b="0" i="0" u="none" strike="noStrike" cap="none">
                <a:solidFill>
                  <a:schemeClr val="dk1"/>
                </a:solidFill>
                <a:latin typeface="Avenir"/>
                <a:ea typeface="Avenir"/>
                <a:cs typeface="Avenir"/>
                <a:sym typeface="Avenir"/>
              </a:rPr>
              <a:t>Target students at their key moments </a:t>
            </a:r>
          </a:p>
          <a:p>
            <a:pPr marL="457200" marR="0" lvl="2" indent="-304800" algn="l" rtl="0">
              <a:lnSpc>
                <a:spcPct val="100000"/>
              </a:lnSpc>
              <a:spcBef>
                <a:spcPts val="0"/>
              </a:spcBef>
              <a:spcAft>
                <a:spcPts val="0"/>
              </a:spcAft>
              <a:buClr>
                <a:schemeClr val="dk1"/>
              </a:buClr>
              <a:buSzPct val="100000"/>
              <a:buFont typeface="Avenir"/>
              <a:buChar char="●"/>
            </a:pPr>
            <a:r>
              <a:rPr lang="en-US" sz="1200" b="0" i="0" u="none" strike="noStrike" cap="none">
                <a:solidFill>
                  <a:schemeClr val="dk1"/>
                </a:solidFill>
                <a:latin typeface="Avenir"/>
                <a:ea typeface="Avenir"/>
                <a:cs typeface="Avenir"/>
                <a:sym typeface="Avenir"/>
              </a:rPr>
              <a:t>1Scope should organise and run events</a:t>
            </a:r>
          </a:p>
        </p:txBody>
      </p:sp>
      <p:sp>
        <p:nvSpPr>
          <p:cNvPr id="332" name="Shape 332"/>
          <p:cNvSpPr/>
          <p:nvPr/>
        </p:nvSpPr>
        <p:spPr>
          <a:xfrm>
            <a:off x="5882551" y="4013964"/>
            <a:ext cx="2527738" cy="1986727"/>
          </a:xfrm>
          <a:prstGeom prst="roundRect">
            <a:avLst>
              <a:gd name="adj" fmla="val 16667"/>
            </a:avLst>
          </a:prstGeom>
          <a:solidFill>
            <a:srgbClr val="BFBFBF"/>
          </a:solidFill>
          <a:ln>
            <a:noFill/>
          </a:ln>
        </p:spPr>
        <p:txBody>
          <a:bodyPr wrap="square" lIns="91425" tIns="45700" rIns="91425" bIns="45700" anchor="ctr" anchorCtr="0">
            <a:noAutofit/>
          </a:bodyPr>
          <a:lstStyle/>
          <a:p>
            <a:pPr marL="457200" marR="0" lvl="0" indent="-304800" algn="l" rtl="0">
              <a:lnSpc>
                <a:spcPct val="100000"/>
              </a:lnSpc>
              <a:spcBef>
                <a:spcPts val="0"/>
              </a:spcBef>
              <a:spcAft>
                <a:spcPts val="0"/>
              </a:spcAft>
              <a:buClr>
                <a:schemeClr val="dk1"/>
              </a:buClr>
              <a:buSzPct val="100000"/>
              <a:buFont typeface="Avenir"/>
              <a:buChar char="●"/>
            </a:pPr>
            <a:r>
              <a:rPr lang="en-US" sz="1200" b="0" i="0" u="none" strike="noStrike" cap="none">
                <a:solidFill>
                  <a:schemeClr val="dk1"/>
                </a:solidFill>
                <a:latin typeface="Avenir"/>
                <a:ea typeface="Avenir"/>
                <a:cs typeface="Avenir"/>
                <a:sym typeface="Avenir"/>
              </a:rPr>
              <a:t>1Scope current marketing efforts can be augmented to align with new strategies</a:t>
            </a:r>
          </a:p>
          <a:p>
            <a:pPr marL="457200" marR="0" lvl="0" indent="-304800" algn="l" rtl="0">
              <a:lnSpc>
                <a:spcPct val="100000"/>
              </a:lnSpc>
              <a:spcBef>
                <a:spcPts val="0"/>
              </a:spcBef>
              <a:spcAft>
                <a:spcPts val="0"/>
              </a:spcAft>
              <a:buClr>
                <a:schemeClr val="dk1"/>
              </a:buClr>
              <a:buSzPct val="100000"/>
              <a:buFont typeface="Avenir"/>
              <a:buChar char="●"/>
            </a:pPr>
            <a:r>
              <a:rPr lang="en-US" sz="1200" b="0" i="0" u="none" strike="noStrike" cap="none">
                <a:solidFill>
                  <a:schemeClr val="dk1"/>
                </a:solidFill>
                <a:latin typeface="Avenir"/>
                <a:ea typeface="Avenir"/>
                <a:cs typeface="Avenir"/>
                <a:sym typeface="Avenir"/>
              </a:rPr>
              <a:t>Move majority of advertising to social media</a:t>
            </a:r>
          </a:p>
          <a:p>
            <a:pPr marL="457200" marR="0" lvl="0" indent="-304800" algn="l" rtl="0">
              <a:lnSpc>
                <a:spcPct val="100000"/>
              </a:lnSpc>
              <a:spcBef>
                <a:spcPts val="0"/>
              </a:spcBef>
              <a:spcAft>
                <a:spcPts val="0"/>
              </a:spcAft>
              <a:buClr>
                <a:schemeClr val="dk1"/>
              </a:buClr>
              <a:buSzPct val="100000"/>
              <a:buFont typeface="Avenir"/>
              <a:buChar char="●"/>
            </a:pPr>
            <a:r>
              <a:rPr lang="en-US" sz="1200" b="0" i="0" u="none" strike="noStrike" cap="none">
                <a:solidFill>
                  <a:schemeClr val="dk1"/>
                </a:solidFill>
                <a:latin typeface="Avenir"/>
                <a:ea typeface="Avenir"/>
                <a:cs typeface="Avenir"/>
                <a:sym typeface="Avenir"/>
              </a:rPr>
              <a:t>Have workshops related to current student situations</a:t>
            </a:r>
          </a:p>
        </p:txBody>
      </p:sp>
      <p:sp>
        <p:nvSpPr>
          <p:cNvPr id="333" name="Shape 333"/>
          <p:cNvSpPr/>
          <p:nvPr/>
        </p:nvSpPr>
        <p:spPr>
          <a:xfrm>
            <a:off x="2744207" y="1910420"/>
            <a:ext cx="5666082" cy="773949"/>
          </a:xfrm>
          <a:prstGeom prst="roundRect">
            <a:avLst>
              <a:gd name="adj" fmla="val 16667"/>
            </a:avLst>
          </a:prstGeom>
          <a:solidFill>
            <a:schemeClr val="lt1"/>
          </a:solidFill>
          <a:ln w="28575" cap="flat" cmpd="sng">
            <a:solidFill>
              <a:srgbClr val="ED7D31"/>
            </a:solidFill>
            <a:prstDash val="lgDash"/>
            <a:miter lim="800000"/>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How can 1Scope develop its user acquisition strategy to foster significant user base growth?</a:t>
            </a:r>
          </a:p>
        </p:txBody>
      </p:sp>
      <p:sp>
        <p:nvSpPr>
          <p:cNvPr id="334" name="Shape 334"/>
          <p:cNvSpPr/>
          <p:nvPr/>
        </p:nvSpPr>
        <p:spPr>
          <a:xfrm>
            <a:off x="5882551" y="3026637"/>
            <a:ext cx="2527738" cy="662151"/>
          </a:xfrm>
          <a:prstGeom prst="roundRect">
            <a:avLst>
              <a:gd name="adj" fmla="val 16667"/>
            </a:avLst>
          </a:prstGeom>
          <a:solidFill>
            <a:srgbClr val="F08F2E"/>
          </a:solidFill>
          <a:ln w="12700" cap="flat" cmpd="sng">
            <a:solidFill>
              <a:srgbClr val="FFD966"/>
            </a:solidFill>
            <a:prstDash val="solid"/>
            <a:miter lim="800000"/>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dk1"/>
              </a:buClr>
              <a:buSzPct val="100000"/>
              <a:buFont typeface="Avenir"/>
              <a:buNone/>
            </a:pPr>
            <a:r>
              <a:rPr lang="en-US" sz="1400" b="0" i="0" u="none" strike="noStrike" cap="none">
                <a:solidFill>
                  <a:schemeClr val="dk1"/>
                </a:solidFill>
                <a:latin typeface="Avenir"/>
                <a:ea typeface="Avenir"/>
                <a:cs typeface="Avenir"/>
                <a:sym typeface="Avenir"/>
              </a:rPr>
              <a:t>Renew</a:t>
            </a:r>
          </a:p>
        </p:txBody>
      </p:sp>
      <p:sp>
        <p:nvSpPr>
          <p:cNvPr id="335" name="Shape 335"/>
          <p:cNvSpPr/>
          <p:nvPr/>
        </p:nvSpPr>
        <p:spPr>
          <a:xfrm>
            <a:off x="2741776" y="971566"/>
            <a:ext cx="2530169" cy="641460"/>
          </a:xfrm>
          <a:prstGeom prst="roundRect">
            <a:avLst>
              <a:gd name="adj" fmla="val 16667"/>
            </a:avLst>
          </a:prstGeom>
          <a:solidFill>
            <a:schemeClr val="lt1"/>
          </a:solidFill>
          <a:ln w="28575" cap="flat" cmpd="sng">
            <a:solidFill>
              <a:srgbClr val="A5A5A5"/>
            </a:solidFill>
            <a:prstDash val="solid"/>
            <a:miter lim="800000"/>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Needs more user sign ups</a:t>
            </a:r>
          </a:p>
        </p:txBody>
      </p:sp>
      <p:sp>
        <p:nvSpPr>
          <p:cNvPr id="336" name="Shape 336"/>
          <p:cNvSpPr/>
          <p:nvPr/>
        </p:nvSpPr>
        <p:spPr>
          <a:xfrm>
            <a:off x="5880121" y="971566"/>
            <a:ext cx="2453354" cy="641460"/>
          </a:xfrm>
          <a:prstGeom prst="roundRect">
            <a:avLst>
              <a:gd name="adj" fmla="val 16667"/>
            </a:avLst>
          </a:prstGeom>
          <a:solidFill>
            <a:schemeClr val="lt1"/>
          </a:solidFill>
          <a:ln w="28575" cap="flat" cmpd="sng">
            <a:solidFill>
              <a:srgbClr val="A5A5A5"/>
            </a:solidFill>
            <a:prstDash val="solid"/>
            <a:miter lim="800000"/>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Lack of user connection to brand</a:t>
            </a:r>
          </a:p>
        </p:txBody>
      </p:sp>
      <p:cxnSp>
        <p:nvCxnSpPr>
          <p:cNvPr id="337" name="Shape 337"/>
          <p:cNvCxnSpPr/>
          <p:nvPr/>
        </p:nvCxnSpPr>
        <p:spPr>
          <a:xfrm flipH="1">
            <a:off x="4004442" y="2714687"/>
            <a:ext cx="740979" cy="268408"/>
          </a:xfrm>
          <a:prstGeom prst="straightConnector1">
            <a:avLst/>
          </a:prstGeom>
          <a:noFill/>
          <a:ln w="9525" cap="flat" cmpd="sng">
            <a:solidFill>
              <a:schemeClr val="dk1"/>
            </a:solidFill>
            <a:prstDash val="solid"/>
            <a:miter lim="800000"/>
            <a:headEnd type="none" w="med" len="med"/>
            <a:tailEnd type="triangle" w="lg" len="lg"/>
          </a:ln>
        </p:spPr>
      </p:cxnSp>
      <p:cxnSp>
        <p:nvCxnSpPr>
          <p:cNvPr id="338" name="Shape 338"/>
          <p:cNvCxnSpPr/>
          <p:nvPr/>
        </p:nvCxnSpPr>
        <p:spPr>
          <a:xfrm>
            <a:off x="6290025" y="2710477"/>
            <a:ext cx="816773" cy="271286"/>
          </a:xfrm>
          <a:prstGeom prst="straightConnector1">
            <a:avLst/>
          </a:prstGeom>
          <a:noFill/>
          <a:ln w="9525" cap="flat" cmpd="sng">
            <a:solidFill>
              <a:schemeClr val="dk1"/>
            </a:solidFill>
            <a:prstDash val="solid"/>
            <a:miter lim="800000"/>
            <a:headEnd type="none" w="med" len="med"/>
            <a:tailEnd type="triangle" w="lg" len="lg"/>
          </a:ln>
        </p:spPr>
      </p:cxnSp>
      <p:cxnSp>
        <p:nvCxnSpPr>
          <p:cNvPr id="339" name="Shape 339"/>
          <p:cNvCxnSpPr>
            <a:stCxn id="330" idx="2"/>
          </p:cNvCxnSpPr>
          <p:nvPr/>
        </p:nvCxnSpPr>
        <p:spPr>
          <a:xfrm flipH="1">
            <a:off x="4004476" y="3688788"/>
            <a:ext cx="3600" cy="325200"/>
          </a:xfrm>
          <a:prstGeom prst="straightConnector1">
            <a:avLst/>
          </a:prstGeom>
          <a:noFill/>
          <a:ln w="9525" cap="flat" cmpd="sng">
            <a:solidFill>
              <a:schemeClr val="dk1"/>
            </a:solidFill>
            <a:prstDash val="solid"/>
            <a:miter lim="800000"/>
            <a:headEnd type="none" w="med" len="med"/>
            <a:tailEnd type="triangle" w="lg" len="lg"/>
          </a:ln>
        </p:spPr>
      </p:cxnSp>
      <p:cxnSp>
        <p:nvCxnSpPr>
          <p:cNvPr id="340" name="Shape 340"/>
          <p:cNvCxnSpPr/>
          <p:nvPr/>
        </p:nvCxnSpPr>
        <p:spPr>
          <a:xfrm flipH="1">
            <a:off x="7142786" y="3682544"/>
            <a:ext cx="3634" cy="325175"/>
          </a:xfrm>
          <a:prstGeom prst="straightConnector1">
            <a:avLst/>
          </a:prstGeom>
          <a:noFill/>
          <a:ln w="9525" cap="flat" cmpd="sng">
            <a:solidFill>
              <a:schemeClr val="dk1"/>
            </a:solidFill>
            <a:prstDash val="solid"/>
            <a:miter lim="800000"/>
            <a:headEnd type="none" w="med" len="med"/>
            <a:tailEnd type="triangle" w="lg" len="lg"/>
          </a:ln>
        </p:spPr>
      </p:cxnSp>
      <p:sp>
        <p:nvSpPr>
          <p:cNvPr id="341" name="Shape 341"/>
          <p:cNvSpPr txBox="1"/>
          <p:nvPr/>
        </p:nvSpPr>
        <p:spPr>
          <a:xfrm>
            <a:off x="315308" y="314029"/>
            <a:ext cx="6566259" cy="400110"/>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chemeClr val="dk1"/>
              </a:buClr>
              <a:buSzPct val="25000"/>
              <a:buFont typeface="Avenir"/>
              <a:buNone/>
            </a:pPr>
            <a:r>
              <a:rPr lang="en-US" sz="2000" b="0" i="0" u="none" strike="noStrike" cap="none">
                <a:solidFill>
                  <a:schemeClr val="dk1"/>
                </a:solidFill>
                <a:latin typeface="Avenir"/>
                <a:ea typeface="Avenir"/>
                <a:cs typeface="Avenir"/>
                <a:sym typeface="Avenir"/>
              </a:rPr>
              <a:t>Project Overview</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Shape 1077"/>
          <p:cNvSpPr txBox="1"/>
          <p:nvPr/>
        </p:nvSpPr>
        <p:spPr>
          <a:xfrm>
            <a:off x="315135" y="292285"/>
            <a:ext cx="7211938" cy="530915"/>
          </a:xfrm>
          <a:prstGeom prst="rect">
            <a:avLst/>
          </a:prstGeom>
          <a:noFill/>
          <a:ln>
            <a:noFill/>
          </a:ln>
        </p:spPr>
        <p:txBody>
          <a:bodyPr wrap="square" lIns="68550" tIns="34275" rIns="68550" bIns="34275" anchor="t" anchorCtr="0">
            <a:noAutofit/>
          </a:bodyPr>
          <a:lstStyle/>
          <a:p>
            <a:pPr marL="0" marR="0" lvl="0" indent="-23812" algn="l" rtl="0">
              <a:lnSpc>
                <a:spcPct val="100000"/>
              </a:lnSpc>
              <a:spcBef>
                <a:spcPts val="0"/>
              </a:spcBef>
              <a:spcAft>
                <a:spcPts val="0"/>
              </a:spcAft>
              <a:buClr>
                <a:schemeClr val="dk1"/>
              </a:buClr>
              <a:buSzPct val="25000"/>
              <a:buFont typeface="Avenir"/>
              <a:buNone/>
            </a:pPr>
            <a:r>
              <a:rPr lang="en-US" sz="1500" b="0" i="0" u="none" strike="noStrike" cap="none">
                <a:solidFill>
                  <a:schemeClr val="dk1"/>
                </a:solidFill>
                <a:latin typeface="Avenir"/>
                <a:ea typeface="Avenir"/>
                <a:cs typeface="Avenir"/>
                <a:sym typeface="Avenir"/>
              </a:rPr>
              <a:t>Hack-a-thons are labour and cost-efficient events which align with 1Scope’s value proposition</a:t>
            </a:r>
          </a:p>
        </p:txBody>
      </p:sp>
      <p:grpSp>
        <p:nvGrpSpPr>
          <p:cNvPr id="1078" name="Shape 1078"/>
          <p:cNvGrpSpPr/>
          <p:nvPr/>
        </p:nvGrpSpPr>
        <p:grpSpPr>
          <a:xfrm>
            <a:off x="175106" y="1375341"/>
            <a:ext cx="8793781" cy="4493602"/>
            <a:chOff x="541902" y="1720080"/>
            <a:chExt cx="7478977" cy="3821740"/>
          </a:xfrm>
        </p:grpSpPr>
        <p:grpSp>
          <p:nvGrpSpPr>
            <p:cNvPr id="1079" name="Shape 1079"/>
            <p:cNvGrpSpPr/>
            <p:nvPr/>
          </p:nvGrpSpPr>
          <p:grpSpPr>
            <a:xfrm>
              <a:off x="541902" y="2770351"/>
              <a:ext cx="1320360" cy="1654708"/>
              <a:chOff x="2008553" y="394"/>
              <a:chExt cx="1760480" cy="2206276"/>
            </a:xfrm>
          </p:grpSpPr>
          <p:sp>
            <p:nvSpPr>
              <p:cNvPr id="1080" name="Shape 1080"/>
              <p:cNvSpPr/>
              <p:nvPr/>
            </p:nvSpPr>
            <p:spPr>
              <a:xfrm>
                <a:off x="2789393" y="856277"/>
                <a:ext cx="91440" cy="494510"/>
              </a:xfrm>
              <a:custGeom>
                <a:avLst/>
                <a:gdLst/>
                <a:ahLst/>
                <a:cxnLst/>
                <a:rect l="0" t="0" r="0" b="0"/>
                <a:pathLst>
                  <a:path w="120000" h="120000" extrusionOk="0">
                    <a:moveTo>
                      <a:pt x="60000" y="0"/>
                    </a:moveTo>
                    <a:lnTo>
                      <a:pt x="60000" y="120000"/>
                    </a:lnTo>
                  </a:path>
                </a:pathLst>
              </a:custGeom>
              <a:noFill/>
              <a:ln w="9525" cap="flat" cmpd="sng">
                <a:solidFill>
                  <a:schemeClr val="accent3"/>
                </a:solidFill>
                <a:prstDash val="solid"/>
                <a:miter lim="800000"/>
                <a:headEnd type="none" w="med" len="med"/>
                <a:tailEnd type="none" w="med" len="med"/>
              </a:ln>
            </p:spPr>
          </p:sp>
          <p:sp>
            <p:nvSpPr>
              <p:cNvPr id="1081" name="Shape 1081"/>
              <p:cNvSpPr/>
              <p:nvPr/>
            </p:nvSpPr>
            <p:spPr>
              <a:xfrm>
                <a:off x="2008581" y="394"/>
                <a:ext cx="1653063" cy="855882"/>
              </a:xfrm>
              <a:prstGeom prst="rect">
                <a:avLst/>
              </a:prstGeom>
              <a:gradFill>
                <a:gsLst>
                  <a:gs pos="0">
                    <a:schemeClr val="lt1"/>
                  </a:gs>
                  <a:gs pos="50000">
                    <a:schemeClr val="lt1"/>
                  </a:gs>
                  <a:gs pos="100000">
                    <a:schemeClr val="lt1"/>
                  </a:gs>
                </a:gsLst>
                <a:lin ang="5400000" scaled="0"/>
              </a:gradFill>
              <a:ln>
                <a:noFill/>
              </a:ln>
            </p:spPr>
            <p:txBody>
              <a:bodyPr wrap="square" lIns="68550" tIns="68550" rIns="68550" bIns="68550" anchor="ctr" anchorCtr="0">
                <a:noAutofit/>
              </a:bodyPr>
              <a:lstStyle/>
              <a:p>
                <a:pPr marL="0" marR="0" lvl="0" indent="-66675"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082" name="Shape 1082"/>
              <p:cNvSpPr txBox="1"/>
              <p:nvPr/>
            </p:nvSpPr>
            <p:spPr>
              <a:xfrm>
                <a:off x="2008553" y="306526"/>
                <a:ext cx="1653000" cy="855900"/>
              </a:xfrm>
              <a:prstGeom prst="rect">
                <a:avLst/>
              </a:prstGeom>
              <a:noFill/>
              <a:ln>
                <a:noFill/>
              </a:ln>
            </p:spPr>
            <p:txBody>
              <a:bodyPr wrap="square" lIns="9975" tIns="9975" rIns="9975" bIns="90575" anchor="ctr" anchorCtr="0">
                <a:noAutofit/>
              </a:bodyPr>
              <a:lstStyle/>
              <a:p>
                <a:pPr marL="0" marR="0" lvl="0" indent="-25003" algn="ctr" rtl="0">
                  <a:lnSpc>
                    <a:spcPct val="90000"/>
                  </a:lnSpc>
                  <a:spcBef>
                    <a:spcPts val="0"/>
                  </a:spcBef>
                  <a:spcAft>
                    <a:spcPts val="0"/>
                  </a:spcAft>
                  <a:buClr>
                    <a:srgbClr val="323F4F"/>
                  </a:buClr>
                  <a:buSzPct val="25000"/>
                  <a:buFont typeface="Avenir"/>
                  <a:buNone/>
                </a:pPr>
                <a:r>
                  <a:rPr lang="en-US" sz="1575" b="0" i="0" u="none" strike="noStrike" cap="none" dirty="0">
                    <a:solidFill>
                      <a:srgbClr val="323F4F"/>
                    </a:solidFill>
                    <a:latin typeface="Avenir"/>
                    <a:ea typeface="Avenir"/>
                    <a:cs typeface="Avenir"/>
                    <a:sym typeface="Avenir"/>
                  </a:rPr>
                  <a:t>Workshops</a:t>
                </a:r>
              </a:p>
            </p:txBody>
          </p:sp>
          <p:sp>
            <p:nvSpPr>
              <p:cNvPr id="1083" name="Shape 1083"/>
              <p:cNvSpPr/>
              <p:nvPr/>
            </p:nvSpPr>
            <p:spPr>
              <a:xfrm>
                <a:off x="2252756" y="176364"/>
                <a:ext cx="1487700" cy="285300"/>
              </a:xfrm>
              <a:prstGeom prst="rect">
                <a:avLst/>
              </a:prstGeom>
              <a:solidFill>
                <a:srgbClr val="CDCFD3">
                  <a:alpha val="89411"/>
                </a:srgbClr>
              </a:solidFill>
              <a:ln w="9525" cap="flat" cmpd="sng">
                <a:solidFill>
                  <a:schemeClr val="dk2"/>
                </a:solidFill>
                <a:prstDash val="solid"/>
                <a:miter lim="800000"/>
                <a:headEnd type="none" w="med" len="med"/>
                <a:tailEnd type="none" w="med" len="med"/>
              </a:ln>
            </p:spPr>
            <p:txBody>
              <a:bodyPr wrap="square" lIns="68550" tIns="68550" rIns="68550" bIns="68550" anchor="ctr" anchorCtr="0">
                <a:noAutofit/>
              </a:bodyPr>
              <a:lstStyle/>
              <a:p>
                <a:pPr marL="0" marR="0" lvl="0" indent="-66675"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084" name="Shape 1084"/>
              <p:cNvSpPr txBox="1"/>
              <p:nvPr/>
            </p:nvSpPr>
            <p:spPr>
              <a:xfrm>
                <a:off x="2253741" y="184515"/>
                <a:ext cx="1487700" cy="285300"/>
              </a:xfrm>
              <a:prstGeom prst="rect">
                <a:avLst/>
              </a:prstGeom>
              <a:noFill/>
              <a:ln>
                <a:noFill/>
              </a:ln>
            </p:spPr>
            <p:txBody>
              <a:bodyPr wrap="square" lIns="15225" tIns="3800" rIns="15225" bIns="3800" anchor="ctr" anchorCtr="0">
                <a:noAutofit/>
              </a:bodyPr>
              <a:lstStyle/>
              <a:p>
                <a:pPr marL="0" marR="0" lvl="0" indent="-12700" algn="r" rtl="0">
                  <a:lnSpc>
                    <a:spcPct val="90000"/>
                  </a:lnSpc>
                  <a:spcBef>
                    <a:spcPts val="0"/>
                  </a:spcBef>
                  <a:spcAft>
                    <a:spcPts val="0"/>
                  </a:spcAft>
                  <a:buClr>
                    <a:schemeClr val="dk1"/>
                  </a:buClr>
                  <a:buSzPct val="25000"/>
                  <a:buFont typeface="Avenir"/>
                  <a:buNone/>
                </a:pPr>
                <a:r>
                  <a:rPr lang="en-US" sz="800" b="0" i="0" u="none" strike="noStrike" cap="none" dirty="0">
                    <a:solidFill>
                      <a:schemeClr val="dk1"/>
                    </a:solidFill>
                    <a:latin typeface="Avenir"/>
                    <a:ea typeface="Avenir"/>
                    <a:cs typeface="Avenir"/>
                    <a:sym typeface="Avenir"/>
                  </a:rPr>
                  <a:t>Crash Courses and Intensive holiday programs </a:t>
                </a:r>
              </a:p>
            </p:txBody>
          </p:sp>
          <p:sp>
            <p:nvSpPr>
              <p:cNvPr id="1085" name="Shape 1085"/>
              <p:cNvSpPr/>
              <p:nvPr/>
            </p:nvSpPr>
            <p:spPr>
              <a:xfrm>
                <a:off x="2008581" y="1350788"/>
                <a:ext cx="1653063" cy="855882"/>
              </a:xfrm>
              <a:prstGeom prst="rect">
                <a:avLst/>
              </a:prstGeom>
              <a:gradFill>
                <a:gsLst>
                  <a:gs pos="0">
                    <a:schemeClr val="lt1"/>
                  </a:gs>
                  <a:gs pos="50000">
                    <a:schemeClr val="lt1"/>
                  </a:gs>
                  <a:gs pos="100000">
                    <a:schemeClr val="lt1"/>
                  </a:gs>
                </a:gsLst>
                <a:lin ang="5400000" scaled="0"/>
              </a:gradFill>
              <a:ln>
                <a:noFill/>
              </a:ln>
            </p:spPr>
            <p:txBody>
              <a:bodyPr wrap="square" lIns="68550" tIns="68550" rIns="68550" bIns="68550" anchor="ctr" anchorCtr="0">
                <a:noAutofit/>
              </a:bodyPr>
              <a:lstStyle/>
              <a:p>
                <a:pPr marL="0" marR="0" lvl="0" indent="-66675"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086" name="Shape 1086"/>
              <p:cNvSpPr txBox="1"/>
              <p:nvPr/>
            </p:nvSpPr>
            <p:spPr>
              <a:xfrm>
                <a:off x="2094990" y="1091560"/>
                <a:ext cx="1653000" cy="855900"/>
              </a:xfrm>
              <a:prstGeom prst="rect">
                <a:avLst/>
              </a:prstGeom>
              <a:noFill/>
              <a:ln>
                <a:noFill/>
              </a:ln>
            </p:spPr>
            <p:txBody>
              <a:bodyPr wrap="square" lIns="9975" tIns="9975" rIns="9975" bIns="90575" anchor="ctr" anchorCtr="0">
                <a:noAutofit/>
              </a:bodyPr>
              <a:lstStyle/>
              <a:p>
                <a:pPr marL="0" marR="0" lvl="0" indent="-25003" algn="ctr" rtl="0">
                  <a:lnSpc>
                    <a:spcPct val="90000"/>
                  </a:lnSpc>
                  <a:spcBef>
                    <a:spcPts val="0"/>
                  </a:spcBef>
                  <a:spcAft>
                    <a:spcPts val="0"/>
                  </a:spcAft>
                  <a:buClr>
                    <a:schemeClr val="dk1"/>
                  </a:buClr>
                  <a:buSzPct val="25000"/>
                  <a:buFont typeface="Avenir"/>
                  <a:buNone/>
                </a:pPr>
                <a:r>
                  <a:rPr lang="en-US" sz="1575" b="0" i="0" u="none" strike="noStrike" cap="none">
                    <a:solidFill>
                      <a:schemeClr val="dk1"/>
                    </a:solidFill>
                    <a:latin typeface="Avenir"/>
                    <a:ea typeface="Avenir"/>
                    <a:cs typeface="Avenir"/>
                    <a:sym typeface="Avenir"/>
                  </a:rPr>
                  <a:t>Competitions</a:t>
                </a:r>
              </a:p>
            </p:txBody>
          </p:sp>
          <p:sp>
            <p:nvSpPr>
              <p:cNvPr id="1087" name="Shape 1087"/>
              <p:cNvSpPr/>
              <p:nvPr/>
            </p:nvSpPr>
            <p:spPr>
              <a:xfrm>
                <a:off x="2281333" y="1636081"/>
                <a:ext cx="1487700" cy="285300"/>
              </a:xfrm>
              <a:prstGeom prst="rect">
                <a:avLst/>
              </a:prstGeom>
              <a:solidFill>
                <a:srgbClr val="CDCFD3">
                  <a:alpha val="89411"/>
                </a:srgbClr>
              </a:solidFill>
              <a:ln w="9525" cap="flat" cmpd="sng">
                <a:solidFill>
                  <a:schemeClr val="dk2"/>
                </a:solidFill>
                <a:prstDash val="solid"/>
                <a:miter lim="800000"/>
                <a:headEnd type="none" w="med" len="med"/>
                <a:tailEnd type="none" w="med" len="med"/>
              </a:ln>
            </p:spPr>
            <p:txBody>
              <a:bodyPr wrap="square" lIns="68550" tIns="68550" rIns="68550" bIns="68550" anchor="ctr" anchorCtr="0">
                <a:noAutofit/>
              </a:bodyPr>
              <a:lstStyle/>
              <a:p>
                <a:pPr marL="0" marR="0" lvl="0" indent="-66675"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088" name="Shape 1088"/>
              <p:cNvSpPr txBox="1"/>
              <p:nvPr/>
            </p:nvSpPr>
            <p:spPr>
              <a:xfrm>
                <a:off x="2235038" y="1636081"/>
                <a:ext cx="1487700" cy="285300"/>
              </a:xfrm>
              <a:prstGeom prst="rect">
                <a:avLst/>
              </a:prstGeom>
              <a:noFill/>
              <a:ln>
                <a:noFill/>
              </a:ln>
            </p:spPr>
            <p:txBody>
              <a:bodyPr wrap="square" lIns="17125" tIns="4275" rIns="17125" bIns="4275" anchor="ctr" anchorCtr="0">
                <a:noAutofit/>
              </a:bodyPr>
              <a:lstStyle/>
              <a:p>
                <a:pPr marL="0" marR="0" lvl="0" indent="-12700" algn="r" rtl="0">
                  <a:lnSpc>
                    <a:spcPct val="90000"/>
                  </a:lnSpc>
                  <a:spcBef>
                    <a:spcPts val="0"/>
                  </a:spcBef>
                  <a:spcAft>
                    <a:spcPts val="0"/>
                  </a:spcAft>
                  <a:buClr>
                    <a:schemeClr val="dk1"/>
                  </a:buClr>
                  <a:buSzPct val="25000"/>
                  <a:buFont typeface="Avenir"/>
                  <a:buNone/>
                </a:pPr>
                <a:r>
                  <a:rPr lang="en-US" sz="800" b="0" i="0" u="none" strike="noStrike" cap="none">
                    <a:solidFill>
                      <a:schemeClr val="dk1"/>
                    </a:solidFill>
                    <a:latin typeface="Avenir"/>
                    <a:ea typeface="Avenir"/>
                    <a:cs typeface="Avenir"/>
                    <a:sym typeface="Avenir"/>
                  </a:rPr>
                  <a:t>Junior and Senior Divisions</a:t>
                </a:r>
              </a:p>
            </p:txBody>
          </p:sp>
        </p:grpSp>
        <p:sp>
          <p:nvSpPr>
            <p:cNvPr id="1089" name="Shape 1089"/>
            <p:cNvSpPr txBox="1"/>
            <p:nvPr/>
          </p:nvSpPr>
          <p:spPr>
            <a:xfrm>
              <a:off x="2763544" y="3494867"/>
              <a:ext cx="2065415" cy="276999"/>
            </a:xfrm>
            <a:prstGeom prst="rect">
              <a:avLst/>
            </a:prstGeom>
            <a:noFill/>
            <a:ln>
              <a:noFill/>
            </a:ln>
          </p:spPr>
          <p:txBody>
            <a:bodyPr wrap="square" lIns="68550" tIns="34275" rIns="68550" bIns="34275" anchor="t" anchorCtr="0">
              <a:noAutofit/>
            </a:bodyPr>
            <a:lstStyle/>
            <a:p>
              <a:pPr marL="0" marR="0" lvl="0" indent="-21431" algn="l" rtl="0">
                <a:lnSpc>
                  <a:spcPct val="100000"/>
                </a:lnSpc>
                <a:spcBef>
                  <a:spcPts val="0"/>
                </a:spcBef>
                <a:spcAft>
                  <a:spcPts val="0"/>
                </a:spcAft>
                <a:buClr>
                  <a:srgbClr val="323F4F"/>
                </a:buClr>
                <a:buSzPct val="25000"/>
                <a:buFont typeface="Avenir"/>
                <a:buNone/>
              </a:pPr>
              <a:r>
                <a:rPr lang="en-US" sz="1350" b="0" i="0" u="none" strike="noStrike" cap="none">
                  <a:solidFill>
                    <a:srgbClr val="323F4F"/>
                  </a:solidFill>
                  <a:latin typeface="Avenir"/>
                  <a:ea typeface="Avenir"/>
                  <a:cs typeface="Avenir"/>
                  <a:sym typeface="Avenir"/>
                </a:rPr>
                <a:t>Implementation</a:t>
              </a:r>
            </a:p>
          </p:txBody>
        </p:sp>
        <p:grpSp>
          <p:nvGrpSpPr>
            <p:cNvPr id="1090" name="Shape 1090"/>
            <p:cNvGrpSpPr/>
            <p:nvPr/>
          </p:nvGrpSpPr>
          <p:grpSpPr>
            <a:xfrm>
              <a:off x="4602821" y="2035942"/>
              <a:ext cx="3181163" cy="3181163"/>
              <a:chOff x="1561119" y="272876"/>
              <a:chExt cx="4241551" cy="4241550"/>
            </a:xfrm>
          </p:grpSpPr>
          <p:sp>
            <p:nvSpPr>
              <p:cNvPr id="1091" name="Shape 1091"/>
              <p:cNvSpPr/>
              <p:nvPr/>
            </p:nvSpPr>
            <p:spPr>
              <a:xfrm>
                <a:off x="1561119" y="272876"/>
                <a:ext cx="2072902" cy="2072902"/>
              </a:xfrm>
              <a:custGeom>
                <a:avLst/>
                <a:gdLst/>
                <a:ahLst/>
                <a:cxnLst/>
                <a:rect l="0" t="0" r="0" b="0"/>
                <a:pathLst>
                  <a:path w="120000" h="120000" extrusionOk="0">
                    <a:moveTo>
                      <a:pt x="0" y="120000"/>
                    </a:moveTo>
                    <a:lnTo>
                      <a:pt x="0" y="120000"/>
                    </a:lnTo>
                    <a:cubicBezTo>
                      <a:pt x="0" y="53725"/>
                      <a:pt x="53725" y="0"/>
                      <a:pt x="119999" y="0"/>
                    </a:cubicBezTo>
                    <a:lnTo>
                      <a:pt x="120000" y="120000"/>
                    </a:lnTo>
                    <a:close/>
                  </a:path>
                </a:pathLst>
              </a:custGeom>
              <a:solidFill>
                <a:schemeClr val="accent4"/>
              </a:solidFill>
              <a:ln w="12700" cap="flat" cmpd="sng">
                <a:solidFill>
                  <a:schemeClr val="lt1"/>
                </a:solidFill>
                <a:prstDash val="solid"/>
                <a:miter lim="800000"/>
                <a:headEnd type="none" w="med" len="med"/>
                <a:tailEnd type="none" w="med" len="med"/>
              </a:ln>
            </p:spPr>
            <p:txBody>
              <a:bodyPr wrap="square" lIns="68550" tIns="68550" rIns="68550" bIns="68550" anchor="ctr" anchorCtr="0">
                <a:noAutofit/>
              </a:bodyPr>
              <a:lstStyle/>
              <a:p>
                <a:pPr marL="0" marR="0" lvl="0" indent="-66675"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092" name="Shape 1092"/>
              <p:cNvSpPr txBox="1"/>
              <p:nvPr/>
            </p:nvSpPr>
            <p:spPr>
              <a:xfrm>
                <a:off x="2168258" y="880015"/>
                <a:ext cx="1465763" cy="1465763"/>
              </a:xfrm>
              <a:prstGeom prst="rect">
                <a:avLst/>
              </a:prstGeom>
              <a:noFill/>
              <a:ln>
                <a:noFill/>
              </a:ln>
            </p:spPr>
            <p:txBody>
              <a:bodyPr wrap="square" lIns="74650" tIns="74650" rIns="74650" bIns="74650" anchor="ctr" anchorCtr="0">
                <a:noAutofit/>
              </a:bodyPr>
              <a:lstStyle/>
              <a:p>
                <a:pPr marL="0" marR="0" lvl="0" indent="-17462" algn="ctr" rtl="0">
                  <a:lnSpc>
                    <a:spcPct val="90000"/>
                  </a:lnSpc>
                  <a:spcBef>
                    <a:spcPts val="0"/>
                  </a:spcBef>
                  <a:spcAft>
                    <a:spcPts val="0"/>
                  </a:spcAft>
                  <a:buClr>
                    <a:schemeClr val="lt1"/>
                  </a:buClr>
                  <a:buSzPct val="25000"/>
                  <a:buFont typeface="Avenir"/>
                  <a:buNone/>
                </a:pPr>
                <a:r>
                  <a:rPr lang="en-US" sz="1100" b="0" i="0" u="none" strike="noStrike" cap="none">
                    <a:solidFill>
                      <a:schemeClr val="lt1"/>
                    </a:solidFill>
                    <a:latin typeface="Avenir"/>
                    <a:ea typeface="Avenir"/>
                    <a:cs typeface="Avenir"/>
                    <a:sym typeface="Avenir"/>
                  </a:rPr>
                  <a:t>Summer break (Dec-Feb)</a:t>
                </a:r>
              </a:p>
              <a:p>
                <a:pPr marL="0" marR="0" lvl="0" indent="-17462" algn="ctr" rtl="0">
                  <a:lnSpc>
                    <a:spcPct val="90000"/>
                  </a:lnSpc>
                  <a:spcBef>
                    <a:spcPts val="368"/>
                  </a:spcBef>
                  <a:spcAft>
                    <a:spcPts val="0"/>
                  </a:spcAft>
                  <a:buClr>
                    <a:schemeClr val="lt1"/>
                  </a:buClr>
                  <a:buSzPct val="25000"/>
                  <a:buFont typeface="Avenir"/>
                  <a:buNone/>
                </a:pPr>
                <a:r>
                  <a:rPr lang="en-US" sz="1100" b="0" i="0" u="none" strike="noStrike" cap="none">
                    <a:solidFill>
                      <a:schemeClr val="lt1"/>
                    </a:solidFill>
                    <a:latin typeface="Avenir"/>
                    <a:ea typeface="Avenir"/>
                    <a:cs typeface="Avenir"/>
                    <a:sym typeface="Avenir"/>
                  </a:rPr>
                  <a:t>Winter break (June-July)</a:t>
                </a:r>
              </a:p>
            </p:txBody>
          </p:sp>
          <p:sp>
            <p:nvSpPr>
              <p:cNvPr id="1093" name="Shape 1093"/>
              <p:cNvSpPr/>
              <p:nvPr/>
            </p:nvSpPr>
            <p:spPr>
              <a:xfrm rot="5400000">
                <a:off x="3729768" y="272876"/>
                <a:ext cx="2072902" cy="2072902"/>
              </a:xfrm>
              <a:custGeom>
                <a:avLst/>
                <a:gdLst/>
                <a:ahLst/>
                <a:cxnLst/>
                <a:rect l="0" t="0" r="0" b="0"/>
                <a:pathLst>
                  <a:path w="120000" h="120000" extrusionOk="0">
                    <a:moveTo>
                      <a:pt x="0" y="120000"/>
                    </a:moveTo>
                    <a:lnTo>
                      <a:pt x="0" y="120000"/>
                    </a:lnTo>
                    <a:cubicBezTo>
                      <a:pt x="0" y="53725"/>
                      <a:pt x="53725" y="0"/>
                      <a:pt x="119999" y="0"/>
                    </a:cubicBezTo>
                    <a:lnTo>
                      <a:pt x="120000" y="120000"/>
                    </a:lnTo>
                    <a:close/>
                  </a:path>
                </a:pathLst>
              </a:custGeom>
              <a:solidFill>
                <a:schemeClr val="accent4"/>
              </a:solidFill>
              <a:ln w="12700" cap="flat" cmpd="sng">
                <a:solidFill>
                  <a:schemeClr val="lt1"/>
                </a:solidFill>
                <a:prstDash val="solid"/>
                <a:miter lim="800000"/>
                <a:headEnd type="none" w="med" len="med"/>
                <a:tailEnd type="none" w="med" len="med"/>
              </a:ln>
            </p:spPr>
            <p:txBody>
              <a:bodyPr wrap="square" lIns="68550" tIns="68550" rIns="68550" bIns="68550" anchor="ctr" anchorCtr="0">
                <a:noAutofit/>
              </a:bodyPr>
              <a:lstStyle/>
              <a:p>
                <a:pPr marL="0" marR="0" lvl="0" indent="-66675"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094" name="Shape 1094"/>
              <p:cNvSpPr txBox="1"/>
              <p:nvPr/>
            </p:nvSpPr>
            <p:spPr>
              <a:xfrm>
                <a:off x="3729768" y="880015"/>
                <a:ext cx="1465763" cy="1465763"/>
              </a:xfrm>
              <a:prstGeom prst="rect">
                <a:avLst/>
              </a:prstGeom>
              <a:noFill/>
              <a:ln>
                <a:noFill/>
              </a:ln>
            </p:spPr>
            <p:txBody>
              <a:bodyPr wrap="square" lIns="74650" tIns="74650" rIns="74650" bIns="74650" anchor="ctr" anchorCtr="0">
                <a:noAutofit/>
              </a:bodyPr>
              <a:lstStyle/>
              <a:p>
                <a:pPr marL="0" marR="0" lvl="0" indent="-17462" algn="ctr" rtl="0">
                  <a:lnSpc>
                    <a:spcPct val="90000"/>
                  </a:lnSpc>
                  <a:spcBef>
                    <a:spcPts val="0"/>
                  </a:spcBef>
                  <a:spcAft>
                    <a:spcPts val="0"/>
                  </a:spcAft>
                  <a:buClr>
                    <a:schemeClr val="lt1"/>
                  </a:buClr>
                  <a:buSzPct val="25000"/>
                  <a:buFont typeface="Avenir"/>
                  <a:buNone/>
                </a:pPr>
                <a:r>
                  <a:rPr lang="en-US" sz="1100" b="0" i="0" u="none" strike="noStrike" cap="none">
                    <a:solidFill>
                      <a:schemeClr val="lt1"/>
                    </a:solidFill>
                    <a:latin typeface="Avenir"/>
                    <a:ea typeface="Avenir"/>
                    <a:cs typeface="Avenir"/>
                    <a:sym typeface="Avenir"/>
                  </a:rPr>
                  <a:t>1Scope headquarters</a:t>
                </a:r>
              </a:p>
            </p:txBody>
          </p:sp>
          <p:sp>
            <p:nvSpPr>
              <p:cNvPr id="1095" name="Shape 1095"/>
              <p:cNvSpPr/>
              <p:nvPr/>
            </p:nvSpPr>
            <p:spPr>
              <a:xfrm rot="10800000">
                <a:off x="3729768" y="2441524"/>
                <a:ext cx="2072902" cy="2072902"/>
              </a:xfrm>
              <a:custGeom>
                <a:avLst/>
                <a:gdLst/>
                <a:ahLst/>
                <a:cxnLst/>
                <a:rect l="0" t="0" r="0" b="0"/>
                <a:pathLst>
                  <a:path w="120000" h="120000" extrusionOk="0">
                    <a:moveTo>
                      <a:pt x="0" y="120000"/>
                    </a:moveTo>
                    <a:lnTo>
                      <a:pt x="0" y="120000"/>
                    </a:lnTo>
                    <a:cubicBezTo>
                      <a:pt x="0" y="53725"/>
                      <a:pt x="53725" y="0"/>
                      <a:pt x="119999" y="0"/>
                    </a:cubicBezTo>
                    <a:lnTo>
                      <a:pt x="120000" y="120000"/>
                    </a:lnTo>
                    <a:close/>
                  </a:path>
                </a:pathLst>
              </a:custGeom>
              <a:solidFill>
                <a:schemeClr val="accent4"/>
              </a:solidFill>
              <a:ln w="12700" cap="flat" cmpd="sng">
                <a:solidFill>
                  <a:schemeClr val="lt1"/>
                </a:solidFill>
                <a:prstDash val="solid"/>
                <a:miter lim="800000"/>
                <a:headEnd type="none" w="med" len="med"/>
                <a:tailEnd type="none" w="med" len="med"/>
              </a:ln>
            </p:spPr>
            <p:txBody>
              <a:bodyPr wrap="square" lIns="68550" tIns="68550" rIns="68550" bIns="68550" anchor="ctr" anchorCtr="0">
                <a:noAutofit/>
              </a:bodyPr>
              <a:lstStyle/>
              <a:p>
                <a:pPr marL="0" marR="0" lvl="0" indent="-66675"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096" name="Shape 1096"/>
              <p:cNvSpPr txBox="1"/>
              <p:nvPr/>
            </p:nvSpPr>
            <p:spPr>
              <a:xfrm>
                <a:off x="3729768" y="2441524"/>
                <a:ext cx="1465763" cy="1465763"/>
              </a:xfrm>
              <a:prstGeom prst="rect">
                <a:avLst/>
              </a:prstGeom>
              <a:noFill/>
              <a:ln>
                <a:noFill/>
              </a:ln>
            </p:spPr>
            <p:txBody>
              <a:bodyPr wrap="square" lIns="74650" tIns="74650" rIns="74650" bIns="74650" anchor="ctr" anchorCtr="0">
                <a:noAutofit/>
              </a:bodyPr>
              <a:lstStyle/>
              <a:p>
                <a:pPr marL="0" marR="0" lvl="0" indent="-69850" algn="ctr" rtl="0">
                  <a:lnSpc>
                    <a:spcPct val="90000"/>
                  </a:lnSpc>
                  <a:spcBef>
                    <a:spcPts val="0"/>
                  </a:spcBef>
                  <a:spcAft>
                    <a:spcPts val="0"/>
                  </a:spcAft>
                  <a:buClr>
                    <a:srgbClr val="000000"/>
                  </a:buClr>
                  <a:buFont typeface="Arial"/>
                  <a:buNone/>
                </a:pPr>
                <a:endParaRPr sz="1100" b="0" i="0" u="none" strike="noStrike" cap="none">
                  <a:solidFill>
                    <a:schemeClr val="lt1"/>
                  </a:solidFill>
                  <a:latin typeface="Avenir"/>
                  <a:ea typeface="Avenir"/>
                  <a:cs typeface="Avenir"/>
                  <a:sym typeface="Avenir"/>
                </a:endParaRPr>
              </a:p>
              <a:p>
                <a:pPr marL="0" marR="0" lvl="0" indent="-17462" algn="ctr" rtl="0">
                  <a:lnSpc>
                    <a:spcPct val="90000"/>
                  </a:lnSpc>
                  <a:spcBef>
                    <a:spcPts val="368"/>
                  </a:spcBef>
                  <a:spcAft>
                    <a:spcPts val="0"/>
                  </a:spcAft>
                  <a:buClr>
                    <a:schemeClr val="lt1"/>
                  </a:buClr>
                  <a:buSzPct val="25000"/>
                  <a:buFont typeface="Avenir"/>
                  <a:buNone/>
                </a:pPr>
                <a:r>
                  <a:rPr lang="en-US" sz="1100" b="0" i="0" u="none" strike="noStrike" cap="none">
                    <a:solidFill>
                      <a:schemeClr val="lt1"/>
                    </a:solidFill>
                    <a:latin typeface="Avenir"/>
                    <a:ea typeface="Avenir"/>
                    <a:cs typeface="Avenir"/>
                    <a:sym typeface="Avenir"/>
                  </a:rPr>
                  <a:t>Recruitment of mentors for workshop facilitation and to create a more intimate learning environment  </a:t>
                </a:r>
              </a:p>
            </p:txBody>
          </p:sp>
          <p:sp>
            <p:nvSpPr>
              <p:cNvPr id="1097" name="Shape 1097"/>
              <p:cNvSpPr/>
              <p:nvPr/>
            </p:nvSpPr>
            <p:spPr>
              <a:xfrm rot="-5400000">
                <a:off x="1561119" y="2441524"/>
                <a:ext cx="2072902" cy="2072902"/>
              </a:xfrm>
              <a:custGeom>
                <a:avLst/>
                <a:gdLst/>
                <a:ahLst/>
                <a:cxnLst/>
                <a:rect l="0" t="0" r="0" b="0"/>
                <a:pathLst>
                  <a:path w="120000" h="120000" extrusionOk="0">
                    <a:moveTo>
                      <a:pt x="0" y="120000"/>
                    </a:moveTo>
                    <a:lnTo>
                      <a:pt x="0" y="120000"/>
                    </a:lnTo>
                    <a:cubicBezTo>
                      <a:pt x="0" y="53725"/>
                      <a:pt x="53725" y="0"/>
                      <a:pt x="119999" y="0"/>
                    </a:cubicBezTo>
                    <a:lnTo>
                      <a:pt x="120000" y="120000"/>
                    </a:lnTo>
                    <a:close/>
                  </a:path>
                </a:pathLst>
              </a:custGeom>
              <a:solidFill>
                <a:schemeClr val="accent4"/>
              </a:solidFill>
              <a:ln w="12700" cap="flat" cmpd="sng">
                <a:solidFill>
                  <a:schemeClr val="lt1"/>
                </a:solidFill>
                <a:prstDash val="solid"/>
                <a:miter lim="800000"/>
                <a:headEnd type="none" w="med" len="med"/>
                <a:tailEnd type="none" w="med" len="med"/>
              </a:ln>
            </p:spPr>
            <p:txBody>
              <a:bodyPr wrap="square" lIns="68550" tIns="68550" rIns="68550" bIns="68550" anchor="ctr" anchorCtr="0">
                <a:noAutofit/>
              </a:bodyPr>
              <a:lstStyle/>
              <a:p>
                <a:pPr marL="0" marR="0" lvl="0" indent="-66675"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098" name="Shape 1098"/>
              <p:cNvSpPr txBox="1"/>
              <p:nvPr/>
            </p:nvSpPr>
            <p:spPr>
              <a:xfrm>
                <a:off x="2168258" y="2441524"/>
                <a:ext cx="1465763" cy="1465763"/>
              </a:xfrm>
              <a:prstGeom prst="rect">
                <a:avLst/>
              </a:prstGeom>
              <a:noFill/>
              <a:ln>
                <a:noFill/>
              </a:ln>
            </p:spPr>
            <p:txBody>
              <a:bodyPr wrap="square" lIns="74650" tIns="74650" rIns="74650" bIns="74650" anchor="ctr" anchorCtr="0">
                <a:noAutofit/>
              </a:bodyPr>
              <a:lstStyle/>
              <a:p>
                <a:pPr marL="0" marR="0" lvl="0" indent="-69850" algn="ctr" rtl="0">
                  <a:lnSpc>
                    <a:spcPct val="90000"/>
                  </a:lnSpc>
                  <a:spcBef>
                    <a:spcPts val="0"/>
                  </a:spcBef>
                  <a:spcAft>
                    <a:spcPts val="0"/>
                  </a:spcAft>
                  <a:buClr>
                    <a:srgbClr val="000000"/>
                  </a:buClr>
                  <a:buFont typeface="Arial"/>
                  <a:buNone/>
                </a:pPr>
                <a:endParaRPr sz="1100" b="0" i="0" u="none" strike="noStrike" cap="none">
                  <a:solidFill>
                    <a:schemeClr val="lt1"/>
                  </a:solidFill>
                  <a:latin typeface="Avenir"/>
                  <a:ea typeface="Avenir"/>
                  <a:cs typeface="Avenir"/>
                  <a:sym typeface="Avenir"/>
                </a:endParaRPr>
              </a:p>
              <a:p>
                <a:pPr marL="0" marR="0" lvl="0" indent="-69850" algn="ctr" rtl="0">
                  <a:lnSpc>
                    <a:spcPct val="90000"/>
                  </a:lnSpc>
                  <a:spcBef>
                    <a:spcPts val="368"/>
                  </a:spcBef>
                  <a:spcAft>
                    <a:spcPts val="0"/>
                  </a:spcAft>
                  <a:buClr>
                    <a:srgbClr val="000000"/>
                  </a:buClr>
                  <a:buFont typeface="Arial"/>
                  <a:buNone/>
                </a:pPr>
                <a:endParaRPr sz="1100" b="0" i="0" u="none" strike="noStrike" cap="none">
                  <a:solidFill>
                    <a:schemeClr val="lt1"/>
                  </a:solidFill>
                  <a:latin typeface="Avenir"/>
                  <a:ea typeface="Avenir"/>
                  <a:cs typeface="Avenir"/>
                  <a:sym typeface="Avenir"/>
                </a:endParaRPr>
              </a:p>
              <a:p>
                <a:pPr marL="0" marR="0" lvl="0" indent="-17462" algn="ctr" rtl="0">
                  <a:lnSpc>
                    <a:spcPct val="90000"/>
                  </a:lnSpc>
                  <a:spcBef>
                    <a:spcPts val="368"/>
                  </a:spcBef>
                  <a:spcAft>
                    <a:spcPts val="0"/>
                  </a:spcAft>
                  <a:buClr>
                    <a:schemeClr val="lt1"/>
                  </a:buClr>
                  <a:buSzPct val="25000"/>
                  <a:buFont typeface="Avenir"/>
                  <a:buNone/>
                </a:pPr>
                <a:r>
                  <a:rPr lang="en-US" sz="1100" b="0" i="0" u="none" strike="noStrike" cap="none">
                    <a:solidFill>
                      <a:schemeClr val="lt1"/>
                    </a:solidFill>
                    <a:latin typeface="Avenir"/>
                    <a:ea typeface="Avenir"/>
                    <a:cs typeface="Avenir"/>
                    <a:sym typeface="Avenir"/>
                  </a:rPr>
                  <a:t>Free for 1Scope members</a:t>
                </a:r>
              </a:p>
              <a:p>
                <a:pPr marL="0" marR="0" lvl="0" indent="-17462" algn="ctr" rtl="0">
                  <a:lnSpc>
                    <a:spcPct val="90000"/>
                  </a:lnSpc>
                  <a:spcBef>
                    <a:spcPts val="368"/>
                  </a:spcBef>
                  <a:spcAft>
                    <a:spcPts val="0"/>
                  </a:spcAft>
                  <a:buClr>
                    <a:schemeClr val="lt1"/>
                  </a:buClr>
                  <a:buSzPct val="25000"/>
                  <a:buFont typeface="Avenir"/>
                  <a:buNone/>
                </a:pPr>
                <a:r>
                  <a:rPr lang="en-US" sz="1100" b="0" i="0" u="none" strike="noStrike" cap="none">
                    <a:solidFill>
                      <a:schemeClr val="lt1"/>
                    </a:solidFill>
                    <a:latin typeface="Avenir"/>
                    <a:ea typeface="Avenir"/>
                    <a:cs typeface="Avenir"/>
                    <a:sym typeface="Avenir"/>
                  </a:rPr>
                  <a:t>Ticketed event allowing for 40 participants per session</a:t>
                </a:r>
              </a:p>
            </p:txBody>
          </p:sp>
          <p:sp>
            <p:nvSpPr>
              <p:cNvPr id="1099" name="Shape 1099"/>
              <p:cNvSpPr/>
              <p:nvPr/>
            </p:nvSpPr>
            <p:spPr>
              <a:xfrm>
                <a:off x="3324044" y="1962794"/>
                <a:ext cx="715701" cy="622349"/>
              </a:xfrm>
              <a:custGeom>
                <a:avLst/>
                <a:gdLst/>
                <a:ahLst/>
                <a:cxnLst/>
                <a:rect l="0" t="0" r="0" b="0"/>
                <a:pathLst>
                  <a:path w="120000" h="120000" extrusionOk="0">
                    <a:moveTo>
                      <a:pt x="6521" y="60000"/>
                    </a:moveTo>
                    <a:lnTo>
                      <a:pt x="6521" y="60000"/>
                    </a:lnTo>
                    <a:cubicBezTo>
                      <a:pt x="6521" y="34373"/>
                      <a:pt x="25367" y="12492"/>
                      <a:pt x="51107" y="8230"/>
                    </a:cubicBezTo>
                    <a:cubicBezTo>
                      <a:pt x="76847" y="3969"/>
                      <a:pt x="101960" y="18574"/>
                      <a:pt x="110520" y="42783"/>
                    </a:cubicBezTo>
                    <a:lnTo>
                      <a:pt x="116427" y="42783"/>
                    </a:lnTo>
                    <a:lnTo>
                      <a:pt x="106956" y="59999"/>
                    </a:lnTo>
                    <a:lnTo>
                      <a:pt x="90340" y="42783"/>
                    </a:lnTo>
                    <a:lnTo>
                      <a:pt x="95921" y="42783"/>
                    </a:lnTo>
                    <a:cubicBezTo>
                      <a:pt x="87358" y="27415"/>
                      <a:pt x="68571" y="19474"/>
                      <a:pt x="50447" y="23561"/>
                    </a:cubicBezTo>
                    <a:cubicBezTo>
                      <a:pt x="32323" y="27648"/>
                      <a:pt x="19565" y="42701"/>
                      <a:pt x="19565" y="60000"/>
                    </a:cubicBezTo>
                    <a:close/>
                  </a:path>
                </a:pathLst>
              </a:custGeom>
              <a:solidFill>
                <a:srgbClr val="FFDBA7"/>
              </a:solidFill>
              <a:ln w="12700" cap="flat" cmpd="sng">
                <a:solidFill>
                  <a:schemeClr val="lt1"/>
                </a:solidFill>
                <a:prstDash val="solid"/>
                <a:miter lim="800000"/>
                <a:headEnd type="none" w="med" len="med"/>
                <a:tailEnd type="none" w="med" len="med"/>
              </a:ln>
            </p:spPr>
            <p:txBody>
              <a:bodyPr wrap="square" lIns="68550" tIns="68550" rIns="68550" bIns="68550" anchor="ctr" anchorCtr="0">
                <a:noAutofit/>
              </a:bodyPr>
              <a:lstStyle/>
              <a:p>
                <a:pPr marL="0" marR="0" lvl="0" indent="-66675"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00" name="Shape 1100"/>
              <p:cNvSpPr/>
              <p:nvPr/>
            </p:nvSpPr>
            <p:spPr>
              <a:xfrm rot="10800000">
                <a:off x="3324044" y="2202159"/>
                <a:ext cx="715701" cy="622349"/>
              </a:xfrm>
              <a:custGeom>
                <a:avLst/>
                <a:gdLst/>
                <a:ahLst/>
                <a:cxnLst/>
                <a:rect l="0" t="0" r="0" b="0"/>
                <a:pathLst>
                  <a:path w="120000" h="120000" extrusionOk="0">
                    <a:moveTo>
                      <a:pt x="6521" y="60000"/>
                    </a:moveTo>
                    <a:lnTo>
                      <a:pt x="6521" y="60000"/>
                    </a:lnTo>
                    <a:cubicBezTo>
                      <a:pt x="6521" y="34373"/>
                      <a:pt x="25367" y="12492"/>
                      <a:pt x="51107" y="8230"/>
                    </a:cubicBezTo>
                    <a:cubicBezTo>
                      <a:pt x="76847" y="3969"/>
                      <a:pt x="101960" y="18574"/>
                      <a:pt x="110520" y="42783"/>
                    </a:cubicBezTo>
                    <a:lnTo>
                      <a:pt x="116427" y="42783"/>
                    </a:lnTo>
                    <a:lnTo>
                      <a:pt x="106956" y="59999"/>
                    </a:lnTo>
                    <a:lnTo>
                      <a:pt x="90340" y="42783"/>
                    </a:lnTo>
                    <a:lnTo>
                      <a:pt x="95921" y="42783"/>
                    </a:lnTo>
                    <a:cubicBezTo>
                      <a:pt x="87358" y="27415"/>
                      <a:pt x="68571" y="19474"/>
                      <a:pt x="50447" y="23561"/>
                    </a:cubicBezTo>
                    <a:cubicBezTo>
                      <a:pt x="32323" y="27648"/>
                      <a:pt x="19565" y="42701"/>
                      <a:pt x="19565" y="60000"/>
                    </a:cubicBezTo>
                    <a:close/>
                  </a:path>
                </a:pathLst>
              </a:custGeom>
              <a:solidFill>
                <a:srgbClr val="FFDBA7"/>
              </a:solidFill>
              <a:ln w="12700" cap="flat" cmpd="sng">
                <a:solidFill>
                  <a:schemeClr val="lt1"/>
                </a:solidFill>
                <a:prstDash val="solid"/>
                <a:miter lim="800000"/>
                <a:headEnd type="none" w="med" len="med"/>
                <a:tailEnd type="none" w="med" len="med"/>
              </a:ln>
            </p:spPr>
            <p:txBody>
              <a:bodyPr wrap="square" lIns="68550" tIns="68550" rIns="68550" bIns="68550" anchor="ctr" anchorCtr="0">
                <a:noAutofit/>
              </a:bodyPr>
              <a:lstStyle/>
              <a:p>
                <a:pPr marL="0" marR="0" lvl="0" indent="-66675"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grpSp>
        <p:cxnSp>
          <p:nvCxnSpPr>
            <p:cNvPr id="1101" name="Shape 1101"/>
            <p:cNvCxnSpPr/>
            <p:nvPr/>
          </p:nvCxnSpPr>
          <p:spPr>
            <a:xfrm>
              <a:off x="3324643" y="1815155"/>
              <a:ext cx="0" cy="1679713"/>
            </a:xfrm>
            <a:prstGeom prst="straightConnector1">
              <a:avLst/>
            </a:prstGeom>
            <a:noFill/>
            <a:ln w="38100" cap="flat" cmpd="sng">
              <a:solidFill>
                <a:schemeClr val="accent3"/>
              </a:solidFill>
              <a:prstDash val="solid"/>
              <a:miter lim="800000"/>
              <a:headEnd type="none" w="med" len="med"/>
              <a:tailEnd type="none" w="med" len="med"/>
            </a:ln>
          </p:spPr>
        </p:cxnSp>
        <p:cxnSp>
          <p:nvCxnSpPr>
            <p:cNvPr id="1102" name="Shape 1102"/>
            <p:cNvCxnSpPr/>
            <p:nvPr/>
          </p:nvCxnSpPr>
          <p:spPr>
            <a:xfrm>
              <a:off x="3324643" y="3771867"/>
              <a:ext cx="0" cy="1679713"/>
            </a:xfrm>
            <a:prstGeom prst="straightConnector1">
              <a:avLst/>
            </a:prstGeom>
            <a:noFill/>
            <a:ln w="38100" cap="flat" cmpd="sng">
              <a:solidFill>
                <a:schemeClr val="accent3"/>
              </a:solidFill>
              <a:prstDash val="solid"/>
              <a:miter lim="800000"/>
              <a:headEnd type="none" w="med" len="med"/>
              <a:tailEnd type="none" w="med" len="med"/>
            </a:ln>
          </p:spPr>
        </p:cxnSp>
        <p:sp>
          <p:nvSpPr>
            <p:cNvPr id="1103" name="Shape 1103"/>
            <p:cNvSpPr/>
            <p:nvPr/>
          </p:nvSpPr>
          <p:spPr>
            <a:xfrm>
              <a:off x="3256063" y="1720080"/>
              <a:ext cx="186356" cy="180481"/>
            </a:xfrm>
            <a:prstGeom prst="ellipse">
              <a:avLst/>
            </a:prstGeom>
            <a:solidFill>
              <a:srgbClr val="BFBFBF"/>
            </a:solidFill>
            <a:ln>
              <a:noFill/>
            </a:ln>
          </p:spPr>
          <p:txBody>
            <a:bodyPr wrap="square" lIns="68550" tIns="34275" rIns="68550" bIns="34275" anchor="ctr" anchorCtr="0">
              <a:noAutofit/>
            </a:bodyPr>
            <a:lstStyle/>
            <a:p>
              <a:pPr marL="0" marR="0" lvl="0" indent="-85725" algn="ctr" rtl="0">
                <a:lnSpc>
                  <a:spcPct val="10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
          <p:nvSpPr>
            <p:cNvPr id="1104" name="Shape 1104"/>
            <p:cNvSpPr/>
            <p:nvPr/>
          </p:nvSpPr>
          <p:spPr>
            <a:xfrm>
              <a:off x="3225781" y="5361339"/>
              <a:ext cx="186356" cy="180481"/>
            </a:xfrm>
            <a:prstGeom prst="ellipse">
              <a:avLst/>
            </a:prstGeom>
            <a:solidFill>
              <a:srgbClr val="BFBFBF"/>
            </a:solidFill>
            <a:ln>
              <a:noFill/>
            </a:ln>
          </p:spPr>
          <p:txBody>
            <a:bodyPr wrap="square" lIns="68550" tIns="34275" rIns="68550" bIns="34275" anchor="ctr" anchorCtr="0">
              <a:noAutofit/>
            </a:bodyPr>
            <a:lstStyle/>
            <a:p>
              <a:pPr marL="0" marR="0" lvl="0" indent="-85725" algn="ctr" rtl="0">
                <a:lnSpc>
                  <a:spcPct val="10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
          <p:nvSpPr>
            <p:cNvPr id="1105" name="Shape 1105"/>
            <p:cNvSpPr txBox="1"/>
            <p:nvPr/>
          </p:nvSpPr>
          <p:spPr>
            <a:xfrm>
              <a:off x="4499985" y="2170263"/>
              <a:ext cx="847268" cy="346249"/>
            </a:xfrm>
            <a:prstGeom prst="rect">
              <a:avLst/>
            </a:prstGeom>
            <a:solidFill>
              <a:srgbClr val="F4B081"/>
            </a:solidFill>
            <a:ln>
              <a:noFill/>
            </a:ln>
          </p:spPr>
          <p:txBody>
            <a:bodyPr wrap="square" lIns="68550" tIns="34275" rIns="68550" bIns="34275" anchor="t" anchorCtr="0">
              <a:noAutofit/>
            </a:bodyPr>
            <a:lstStyle/>
            <a:p>
              <a:pPr marL="0" marR="0" lvl="0" indent="-28575" algn="ctr" rtl="0">
                <a:lnSpc>
                  <a:spcPct val="100000"/>
                </a:lnSpc>
                <a:spcBef>
                  <a:spcPts val="0"/>
                </a:spcBef>
                <a:spcAft>
                  <a:spcPts val="0"/>
                </a:spcAft>
                <a:buClr>
                  <a:schemeClr val="lt1"/>
                </a:buClr>
                <a:buSzPct val="25000"/>
                <a:buFont typeface="Avenir"/>
                <a:buNone/>
              </a:pPr>
              <a:r>
                <a:rPr lang="en-US" sz="1800" b="1" i="0" u="none" strike="noStrike" cap="none">
                  <a:solidFill>
                    <a:schemeClr val="lt1"/>
                  </a:solidFill>
                  <a:latin typeface="Avenir"/>
                  <a:ea typeface="Avenir"/>
                  <a:cs typeface="Avenir"/>
                  <a:sym typeface="Avenir"/>
                </a:rPr>
                <a:t>When?</a:t>
              </a:r>
            </a:p>
          </p:txBody>
        </p:sp>
        <p:sp>
          <p:nvSpPr>
            <p:cNvPr id="1106" name="Shape 1106"/>
            <p:cNvSpPr txBox="1"/>
            <p:nvPr/>
          </p:nvSpPr>
          <p:spPr>
            <a:xfrm>
              <a:off x="6983772" y="2423807"/>
              <a:ext cx="937716" cy="346249"/>
            </a:xfrm>
            <a:prstGeom prst="rect">
              <a:avLst/>
            </a:prstGeom>
            <a:solidFill>
              <a:srgbClr val="F4B081"/>
            </a:solidFill>
            <a:ln>
              <a:noFill/>
            </a:ln>
          </p:spPr>
          <p:txBody>
            <a:bodyPr wrap="square" lIns="68550" tIns="34275" rIns="68550" bIns="34275" anchor="t" anchorCtr="0">
              <a:noAutofit/>
            </a:bodyPr>
            <a:lstStyle/>
            <a:p>
              <a:pPr marL="0" marR="0" lvl="0" indent="-28575" algn="ctr" rtl="0">
                <a:lnSpc>
                  <a:spcPct val="100000"/>
                </a:lnSpc>
                <a:spcBef>
                  <a:spcPts val="0"/>
                </a:spcBef>
                <a:spcAft>
                  <a:spcPts val="0"/>
                </a:spcAft>
                <a:buClr>
                  <a:schemeClr val="lt1"/>
                </a:buClr>
                <a:buSzPct val="25000"/>
                <a:buFont typeface="Avenir"/>
                <a:buNone/>
              </a:pPr>
              <a:r>
                <a:rPr lang="en-US" sz="1800" b="1" i="0" u="none" strike="noStrike" cap="none">
                  <a:solidFill>
                    <a:schemeClr val="lt1"/>
                  </a:solidFill>
                  <a:latin typeface="Avenir"/>
                  <a:ea typeface="Avenir"/>
                  <a:cs typeface="Avenir"/>
                  <a:sym typeface="Avenir"/>
                </a:rPr>
                <a:t>Where?</a:t>
              </a:r>
            </a:p>
          </p:txBody>
        </p:sp>
        <p:sp>
          <p:nvSpPr>
            <p:cNvPr id="1107" name="Shape 1107"/>
            <p:cNvSpPr txBox="1"/>
            <p:nvPr/>
          </p:nvSpPr>
          <p:spPr>
            <a:xfrm>
              <a:off x="4310145" y="3973976"/>
              <a:ext cx="748873" cy="346249"/>
            </a:xfrm>
            <a:prstGeom prst="rect">
              <a:avLst/>
            </a:prstGeom>
            <a:solidFill>
              <a:srgbClr val="F4B081"/>
            </a:solidFill>
            <a:ln>
              <a:noFill/>
            </a:ln>
          </p:spPr>
          <p:txBody>
            <a:bodyPr wrap="square" lIns="68550" tIns="34275" rIns="68550" bIns="34275" anchor="t" anchorCtr="0">
              <a:noAutofit/>
            </a:bodyPr>
            <a:lstStyle/>
            <a:p>
              <a:pPr marL="0" marR="0" lvl="0" indent="-28575" algn="l" rtl="0">
                <a:lnSpc>
                  <a:spcPct val="100000"/>
                </a:lnSpc>
                <a:spcBef>
                  <a:spcPts val="0"/>
                </a:spcBef>
                <a:spcAft>
                  <a:spcPts val="0"/>
                </a:spcAft>
                <a:buClr>
                  <a:schemeClr val="lt1"/>
                </a:buClr>
                <a:buSzPct val="25000"/>
                <a:buFont typeface="Avenir"/>
                <a:buNone/>
              </a:pPr>
              <a:r>
                <a:rPr lang="en-US" sz="1800" b="1" i="0" u="none" strike="noStrike" cap="none">
                  <a:solidFill>
                    <a:schemeClr val="lt1"/>
                  </a:solidFill>
                  <a:latin typeface="Avenir"/>
                  <a:ea typeface="Avenir"/>
                  <a:cs typeface="Avenir"/>
                  <a:sym typeface="Avenir"/>
                </a:rPr>
                <a:t>Cost?</a:t>
              </a:r>
            </a:p>
          </p:txBody>
        </p:sp>
        <p:sp>
          <p:nvSpPr>
            <p:cNvPr id="1108" name="Shape 1108"/>
            <p:cNvSpPr txBox="1"/>
            <p:nvPr/>
          </p:nvSpPr>
          <p:spPr>
            <a:xfrm>
              <a:off x="7260041" y="4307397"/>
              <a:ext cx="760838" cy="346249"/>
            </a:xfrm>
            <a:prstGeom prst="rect">
              <a:avLst/>
            </a:prstGeom>
            <a:solidFill>
              <a:srgbClr val="F4B081"/>
            </a:solidFill>
            <a:ln>
              <a:noFill/>
            </a:ln>
          </p:spPr>
          <p:txBody>
            <a:bodyPr wrap="square" lIns="68550" tIns="34275" rIns="68550" bIns="34275" anchor="t" anchorCtr="0">
              <a:noAutofit/>
            </a:bodyPr>
            <a:lstStyle/>
            <a:p>
              <a:pPr marL="0" marR="0" lvl="0" indent="-28575" algn="l" rtl="0">
                <a:lnSpc>
                  <a:spcPct val="100000"/>
                </a:lnSpc>
                <a:spcBef>
                  <a:spcPts val="0"/>
                </a:spcBef>
                <a:spcAft>
                  <a:spcPts val="0"/>
                </a:spcAft>
                <a:buClr>
                  <a:schemeClr val="lt1"/>
                </a:buClr>
                <a:buSzPct val="25000"/>
                <a:buFont typeface="Avenir"/>
                <a:buNone/>
              </a:pPr>
              <a:r>
                <a:rPr lang="en-US" sz="1800" b="1" i="0" u="none" strike="noStrike" cap="none">
                  <a:solidFill>
                    <a:schemeClr val="lt1"/>
                  </a:solidFill>
                  <a:latin typeface="Avenir"/>
                  <a:ea typeface="Avenir"/>
                  <a:cs typeface="Avenir"/>
                  <a:sym typeface="Avenir"/>
                </a:rPr>
                <a:t>How?</a:t>
              </a:r>
            </a:p>
          </p:txBody>
        </p:sp>
        <p:cxnSp>
          <p:nvCxnSpPr>
            <p:cNvPr id="1109" name="Shape 1109"/>
            <p:cNvCxnSpPr>
              <a:endCxn id="1089" idx="1"/>
            </p:cNvCxnSpPr>
            <p:nvPr/>
          </p:nvCxnSpPr>
          <p:spPr>
            <a:xfrm>
              <a:off x="1153144" y="3633367"/>
              <a:ext cx="1610400" cy="0"/>
            </a:xfrm>
            <a:prstGeom prst="straightConnector1">
              <a:avLst/>
            </a:prstGeom>
            <a:noFill/>
            <a:ln w="9525" cap="flat" cmpd="sng">
              <a:solidFill>
                <a:srgbClr val="BFBFBF"/>
              </a:solidFill>
              <a:prstDash val="solid"/>
              <a:miter lim="800000"/>
              <a:headEnd type="none" w="med" len="med"/>
              <a:tailEnd type="triangle" w="lg" len="lg"/>
            </a:ln>
          </p:spPr>
        </p:cxn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Shape 1114"/>
          <p:cNvSpPr txBox="1"/>
          <p:nvPr/>
        </p:nvSpPr>
        <p:spPr>
          <a:xfrm>
            <a:off x="410017" y="332042"/>
            <a:ext cx="6949788" cy="531000"/>
          </a:xfrm>
          <a:prstGeom prst="rect">
            <a:avLst/>
          </a:prstGeom>
          <a:noFill/>
          <a:ln>
            <a:noFill/>
          </a:ln>
        </p:spPr>
        <p:txBody>
          <a:bodyPr wrap="square" lIns="68550" tIns="34275" rIns="68550" bIns="34275" anchor="t" anchorCtr="0">
            <a:noAutofit/>
          </a:bodyPr>
          <a:lstStyle/>
          <a:p>
            <a:pPr marL="0" marR="0" lvl="0" indent="-23812" algn="l" rtl="0">
              <a:lnSpc>
                <a:spcPct val="100000"/>
              </a:lnSpc>
              <a:spcBef>
                <a:spcPts val="0"/>
              </a:spcBef>
              <a:spcAft>
                <a:spcPts val="0"/>
              </a:spcAft>
              <a:buClr>
                <a:schemeClr val="dk1"/>
              </a:buClr>
              <a:buSzPct val="25000"/>
              <a:buFont typeface="Avenir"/>
              <a:buNone/>
            </a:pPr>
            <a:r>
              <a:rPr lang="en-US" sz="1500" b="0" i="0" u="none" strike="noStrike" cap="none">
                <a:solidFill>
                  <a:schemeClr val="dk1"/>
                </a:solidFill>
                <a:latin typeface="Avenir"/>
                <a:ea typeface="Avenir"/>
                <a:cs typeface="Avenir"/>
                <a:sym typeface="Avenir"/>
              </a:rPr>
              <a:t>Hack-a-thons are labour and cost-efficient events which align with 1Scope’s value proposition</a:t>
            </a:r>
          </a:p>
        </p:txBody>
      </p:sp>
      <p:grpSp>
        <p:nvGrpSpPr>
          <p:cNvPr id="1115" name="Shape 1115"/>
          <p:cNvGrpSpPr/>
          <p:nvPr/>
        </p:nvGrpSpPr>
        <p:grpSpPr>
          <a:xfrm>
            <a:off x="372045" y="1192915"/>
            <a:ext cx="8399910" cy="4895915"/>
            <a:chOff x="1610139" y="1664176"/>
            <a:chExt cx="5963399" cy="3878510"/>
          </a:xfrm>
        </p:grpSpPr>
        <p:grpSp>
          <p:nvGrpSpPr>
            <p:cNvPr id="1116" name="Shape 1116"/>
            <p:cNvGrpSpPr/>
            <p:nvPr/>
          </p:nvGrpSpPr>
          <p:grpSpPr>
            <a:xfrm>
              <a:off x="3119242" y="1664176"/>
              <a:ext cx="3713461" cy="3878510"/>
              <a:chOff x="1362780" y="2476"/>
              <a:chExt cx="4951281" cy="5171346"/>
            </a:xfrm>
          </p:grpSpPr>
          <p:sp>
            <p:nvSpPr>
              <p:cNvPr id="1117" name="Shape 1117"/>
              <p:cNvSpPr/>
              <p:nvPr/>
            </p:nvSpPr>
            <p:spPr>
              <a:xfrm>
                <a:off x="2986691" y="2476"/>
                <a:ext cx="3297032" cy="1491195"/>
              </a:xfrm>
              <a:prstGeom prst="rect">
                <a:avLst/>
              </a:prstGeom>
              <a:solidFill>
                <a:schemeClr val="accent2">
                  <a:alpha val="89411"/>
                </a:schemeClr>
              </a:solidFill>
              <a:ln w="12700" cap="flat" cmpd="sng">
                <a:solidFill>
                  <a:schemeClr val="lt1"/>
                </a:solidFill>
                <a:prstDash val="solid"/>
                <a:miter lim="800000"/>
                <a:headEnd type="none" w="med" len="med"/>
                <a:tailEnd type="none" w="med" len="med"/>
              </a:ln>
            </p:spPr>
            <p:txBody>
              <a:bodyPr wrap="square" lIns="68550" tIns="68550" rIns="68550" bIns="68550" anchor="ctr" anchorCtr="0">
                <a:noAutofit/>
              </a:bodyPr>
              <a:lstStyle/>
              <a:p>
                <a:pPr marL="0" marR="0" lvl="0" indent="-66675"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18" name="Shape 1118"/>
              <p:cNvSpPr txBox="1"/>
              <p:nvPr/>
            </p:nvSpPr>
            <p:spPr>
              <a:xfrm>
                <a:off x="2986691" y="7651"/>
                <a:ext cx="3297000" cy="1491300"/>
              </a:xfrm>
              <a:prstGeom prst="rect">
                <a:avLst/>
              </a:prstGeom>
              <a:noFill/>
              <a:ln>
                <a:noFill/>
              </a:ln>
            </p:spPr>
            <p:txBody>
              <a:bodyPr wrap="square" lIns="34275" tIns="34275" rIns="34275" bIns="34275" anchor="t" anchorCtr="0">
                <a:noAutofit/>
              </a:bodyPr>
              <a:lstStyle/>
              <a:p>
                <a:pPr marL="0" marR="0" lvl="0" indent="-88900" algn="ctr" rtl="0">
                  <a:lnSpc>
                    <a:spcPct val="90000"/>
                  </a:lnSpc>
                  <a:spcBef>
                    <a:spcPts val="0"/>
                  </a:spcBef>
                  <a:spcAft>
                    <a:spcPts val="0"/>
                  </a:spcAft>
                  <a:buClr>
                    <a:srgbClr val="000000"/>
                  </a:buClr>
                  <a:buFont typeface="Arial"/>
                  <a:buNone/>
                </a:pPr>
                <a:endParaRPr sz="1400" b="1" i="1" u="none" strike="noStrike" cap="none">
                  <a:solidFill>
                    <a:schemeClr val="lt1"/>
                  </a:solidFill>
                  <a:latin typeface="Avenir"/>
                  <a:ea typeface="Avenir"/>
                  <a:cs typeface="Avenir"/>
                  <a:sym typeface="Avenir"/>
                </a:endParaRPr>
              </a:p>
              <a:p>
                <a:pPr marL="85725" marR="0" lvl="1" indent="-85725" algn="l" rtl="0">
                  <a:lnSpc>
                    <a:spcPct val="90000"/>
                  </a:lnSpc>
                  <a:spcBef>
                    <a:spcPts val="315"/>
                  </a:spcBef>
                  <a:spcAft>
                    <a:spcPts val="0"/>
                  </a:spcAft>
                  <a:buClr>
                    <a:schemeClr val="lt1"/>
                  </a:buClr>
                  <a:buSzPct val="100000"/>
                  <a:buFont typeface="Avenir"/>
                  <a:buChar char="•"/>
                </a:pPr>
                <a:r>
                  <a:rPr lang="en-US" sz="1400" b="0" i="0" u="none" strike="noStrike" cap="none">
                    <a:solidFill>
                      <a:schemeClr val="lt1"/>
                    </a:solidFill>
                    <a:latin typeface="Avenir"/>
                    <a:ea typeface="Avenir"/>
                    <a:cs typeface="Avenir"/>
                    <a:sym typeface="Avenir"/>
                  </a:rPr>
                  <a:t>Strong appeal to student interests and desire to obtain highly relevant skills in the digital age</a:t>
                </a:r>
              </a:p>
              <a:p>
                <a:pPr marL="85725" marR="0" lvl="1" indent="-85725" algn="l" rtl="0">
                  <a:lnSpc>
                    <a:spcPct val="90000"/>
                  </a:lnSpc>
                  <a:spcBef>
                    <a:spcPts val="135"/>
                  </a:spcBef>
                  <a:spcAft>
                    <a:spcPts val="0"/>
                  </a:spcAft>
                  <a:buClr>
                    <a:schemeClr val="lt1"/>
                  </a:buClr>
                  <a:buSzPct val="100000"/>
                  <a:buFont typeface="Avenir"/>
                  <a:buChar char="•"/>
                </a:pPr>
                <a:r>
                  <a:rPr lang="en-US" sz="1400" b="0" i="0" u="none" strike="noStrike" cap="none">
                    <a:solidFill>
                      <a:schemeClr val="lt1"/>
                    </a:solidFill>
                    <a:latin typeface="Avenir"/>
                    <a:ea typeface="Avenir"/>
                    <a:cs typeface="Avenir"/>
                    <a:sym typeface="Avenir"/>
                  </a:rPr>
                  <a:t>Highly cost and labour efficient</a:t>
                </a:r>
              </a:p>
            </p:txBody>
          </p:sp>
          <p:sp>
            <p:nvSpPr>
              <p:cNvPr id="1119" name="Shape 1119"/>
              <p:cNvSpPr/>
              <p:nvPr/>
            </p:nvSpPr>
            <p:spPr>
              <a:xfrm>
                <a:off x="1362780" y="2476"/>
                <a:ext cx="1476283" cy="1491195"/>
              </a:xfrm>
              <a:prstGeom prst="rect">
                <a:avLst/>
              </a:prstGeom>
              <a:blipFill rotWithShape="1">
                <a:blip r:embed="rId3">
                  <a:alphaModFix/>
                </a:blip>
                <a:stretch>
                  <a:fillRect t="-5998" b="-5996"/>
                </a:stretch>
              </a:blipFill>
              <a:ln w="12700" cap="flat" cmpd="sng">
                <a:solidFill>
                  <a:schemeClr val="lt1"/>
                </a:solidFill>
                <a:prstDash val="solid"/>
                <a:miter lim="800000"/>
                <a:headEnd type="none" w="med" len="med"/>
                <a:tailEnd type="none" w="med" len="med"/>
              </a:ln>
            </p:spPr>
            <p:txBody>
              <a:bodyPr wrap="square" lIns="68550" tIns="68550" rIns="68550" bIns="68550" anchor="ctr" anchorCtr="0">
                <a:noAutofit/>
              </a:bodyPr>
              <a:lstStyle/>
              <a:p>
                <a:pPr marL="0" marR="0" lvl="0" indent="-66675"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20" name="Shape 1120"/>
              <p:cNvSpPr/>
              <p:nvPr/>
            </p:nvSpPr>
            <p:spPr>
              <a:xfrm>
                <a:off x="1362780" y="1739719"/>
                <a:ext cx="3297032" cy="1696860"/>
              </a:xfrm>
              <a:prstGeom prst="rect">
                <a:avLst/>
              </a:prstGeom>
              <a:solidFill>
                <a:schemeClr val="accent2">
                  <a:alpha val="69411"/>
                </a:schemeClr>
              </a:solidFill>
              <a:ln w="12700" cap="flat" cmpd="sng">
                <a:solidFill>
                  <a:schemeClr val="lt1"/>
                </a:solidFill>
                <a:prstDash val="solid"/>
                <a:miter lim="800000"/>
                <a:headEnd type="none" w="med" len="med"/>
                <a:tailEnd type="none" w="med" len="med"/>
              </a:ln>
            </p:spPr>
            <p:txBody>
              <a:bodyPr wrap="square" lIns="68550" tIns="68550" rIns="68550" bIns="68550" anchor="ctr" anchorCtr="0">
                <a:noAutofit/>
              </a:bodyPr>
              <a:lstStyle/>
              <a:p>
                <a:pPr marL="0" marR="0" lvl="0" indent="-66675"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21" name="Shape 1121"/>
              <p:cNvSpPr txBox="1"/>
              <p:nvPr/>
            </p:nvSpPr>
            <p:spPr>
              <a:xfrm>
                <a:off x="1362780" y="1739719"/>
                <a:ext cx="3297032" cy="1696860"/>
              </a:xfrm>
              <a:prstGeom prst="rect">
                <a:avLst/>
              </a:prstGeom>
              <a:noFill/>
              <a:ln>
                <a:noFill/>
              </a:ln>
            </p:spPr>
            <p:txBody>
              <a:bodyPr wrap="square" lIns="34275" tIns="34275" rIns="34275" bIns="34275" anchor="t" anchorCtr="0">
                <a:noAutofit/>
              </a:bodyPr>
              <a:lstStyle/>
              <a:p>
                <a:pPr marL="0" marR="0" lvl="0" indent="-66675" algn="ctr" rtl="0">
                  <a:lnSpc>
                    <a:spcPct val="90000"/>
                  </a:lnSpc>
                  <a:spcBef>
                    <a:spcPts val="0"/>
                  </a:spcBef>
                  <a:spcAft>
                    <a:spcPts val="0"/>
                  </a:spcAft>
                  <a:buClr>
                    <a:srgbClr val="000000"/>
                  </a:buClr>
                  <a:buFont typeface="Arial"/>
                  <a:buNone/>
                </a:pPr>
                <a:endParaRPr sz="1050" b="0" i="1" u="none" strike="noStrike" cap="none">
                  <a:solidFill>
                    <a:schemeClr val="lt1"/>
                  </a:solidFill>
                  <a:latin typeface="Avenir"/>
                  <a:ea typeface="Avenir"/>
                  <a:cs typeface="Avenir"/>
                  <a:sym typeface="Avenir"/>
                </a:endParaRPr>
              </a:p>
              <a:p>
                <a:pPr marL="0" marR="0" lvl="0" indent="-66675" algn="ctr" rtl="0">
                  <a:lnSpc>
                    <a:spcPct val="90000"/>
                  </a:lnSpc>
                  <a:spcBef>
                    <a:spcPts val="0"/>
                  </a:spcBef>
                  <a:spcAft>
                    <a:spcPts val="0"/>
                  </a:spcAft>
                  <a:buClr>
                    <a:srgbClr val="000000"/>
                  </a:buClr>
                  <a:buFont typeface="Arial"/>
                  <a:buNone/>
                </a:pPr>
                <a:endParaRPr sz="1050" b="0" i="1" u="none" strike="noStrike" cap="none">
                  <a:solidFill>
                    <a:schemeClr val="lt1"/>
                  </a:solidFill>
                  <a:latin typeface="Avenir"/>
                  <a:ea typeface="Avenir"/>
                  <a:cs typeface="Avenir"/>
                  <a:sym typeface="Avenir"/>
                </a:endParaRPr>
              </a:p>
              <a:p>
                <a:pPr marL="85725" marR="0" lvl="1" indent="-9525" algn="l" rtl="0">
                  <a:lnSpc>
                    <a:spcPct val="90000"/>
                  </a:lnSpc>
                  <a:spcBef>
                    <a:spcPts val="315"/>
                  </a:spcBef>
                  <a:spcAft>
                    <a:spcPts val="0"/>
                  </a:spcAft>
                  <a:buClr>
                    <a:schemeClr val="lt1"/>
                  </a:buClr>
                  <a:buSzPct val="95454"/>
                  <a:buFont typeface="Avenir"/>
                  <a:buChar char="•"/>
                </a:pPr>
                <a:r>
                  <a:rPr lang="en-US" sz="1050" b="0" i="0" u="none" strike="noStrike" cap="none">
                    <a:solidFill>
                      <a:schemeClr val="lt1"/>
                    </a:solidFill>
                    <a:latin typeface="Avenir"/>
                    <a:ea typeface="Avenir"/>
                    <a:cs typeface="Avenir"/>
                    <a:sym typeface="Avenir"/>
                  </a:rPr>
                  <a:t>Aligns with 1Scope’s value proposition of providing students with access to value-adding opportunities </a:t>
                </a:r>
              </a:p>
              <a:p>
                <a:pPr marL="85725" marR="0" lvl="1" indent="-85725" algn="l" rtl="0">
                  <a:lnSpc>
                    <a:spcPct val="90000"/>
                  </a:lnSpc>
                  <a:spcBef>
                    <a:spcPts val="135"/>
                  </a:spcBef>
                  <a:spcAft>
                    <a:spcPts val="0"/>
                  </a:spcAft>
                  <a:buClr>
                    <a:schemeClr val="lt1"/>
                  </a:buClr>
                  <a:buSzPct val="95454"/>
                  <a:buFont typeface="Avenir"/>
                  <a:buChar char="•"/>
                </a:pPr>
                <a:r>
                  <a:rPr lang="en-US" sz="1050" b="0" i="0" u="none" strike="noStrike" cap="none">
                    <a:solidFill>
                      <a:schemeClr val="lt1"/>
                    </a:solidFill>
                    <a:latin typeface="Avenir"/>
                    <a:ea typeface="Avenir"/>
                    <a:cs typeface="Avenir"/>
                    <a:sym typeface="Avenir"/>
                  </a:rPr>
                  <a:t>Contributes to a unique branding of the company</a:t>
                </a:r>
              </a:p>
              <a:p>
                <a:pPr marL="85725" marR="0" lvl="1" indent="-9525" algn="l" rtl="0">
                  <a:lnSpc>
                    <a:spcPct val="90000"/>
                  </a:lnSpc>
                  <a:spcBef>
                    <a:spcPts val="135"/>
                  </a:spcBef>
                  <a:spcAft>
                    <a:spcPts val="0"/>
                  </a:spcAft>
                  <a:buClr>
                    <a:schemeClr val="lt1"/>
                  </a:buClr>
                  <a:buSzPct val="95454"/>
                  <a:buFont typeface="Avenir"/>
                  <a:buChar char="•"/>
                </a:pPr>
                <a:r>
                  <a:rPr lang="en-US" sz="1050" b="0" i="0" u="none" strike="noStrike" cap="none">
                    <a:solidFill>
                      <a:schemeClr val="lt1"/>
                    </a:solidFill>
                    <a:latin typeface="Avenir"/>
                    <a:ea typeface="Avenir"/>
                    <a:cs typeface="Avenir"/>
                    <a:sym typeface="Avenir"/>
                  </a:rPr>
                  <a:t>Labour and cost efficiencies enable 1Scope to work within current resource limitations </a:t>
                </a:r>
              </a:p>
            </p:txBody>
          </p:sp>
          <p:sp>
            <p:nvSpPr>
              <p:cNvPr id="1122" name="Shape 1122"/>
              <p:cNvSpPr/>
              <p:nvPr/>
            </p:nvSpPr>
            <p:spPr>
              <a:xfrm>
                <a:off x="4837778" y="1754862"/>
                <a:ext cx="1476283" cy="1666515"/>
              </a:xfrm>
              <a:prstGeom prst="rect">
                <a:avLst/>
              </a:prstGeom>
              <a:blipFill rotWithShape="1">
                <a:blip r:embed="rId4">
                  <a:alphaModFix/>
                </a:blip>
                <a:stretch>
                  <a:fillRect l="-7996" r="-7997"/>
                </a:stretch>
              </a:blipFill>
              <a:ln w="12700" cap="flat" cmpd="sng">
                <a:solidFill>
                  <a:schemeClr val="lt1"/>
                </a:solidFill>
                <a:prstDash val="solid"/>
                <a:miter lim="800000"/>
                <a:headEnd type="none" w="med" len="med"/>
                <a:tailEnd type="none" w="med" len="med"/>
              </a:ln>
            </p:spPr>
            <p:txBody>
              <a:bodyPr wrap="square" lIns="68550" tIns="68550" rIns="68550" bIns="68550" anchor="ctr" anchorCtr="0">
                <a:noAutofit/>
              </a:bodyPr>
              <a:lstStyle/>
              <a:p>
                <a:pPr marL="0" marR="0" lvl="0" indent="-66675"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23" name="Shape 1123"/>
              <p:cNvSpPr/>
              <p:nvPr/>
            </p:nvSpPr>
            <p:spPr>
              <a:xfrm>
                <a:off x="2986691" y="3682627"/>
                <a:ext cx="3297032" cy="1491195"/>
              </a:xfrm>
              <a:prstGeom prst="rect">
                <a:avLst/>
              </a:prstGeom>
              <a:solidFill>
                <a:schemeClr val="accent2">
                  <a:alpha val="49411"/>
                </a:schemeClr>
              </a:solidFill>
              <a:ln w="12700" cap="flat" cmpd="sng">
                <a:solidFill>
                  <a:schemeClr val="lt1"/>
                </a:solidFill>
                <a:prstDash val="solid"/>
                <a:miter lim="800000"/>
                <a:headEnd type="none" w="med" len="med"/>
                <a:tailEnd type="none" w="med" len="med"/>
              </a:ln>
            </p:spPr>
            <p:txBody>
              <a:bodyPr wrap="square" lIns="68550" tIns="68550" rIns="68550" bIns="68550" anchor="ctr" anchorCtr="0">
                <a:noAutofit/>
              </a:bodyPr>
              <a:lstStyle/>
              <a:p>
                <a:pPr marL="0" marR="0" lvl="0" indent="-66675"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24" name="Shape 1124"/>
              <p:cNvSpPr txBox="1"/>
              <p:nvPr/>
            </p:nvSpPr>
            <p:spPr>
              <a:xfrm>
                <a:off x="2986691" y="3682627"/>
                <a:ext cx="3297032" cy="1491195"/>
              </a:xfrm>
              <a:prstGeom prst="rect">
                <a:avLst/>
              </a:prstGeom>
              <a:noFill/>
              <a:ln>
                <a:noFill/>
              </a:ln>
            </p:spPr>
            <p:txBody>
              <a:bodyPr wrap="square" lIns="34275" tIns="34275" rIns="34275" bIns="34275" anchor="t" anchorCtr="0">
                <a:noAutofit/>
              </a:bodyPr>
              <a:lstStyle/>
              <a:p>
                <a:pPr marL="0" marR="0" lvl="0" indent="-76200" algn="ctr" rtl="0">
                  <a:lnSpc>
                    <a:spcPct val="90000"/>
                  </a:lnSpc>
                  <a:spcBef>
                    <a:spcPts val="0"/>
                  </a:spcBef>
                  <a:spcAft>
                    <a:spcPts val="0"/>
                  </a:spcAft>
                  <a:buClr>
                    <a:srgbClr val="000000"/>
                  </a:buClr>
                  <a:buFont typeface="Arial"/>
                  <a:buNone/>
                </a:pPr>
                <a:endParaRPr sz="1200" b="0" i="1" u="none" strike="noStrike" cap="none">
                  <a:solidFill>
                    <a:schemeClr val="lt1"/>
                  </a:solidFill>
                  <a:latin typeface="Avenir"/>
                  <a:ea typeface="Avenir"/>
                  <a:cs typeface="Avenir"/>
                  <a:sym typeface="Avenir"/>
                </a:endParaRPr>
              </a:p>
              <a:p>
                <a:pPr marL="85725" marR="0" lvl="1" indent="-85725" algn="l" rtl="0">
                  <a:lnSpc>
                    <a:spcPct val="90000"/>
                  </a:lnSpc>
                  <a:spcBef>
                    <a:spcPts val="315"/>
                  </a:spcBef>
                  <a:spcAft>
                    <a:spcPts val="0"/>
                  </a:spcAft>
                  <a:buClr>
                    <a:schemeClr val="lt1"/>
                  </a:buClr>
                  <a:buSzPct val="100000"/>
                  <a:buFont typeface="Avenir"/>
                  <a:buChar char="•"/>
                </a:pPr>
                <a:r>
                  <a:rPr lang="en-US" sz="1200" b="0" i="0" u="none" strike="noStrike" cap="none">
                    <a:solidFill>
                      <a:schemeClr val="lt1"/>
                    </a:solidFill>
                    <a:latin typeface="Avenir"/>
                    <a:ea typeface="Avenir"/>
                    <a:cs typeface="Avenir"/>
                    <a:sym typeface="Avenir"/>
                  </a:rPr>
                  <a:t>Term dates of schools and universities</a:t>
                </a:r>
              </a:p>
              <a:p>
                <a:pPr marL="85725" marR="0" lvl="1" indent="-85725" algn="l" rtl="0">
                  <a:lnSpc>
                    <a:spcPct val="90000"/>
                  </a:lnSpc>
                  <a:spcBef>
                    <a:spcPts val="135"/>
                  </a:spcBef>
                  <a:spcAft>
                    <a:spcPts val="0"/>
                  </a:spcAft>
                  <a:buClr>
                    <a:schemeClr val="lt1"/>
                  </a:buClr>
                  <a:buSzPct val="100000"/>
                  <a:buFont typeface="Avenir"/>
                  <a:buChar char="•"/>
                </a:pPr>
                <a:r>
                  <a:rPr lang="en-US" sz="1200" b="0" i="0" u="none" strike="noStrike" cap="none">
                    <a:solidFill>
                      <a:schemeClr val="lt1"/>
                    </a:solidFill>
                    <a:latin typeface="Avenir"/>
                    <a:ea typeface="Avenir"/>
                    <a:cs typeface="Avenir"/>
                    <a:sym typeface="Avenir"/>
                  </a:rPr>
                  <a:t>Further incentivising potential mentors to join the ambassador program</a:t>
                </a:r>
              </a:p>
              <a:p>
                <a:pPr marL="85725" marR="0" lvl="1" indent="-85725" algn="l" rtl="0">
                  <a:lnSpc>
                    <a:spcPct val="90000"/>
                  </a:lnSpc>
                  <a:spcBef>
                    <a:spcPts val="135"/>
                  </a:spcBef>
                  <a:spcAft>
                    <a:spcPts val="0"/>
                  </a:spcAft>
                  <a:buClr>
                    <a:schemeClr val="lt1"/>
                  </a:buClr>
                  <a:buSzPct val="100000"/>
                  <a:buFont typeface="Avenir"/>
                  <a:buChar char="•"/>
                </a:pPr>
                <a:r>
                  <a:rPr lang="en-US" sz="1200" b="0" i="0" u="none" strike="noStrike" cap="none">
                    <a:solidFill>
                      <a:schemeClr val="lt1"/>
                    </a:solidFill>
                    <a:latin typeface="Avenir"/>
                    <a:ea typeface="Avenir"/>
                    <a:cs typeface="Avenir"/>
                    <a:sym typeface="Avenir"/>
                  </a:rPr>
                  <a:t>Areas of popular student interest</a:t>
                </a:r>
              </a:p>
            </p:txBody>
          </p:sp>
          <p:sp>
            <p:nvSpPr>
              <p:cNvPr id="1125" name="Shape 1125"/>
              <p:cNvSpPr/>
              <p:nvPr/>
            </p:nvSpPr>
            <p:spPr>
              <a:xfrm>
                <a:off x="1362780" y="3682627"/>
                <a:ext cx="1476283" cy="1491195"/>
              </a:xfrm>
              <a:prstGeom prst="rect">
                <a:avLst/>
              </a:prstGeom>
              <a:blipFill rotWithShape="1">
                <a:blip r:embed="rId5">
                  <a:alphaModFix/>
                </a:blip>
                <a:stretch>
                  <a:fillRect l="-4998" r="-4997"/>
                </a:stretch>
              </a:blipFill>
              <a:ln w="12700" cap="flat" cmpd="sng">
                <a:solidFill>
                  <a:schemeClr val="lt1"/>
                </a:solidFill>
                <a:prstDash val="solid"/>
                <a:miter lim="800000"/>
                <a:headEnd type="none" w="med" len="med"/>
                <a:tailEnd type="none" w="med" len="med"/>
              </a:ln>
            </p:spPr>
            <p:txBody>
              <a:bodyPr wrap="square" lIns="68550" tIns="68550" rIns="68550" bIns="68550" anchor="ctr" anchorCtr="0">
                <a:noAutofit/>
              </a:bodyPr>
              <a:lstStyle/>
              <a:p>
                <a:pPr marL="0" marR="0" lvl="0" indent="-66675"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grpSp>
        <p:sp>
          <p:nvSpPr>
            <p:cNvPr id="1126" name="Shape 1126"/>
            <p:cNvSpPr/>
            <p:nvPr/>
          </p:nvSpPr>
          <p:spPr>
            <a:xfrm>
              <a:off x="5953538" y="2581688"/>
              <a:ext cx="1620000" cy="337950"/>
            </a:xfrm>
            <a:prstGeom prst="rect">
              <a:avLst/>
            </a:prstGeom>
            <a:solidFill>
              <a:srgbClr val="D8D8D8"/>
            </a:solidFill>
            <a:ln>
              <a:noFill/>
            </a:ln>
          </p:spPr>
          <p:txBody>
            <a:bodyPr wrap="square" lIns="68550" tIns="34275" rIns="68550" bIns="34275" anchor="ctr" anchorCtr="0">
              <a:noAutofit/>
            </a:bodyPr>
            <a:lstStyle/>
            <a:p>
              <a:pPr marL="0" marR="0" lvl="0" indent="-19050" algn="ctr" rtl="0">
                <a:lnSpc>
                  <a:spcPct val="10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Will it work?</a:t>
              </a:r>
            </a:p>
          </p:txBody>
        </p:sp>
        <p:sp>
          <p:nvSpPr>
            <p:cNvPr id="1127" name="Shape 1127"/>
            <p:cNvSpPr/>
            <p:nvPr/>
          </p:nvSpPr>
          <p:spPr>
            <a:xfrm>
              <a:off x="2554359" y="2825195"/>
              <a:ext cx="1620000" cy="337950"/>
            </a:xfrm>
            <a:prstGeom prst="rect">
              <a:avLst/>
            </a:prstGeom>
            <a:solidFill>
              <a:srgbClr val="D8D8D8"/>
            </a:solidFill>
            <a:ln>
              <a:noFill/>
            </a:ln>
          </p:spPr>
          <p:txBody>
            <a:bodyPr wrap="square" lIns="68550" tIns="34275" rIns="68550" bIns="34275" anchor="ctr" anchorCtr="0">
              <a:noAutofit/>
            </a:bodyPr>
            <a:lstStyle/>
            <a:p>
              <a:pPr marL="0" marR="0" lvl="0" indent="-19050" algn="ctr" rtl="0">
                <a:lnSpc>
                  <a:spcPct val="10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Why are we recommending it?</a:t>
              </a:r>
            </a:p>
          </p:txBody>
        </p:sp>
        <p:sp>
          <p:nvSpPr>
            <p:cNvPr id="1128" name="Shape 1128"/>
            <p:cNvSpPr/>
            <p:nvPr/>
          </p:nvSpPr>
          <p:spPr>
            <a:xfrm>
              <a:off x="5953538" y="4261404"/>
              <a:ext cx="1620000" cy="337950"/>
            </a:xfrm>
            <a:prstGeom prst="rect">
              <a:avLst/>
            </a:prstGeom>
            <a:solidFill>
              <a:srgbClr val="D8D8D8"/>
            </a:solidFill>
            <a:ln>
              <a:noFill/>
            </a:ln>
          </p:spPr>
          <p:txBody>
            <a:bodyPr wrap="square" lIns="68550" tIns="34275" rIns="68550" bIns="34275" anchor="ctr" anchorCtr="0">
              <a:noAutofit/>
            </a:bodyPr>
            <a:lstStyle/>
            <a:p>
              <a:pPr marL="0" marR="0" lvl="0" indent="-19050" algn="ctr" rtl="0">
                <a:lnSpc>
                  <a:spcPct val="10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What do we have to consider?</a:t>
              </a:r>
            </a:p>
          </p:txBody>
        </p:sp>
        <p:cxnSp>
          <p:nvCxnSpPr>
            <p:cNvPr id="1129" name="Shape 1129"/>
            <p:cNvCxnSpPr/>
            <p:nvPr/>
          </p:nvCxnSpPr>
          <p:spPr>
            <a:xfrm>
              <a:off x="2146853" y="1741832"/>
              <a:ext cx="0" cy="1679625"/>
            </a:xfrm>
            <a:prstGeom prst="straightConnector1">
              <a:avLst/>
            </a:prstGeom>
            <a:noFill/>
            <a:ln w="38100" cap="flat" cmpd="sng">
              <a:solidFill>
                <a:schemeClr val="accent3"/>
              </a:solidFill>
              <a:prstDash val="solid"/>
              <a:miter lim="800000"/>
              <a:headEnd type="none" w="med" len="med"/>
              <a:tailEnd type="none" w="med" len="med"/>
            </a:ln>
          </p:spPr>
        </p:cxnSp>
        <p:cxnSp>
          <p:nvCxnSpPr>
            <p:cNvPr id="1130" name="Shape 1130"/>
            <p:cNvCxnSpPr/>
            <p:nvPr/>
          </p:nvCxnSpPr>
          <p:spPr>
            <a:xfrm>
              <a:off x="2151821" y="3689903"/>
              <a:ext cx="0" cy="1679625"/>
            </a:xfrm>
            <a:prstGeom prst="straightConnector1">
              <a:avLst/>
            </a:prstGeom>
            <a:noFill/>
            <a:ln w="38100" cap="flat" cmpd="sng">
              <a:solidFill>
                <a:schemeClr val="accent3"/>
              </a:solidFill>
              <a:prstDash val="solid"/>
              <a:miter lim="800000"/>
              <a:headEnd type="none" w="med" len="med"/>
              <a:tailEnd type="none" w="med" len="med"/>
            </a:ln>
          </p:spPr>
        </p:cxnSp>
        <p:sp>
          <p:nvSpPr>
            <p:cNvPr id="1131" name="Shape 1131"/>
            <p:cNvSpPr txBox="1"/>
            <p:nvPr/>
          </p:nvSpPr>
          <p:spPr>
            <a:xfrm>
              <a:off x="1610139" y="3412904"/>
              <a:ext cx="1083375" cy="276975"/>
            </a:xfrm>
            <a:prstGeom prst="rect">
              <a:avLst/>
            </a:prstGeom>
            <a:noFill/>
            <a:ln>
              <a:noFill/>
            </a:ln>
          </p:spPr>
          <p:txBody>
            <a:bodyPr wrap="square" lIns="68550" tIns="34275" rIns="68550" bIns="34275" anchor="t" anchorCtr="0">
              <a:noAutofit/>
            </a:bodyPr>
            <a:lstStyle/>
            <a:p>
              <a:pPr marL="0" marR="0" lvl="0" indent="-21431" algn="l" rtl="0">
                <a:lnSpc>
                  <a:spcPct val="100000"/>
                </a:lnSpc>
                <a:spcBef>
                  <a:spcPts val="0"/>
                </a:spcBef>
                <a:spcAft>
                  <a:spcPts val="0"/>
                </a:spcAft>
                <a:buClr>
                  <a:srgbClr val="323F4F"/>
                </a:buClr>
                <a:buSzPct val="25000"/>
                <a:buFont typeface="Avenir"/>
                <a:buNone/>
              </a:pPr>
              <a:r>
                <a:rPr lang="en-US" sz="1350" b="0" i="0" u="none" strike="noStrike" cap="none">
                  <a:solidFill>
                    <a:srgbClr val="323F4F"/>
                  </a:solidFill>
                  <a:latin typeface="Avenir"/>
                  <a:ea typeface="Avenir"/>
                  <a:cs typeface="Avenir"/>
                  <a:sym typeface="Avenir"/>
                </a:rPr>
                <a:t>Justification</a:t>
              </a:r>
            </a:p>
          </p:txBody>
        </p:sp>
        <p:sp>
          <p:nvSpPr>
            <p:cNvPr id="1132" name="Shape 1132"/>
            <p:cNvSpPr/>
            <p:nvPr/>
          </p:nvSpPr>
          <p:spPr>
            <a:xfrm>
              <a:off x="2058642" y="1674150"/>
              <a:ext cx="186300" cy="180450"/>
            </a:xfrm>
            <a:prstGeom prst="ellipse">
              <a:avLst/>
            </a:prstGeom>
            <a:solidFill>
              <a:srgbClr val="BFBFBF"/>
            </a:solidFill>
            <a:ln>
              <a:noFill/>
            </a:ln>
          </p:spPr>
          <p:txBody>
            <a:bodyPr wrap="square" lIns="68550" tIns="34275" rIns="68550" bIns="34275" anchor="ctr" anchorCtr="0">
              <a:noAutofit/>
            </a:bodyPr>
            <a:lstStyle/>
            <a:p>
              <a:pPr marL="0" marR="0" lvl="0" indent="-85725" algn="ctr" rtl="0">
                <a:lnSpc>
                  <a:spcPct val="10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sp>
          <p:nvSpPr>
            <p:cNvPr id="1133" name="Shape 1133"/>
            <p:cNvSpPr/>
            <p:nvPr/>
          </p:nvSpPr>
          <p:spPr>
            <a:xfrm>
              <a:off x="2053674" y="5276599"/>
              <a:ext cx="186300" cy="180450"/>
            </a:xfrm>
            <a:prstGeom prst="ellipse">
              <a:avLst/>
            </a:prstGeom>
            <a:solidFill>
              <a:srgbClr val="BFBFBF"/>
            </a:solidFill>
            <a:ln>
              <a:noFill/>
            </a:ln>
          </p:spPr>
          <p:txBody>
            <a:bodyPr wrap="square" lIns="68550" tIns="34275" rIns="68550" bIns="34275" anchor="ctr" anchorCtr="0">
              <a:noAutofit/>
            </a:bodyPr>
            <a:lstStyle/>
            <a:p>
              <a:pPr marL="0" marR="0" lvl="0" indent="-85725" algn="ctr" rtl="0">
                <a:lnSpc>
                  <a:spcPct val="100000"/>
                </a:lnSpc>
                <a:spcBef>
                  <a:spcPts val="0"/>
                </a:spcBef>
                <a:spcAft>
                  <a:spcPts val="0"/>
                </a:spcAft>
                <a:buClr>
                  <a:srgbClr val="000000"/>
                </a:buClr>
                <a:buFont typeface="Arial"/>
                <a:buNone/>
              </a:pPr>
              <a:endParaRPr sz="135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Shape 1138"/>
          <p:cNvSpPr/>
          <p:nvPr/>
        </p:nvSpPr>
        <p:spPr>
          <a:xfrm>
            <a:off x="5284928" y="1614236"/>
            <a:ext cx="2895000" cy="3962400"/>
          </a:xfrm>
          <a:prstGeom prst="roundRect">
            <a:avLst>
              <a:gd name="adj" fmla="val 16667"/>
            </a:avLst>
          </a:prstGeom>
          <a:solidFill>
            <a:schemeClr val="lt1"/>
          </a:solidFill>
          <a:ln w="25400" cap="flat" cmpd="sng">
            <a:solidFill>
              <a:schemeClr val="accent2"/>
            </a:solidFill>
            <a:prstDash val="solid"/>
            <a:round/>
            <a:headEnd type="none" w="med" len="med"/>
            <a:tailEnd type="none" w="med" len="med"/>
          </a:ln>
        </p:spPr>
        <p:txBody>
          <a:bodyPr wrap="square" lIns="91425" tIns="45700" rIns="91425" bIns="45700" anchor="ctr" anchorCtr="0">
            <a:noAutofit/>
          </a:bodyPr>
          <a:lstStyle/>
          <a:p>
            <a:pPr marL="0" marR="0" lvl="0" indent="-76200" algn="ctr" rtl="0">
              <a:lnSpc>
                <a:spcPct val="100000"/>
              </a:lnSpc>
              <a:spcBef>
                <a:spcPts val="0"/>
              </a:spcBef>
              <a:spcAft>
                <a:spcPts val="0"/>
              </a:spcAft>
              <a:buClr>
                <a:schemeClr val="dk1"/>
              </a:buClr>
              <a:buSzPct val="100000"/>
              <a:buFont typeface="Avenir"/>
              <a:buNone/>
            </a:pPr>
            <a:r>
              <a:rPr lang="en-US" sz="1200" b="1" i="0" u="none" strike="noStrike" cap="none">
                <a:solidFill>
                  <a:schemeClr val="dk1"/>
                </a:solidFill>
                <a:latin typeface="Avenir"/>
                <a:ea typeface="Avenir"/>
                <a:cs typeface="Avenir"/>
                <a:sym typeface="Avenir"/>
              </a:rPr>
              <a:t>Science &amp; Social Sciences</a:t>
            </a:r>
          </a:p>
          <a:p>
            <a:pPr marL="285750" marR="0" lvl="0" indent="-285750" algn="ctr" rtl="0">
              <a:lnSpc>
                <a:spcPct val="100000"/>
              </a:lnSpc>
              <a:spcBef>
                <a:spcPts val="0"/>
              </a:spcBef>
              <a:spcAft>
                <a:spcPts val="0"/>
              </a:spcAft>
              <a:buClr>
                <a:schemeClr val="dk1"/>
              </a:buClr>
              <a:buSzPct val="100000"/>
              <a:buFont typeface="Arial"/>
              <a:buChar char="•"/>
            </a:pPr>
            <a:r>
              <a:rPr lang="en-US" sz="1200" b="0" i="1" u="none" strike="noStrike" cap="none">
                <a:solidFill>
                  <a:schemeClr val="dk1"/>
                </a:solidFill>
                <a:latin typeface="Avenir"/>
                <a:ea typeface="Avenir"/>
                <a:cs typeface="Avenir"/>
                <a:sym typeface="Avenir"/>
              </a:rPr>
              <a:t>Business</a:t>
            </a:r>
            <a:r>
              <a:rPr lang="en-US" sz="1200" b="0" i="0" u="none" strike="noStrike" cap="none">
                <a:solidFill>
                  <a:schemeClr val="dk1"/>
                </a:solidFill>
                <a:latin typeface="Avenir"/>
                <a:ea typeface="Avenir"/>
                <a:cs typeface="Avenir"/>
                <a:sym typeface="Avenir"/>
              </a:rPr>
              <a:t>: solving real-life managerial cases  </a:t>
            </a:r>
          </a:p>
          <a:p>
            <a:pPr marL="0" marR="0" lvl="0" indent="-76200" algn="ctr" rtl="0">
              <a:lnSpc>
                <a:spcPct val="100000"/>
              </a:lnSpc>
              <a:spcBef>
                <a:spcPts val="0"/>
              </a:spcBef>
              <a:spcAft>
                <a:spcPts val="0"/>
              </a:spcAft>
              <a:buClr>
                <a:srgbClr val="000000"/>
              </a:buClr>
              <a:buFont typeface="Arial"/>
              <a:buNone/>
            </a:pPr>
            <a:endParaRPr sz="1200" b="0" i="0" u="none" strike="noStrike" cap="none">
              <a:solidFill>
                <a:schemeClr val="dk1"/>
              </a:solidFill>
              <a:latin typeface="Avenir"/>
              <a:ea typeface="Avenir"/>
              <a:cs typeface="Avenir"/>
              <a:sym typeface="Avenir"/>
            </a:endParaRPr>
          </a:p>
          <a:p>
            <a:pPr marL="0" marR="0" lvl="0" indent="-76200" algn="ctr" rtl="0">
              <a:lnSpc>
                <a:spcPct val="100000"/>
              </a:lnSpc>
              <a:spcBef>
                <a:spcPts val="0"/>
              </a:spcBef>
              <a:spcAft>
                <a:spcPts val="0"/>
              </a:spcAft>
              <a:buClr>
                <a:schemeClr val="dk1"/>
              </a:buClr>
              <a:buSzPct val="100000"/>
              <a:buFont typeface="Avenir"/>
              <a:buNone/>
            </a:pPr>
            <a:r>
              <a:rPr lang="en-US" sz="1200" b="1" i="0" u="none" strike="noStrike" cap="none">
                <a:solidFill>
                  <a:schemeClr val="dk1"/>
                </a:solidFill>
                <a:latin typeface="Avenir"/>
                <a:ea typeface="Avenir"/>
                <a:cs typeface="Avenir"/>
                <a:sym typeface="Avenir"/>
              </a:rPr>
              <a:t>Technology</a:t>
            </a:r>
          </a:p>
          <a:p>
            <a:pPr marL="285750" marR="0" lvl="0" indent="-285750" algn="ctr" rtl="0">
              <a:lnSpc>
                <a:spcPct val="100000"/>
              </a:lnSpc>
              <a:spcBef>
                <a:spcPts val="0"/>
              </a:spcBef>
              <a:spcAft>
                <a:spcPts val="0"/>
              </a:spcAft>
              <a:buClr>
                <a:schemeClr val="dk1"/>
              </a:buClr>
              <a:buSzPct val="100000"/>
              <a:buFont typeface="Arial"/>
              <a:buChar char="•"/>
            </a:pPr>
            <a:r>
              <a:rPr lang="en-US" sz="1200" b="0" i="1" u="none" strike="noStrike" cap="none">
                <a:solidFill>
                  <a:schemeClr val="dk1"/>
                </a:solidFill>
                <a:latin typeface="Avenir"/>
                <a:ea typeface="Avenir"/>
                <a:cs typeface="Avenir"/>
                <a:sym typeface="Avenir"/>
              </a:rPr>
              <a:t>Computer programming</a:t>
            </a:r>
            <a:r>
              <a:rPr lang="en-US" sz="1200" b="0" i="0" u="none" strike="noStrike" cap="none">
                <a:solidFill>
                  <a:schemeClr val="dk1"/>
                </a:solidFill>
                <a:latin typeface="Avenir"/>
                <a:ea typeface="Avenir"/>
                <a:cs typeface="Avenir"/>
                <a:sym typeface="Avenir"/>
              </a:rPr>
              <a:t>: incorporating coding and java techniques to develop unique product solutions</a:t>
            </a:r>
          </a:p>
          <a:p>
            <a:pPr marL="0" marR="0" lvl="0" indent="-76200" algn="ctr" rtl="0">
              <a:lnSpc>
                <a:spcPct val="100000"/>
              </a:lnSpc>
              <a:spcBef>
                <a:spcPts val="0"/>
              </a:spcBef>
              <a:spcAft>
                <a:spcPts val="0"/>
              </a:spcAft>
              <a:buClr>
                <a:srgbClr val="000000"/>
              </a:buClr>
              <a:buFont typeface="Arial"/>
              <a:buNone/>
            </a:pPr>
            <a:endParaRPr sz="1200" b="0" i="0" u="none" strike="noStrike" cap="none">
              <a:solidFill>
                <a:schemeClr val="dk1"/>
              </a:solidFill>
              <a:latin typeface="Avenir"/>
              <a:ea typeface="Avenir"/>
              <a:cs typeface="Avenir"/>
              <a:sym typeface="Avenir"/>
            </a:endParaRPr>
          </a:p>
          <a:p>
            <a:pPr marL="0" marR="0" lvl="0" indent="-76200" algn="ctr" rtl="0">
              <a:lnSpc>
                <a:spcPct val="100000"/>
              </a:lnSpc>
              <a:spcBef>
                <a:spcPts val="0"/>
              </a:spcBef>
              <a:spcAft>
                <a:spcPts val="0"/>
              </a:spcAft>
              <a:buClr>
                <a:schemeClr val="dk1"/>
              </a:buClr>
              <a:buSzPct val="100000"/>
              <a:buFont typeface="Avenir"/>
              <a:buNone/>
            </a:pPr>
            <a:r>
              <a:rPr lang="en-US" sz="1200" b="1" i="0" u="none" strike="noStrike" cap="none">
                <a:solidFill>
                  <a:schemeClr val="dk1"/>
                </a:solidFill>
                <a:latin typeface="Avenir"/>
                <a:ea typeface="Avenir"/>
                <a:cs typeface="Avenir"/>
                <a:sym typeface="Avenir"/>
              </a:rPr>
              <a:t>Engineering </a:t>
            </a:r>
          </a:p>
          <a:p>
            <a:pPr marL="285750" marR="0" lvl="0" indent="-285750" algn="ctr" rtl="0">
              <a:lnSpc>
                <a:spcPct val="100000"/>
              </a:lnSpc>
              <a:spcBef>
                <a:spcPts val="0"/>
              </a:spcBef>
              <a:spcAft>
                <a:spcPts val="0"/>
              </a:spcAft>
              <a:buClr>
                <a:schemeClr val="dk1"/>
              </a:buClr>
              <a:buSzPct val="100000"/>
              <a:buFont typeface="Arial"/>
              <a:buChar char="•"/>
            </a:pPr>
            <a:r>
              <a:rPr lang="en-US" sz="1200" b="0" i="1" u="none" strike="noStrike" cap="none">
                <a:solidFill>
                  <a:schemeClr val="dk1"/>
                </a:solidFill>
                <a:latin typeface="Avenir"/>
                <a:ea typeface="Avenir"/>
                <a:cs typeface="Avenir"/>
                <a:sym typeface="Avenir"/>
              </a:rPr>
              <a:t>Modelling</a:t>
            </a:r>
            <a:r>
              <a:rPr lang="en-US" sz="1200" b="0" i="0" u="none" strike="noStrike" cap="none">
                <a:solidFill>
                  <a:schemeClr val="dk1"/>
                </a:solidFill>
                <a:latin typeface="Avenir"/>
                <a:ea typeface="Avenir"/>
                <a:cs typeface="Avenir"/>
                <a:sym typeface="Avenir"/>
              </a:rPr>
              <a:t>: top projects are connected with professionals for experimentation and practical application </a:t>
            </a:r>
          </a:p>
          <a:p>
            <a:pPr marL="0" marR="0" lvl="0" indent="-76200" algn="ctr" rtl="0">
              <a:lnSpc>
                <a:spcPct val="100000"/>
              </a:lnSpc>
              <a:spcBef>
                <a:spcPts val="0"/>
              </a:spcBef>
              <a:spcAft>
                <a:spcPts val="0"/>
              </a:spcAft>
              <a:buClr>
                <a:schemeClr val="dk1"/>
              </a:buClr>
              <a:buSzPct val="100000"/>
              <a:buFont typeface="Avenir"/>
              <a:buNone/>
            </a:pPr>
            <a:r>
              <a:rPr lang="en-US" sz="1200" b="1" i="0" u="none" strike="noStrike" cap="none">
                <a:solidFill>
                  <a:schemeClr val="dk1"/>
                </a:solidFill>
                <a:latin typeface="Avenir"/>
                <a:ea typeface="Avenir"/>
                <a:cs typeface="Avenir"/>
                <a:sym typeface="Avenir"/>
              </a:rPr>
              <a:t/>
            </a:r>
            <a:br>
              <a:rPr lang="en-US" sz="1200" b="1" i="0" u="none" strike="noStrike" cap="none">
                <a:solidFill>
                  <a:schemeClr val="dk1"/>
                </a:solidFill>
                <a:latin typeface="Avenir"/>
                <a:ea typeface="Avenir"/>
                <a:cs typeface="Avenir"/>
                <a:sym typeface="Avenir"/>
              </a:rPr>
            </a:br>
            <a:r>
              <a:rPr lang="en-US" sz="1200" b="1" i="0" u="none" strike="noStrike" cap="none">
                <a:solidFill>
                  <a:schemeClr val="dk1"/>
                </a:solidFill>
                <a:latin typeface="Avenir"/>
                <a:ea typeface="Avenir"/>
                <a:cs typeface="Avenir"/>
                <a:sym typeface="Avenir"/>
              </a:rPr>
              <a:t>Mathematics</a:t>
            </a:r>
          </a:p>
          <a:p>
            <a:pPr marL="285750" marR="0" lvl="0" indent="-285750" algn="ctr" rtl="0">
              <a:lnSpc>
                <a:spcPct val="100000"/>
              </a:lnSpc>
              <a:spcBef>
                <a:spcPts val="0"/>
              </a:spcBef>
              <a:spcAft>
                <a:spcPts val="0"/>
              </a:spcAft>
              <a:buClr>
                <a:schemeClr val="dk1"/>
              </a:buClr>
              <a:buSzPct val="100000"/>
              <a:buFont typeface="Arial"/>
              <a:buChar char="•"/>
            </a:pPr>
            <a:r>
              <a:rPr lang="en-US" sz="1200" b="0" i="0" u="none" strike="noStrike" cap="none">
                <a:solidFill>
                  <a:schemeClr val="dk1"/>
                </a:solidFill>
                <a:latin typeface="Avenir"/>
                <a:ea typeface="Avenir"/>
                <a:cs typeface="Avenir"/>
                <a:sym typeface="Avenir"/>
              </a:rPr>
              <a:t>Data analysis: working towards data-based solutions  </a:t>
            </a:r>
          </a:p>
        </p:txBody>
      </p:sp>
      <p:grpSp>
        <p:nvGrpSpPr>
          <p:cNvPr id="1139" name="Shape 1139"/>
          <p:cNvGrpSpPr/>
          <p:nvPr/>
        </p:nvGrpSpPr>
        <p:grpSpPr>
          <a:xfrm>
            <a:off x="830945" y="1704585"/>
            <a:ext cx="3781913" cy="3781912"/>
            <a:chOff x="497376" y="2871"/>
            <a:chExt cx="3781913" cy="3781912"/>
          </a:xfrm>
        </p:grpSpPr>
        <p:sp>
          <p:nvSpPr>
            <p:cNvPr id="1140" name="Shape 1140"/>
            <p:cNvSpPr/>
            <p:nvPr/>
          </p:nvSpPr>
          <p:spPr>
            <a:xfrm>
              <a:off x="1781660" y="1313471"/>
              <a:ext cx="1213200" cy="1160700"/>
            </a:xfrm>
            <a:prstGeom prst="ellipse">
              <a:avLst/>
            </a:prstGeom>
            <a:solidFill>
              <a:schemeClr val="accent2"/>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1141" name="Shape 1141"/>
            <p:cNvSpPr txBox="1"/>
            <p:nvPr/>
          </p:nvSpPr>
          <p:spPr>
            <a:xfrm>
              <a:off x="1959335" y="1483438"/>
              <a:ext cx="858000" cy="820800"/>
            </a:xfrm>
            <a:prstGeom prst="rect">
              <a:avLst/>
            </a:prstGeom>
            <a:noFill/>
            <a:ln>
              <a:noFill/>
            </a:ln>
          </p:spPr>
          <p:txBody>
            <a:bodyPr wrap="square" lIns="10150" tIns="10150" rIns="10150" bIns="10150" anchor="ctr" anchorCtr="0">
              <a:noAutofit/>
            </a:bodyPr>
            <a:lstStyle/>
            <a:p>
              <a:pPr marL="0" marR="0" lvl="0" indent="-50800" algn="ctr" rtl="0">
                <a:lnSpc>
                  <a:spcPct val="90000"/>
                </a:lnSpc>
                <a:spcBef>
                  <a:spcPts val="0"/>
                </a:spcBef>
                <a:spcAft>
                  <a:spcPts val="0"/>
                </a:spcAft>
                <a:buClr>
                  <a:schemeClr val="lt1"/>
                </a:buClr>
                <a:buSzPct val="100000"/>
                <a:buFont typeface="Avenir"/>
                <a:buNone/>
              </a:pPr>
              <a:r>
                <a:rPr lang="en-US" sz="800" b="0" i="0" u="none" strike="noStrike" cap="none">
                  <a:solidFill>
                    <a:schemeClr val="lt1"/>
                  </a:solidFill>
                  <a:latin typeface="Avenir"/>
                  <a:ea typeface="Avenir"/>
                  <a:cs typeface="Avenir"/>
                  <a:sym typeface="Avenir"/>
                </a:rPr>
                <a:t>HACKATHONS</a:t>
              </a:r>
            </a:p>
          </p:txBody>
        </p:sp>
        <p:sp>
          <p:nvSpPr>
            <p:cNvPr id="1142" name="Shape 1142"/>
            <p:cNvSpPr/>
            <p:nvPr/>
          </p:nvSpPr>
          <p:spPr>
            <a:xfrm rot="-5400000">
              <a:off x="2304928" y="991486"/>
              <a:ext cx="166800" cy="338700"/>
            </a:xfrm>
            <a:prstGeom prst="rightArrow">
              <a:avLst>
                <a:gd name="adj1" fmla="val 60000"/>
                <a:gd name="adj2" fmla="val 50000"/>
              </a:avLst>
            </a:prstGeom>
            <a:solidFill>
              <a:srgbClr val="F4BDA9"/>
            </a:solidFill>
            <a:ln>
              <a:noFill/>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1143" name="Shape 1143"/>
            <p:cNvSpPr txBox="1"/>
            <p:nvPr/>
          </p:nvSpPr>
          <p:spPr>
            <a:xfrm rot="-5400000">
              <a:off x="2329898" y="1084336"/>
              <a:ext cx="116700" cy="203100"/>
            </a:xfrm>
            <a:prstGeom prst="rect">
              <a:avLst/>
            </a:prstGeom>
            <a:noFill/>
            <a:ln>
              <a:noFill/>
            </a:ln>
          </p:spPr>
          <p:txBody>
            <a:bodyPr wrap="square" lIns="0" tIns="0" rIns="0" bIns="0" anchor="ctr" anchorCtr="0">
              <a:noAutofit/>
            </a:bodyPr>
            <a:lstStyle/>
            <a:p>
              <a:pPr marL="0" marR="0" lvl="0" indent="-95250" algn="ctr" rtl="0">
                <a:lnSpc>
                  <a:spcPct val="90000"/>
                </a:lnSpc>
                <a:spcBef>
                  <a:spcPts val="0"/>
                </a:spcBef>
                <a:spcAft>
                  <a:spcPts val="0"/>
                </a:spcAft>
                <a:buClr>
                  <a:srgbClr val="000000"/>
                </a:buClr>
                <a:buFont typeface="Arial"/>
                <a:buNone/>
              </a:pPr>
              <a:endParaRPr sz="1500" b="0" i="0" u="none" strike="noStrike" cap="none">
                <a:solidFill>
                  <a:schemeClr val="lt1"/>
                </a:solidFill>
                <a:latin typeface="Avenir"/>
                <a:ea typeface="Avenir"/>
                <a:cs typeface="Avenir"/>
                <a:sym typeface="Avenir"/>
              </a:endParaRPr>
            </a:p>
          </p:txBody>
        </p:sp>
        <p:sp>
          <p:nvSpPr>
            <p:cNvPr id="1144" name="Shape 1144"/>
            <p:cNvSpPr/>
            <p:nvPr/>
          </p:nvSpPr>
          <p:spPr>
            <a:xfrm>
              <a:off x="1890332" y="2871"/>
              <a:ext cx="996000" cy="996000"/>
            </a:xfrm>
            <a:prstGeom prst="ellipse">
              <a:avLst/>
            </a:prstGeom>
            <a:solidFill>
              <a:schemeClr val="accent2"/>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1145" name="Shape 1145"/>
            <p:cNvSpPr txBox="1"/>
            <p:nvPr/>
          </p:nvSpPr>
          <p:spPr>
            <a:xfrm>
              <a:off x="2036177" y="148716"/>
              <a:ext cx="704100" cy="704100"/>
            </a:xfrm>
            <a:prstGeom prst="rect">
              <a:avLst/>
            </a:prstGeom>
            <a:noFill/>
            <a:ln>
              <a:noFill/>
            </a:ln>
          </p:spPr>
          <p:txBody>
            <a:bodyPr wrap="square" lIns="13950" tIns="13950" rIns="13950" bIns="13950" anchor="ctr" anchorCtr="0">
              <a:noAutofit/>
            </a:bodyPr>
            <a:lstStyle/>
            <a:p>
              <a:pPr marL="0" marR="0" lvl="0" indent="-69850" algn="ctr" rtl="0">
                <a:lnSpc>
                  <a:spcPct val="90000"/>
                </a:lnSpc>
                <a:spcBef>
                  <a:spcPts val="0"/>
                </a:spcBef>
                <a:spcAft>
                  <a:spcPts val="0"/>
                </a:spcAft>
                <a:buClr>
                  <a:schemeClr val="lt1"/>
                </a:buClr>
                <a:buSzPct val="100000"/>
                <a:buFont typeface="Avenir"/>
                <a:buNone/>
              </a:pPr>
              <a:r>
                <a:rPr lang="en-US" sz="1100">
                  <a:solidFill>
                    <a:schemeClr val="lt1"/>
                  </a:solidFill>
                  <a:latin typeface="Avenir"/>
                  <a:ea typeface="Avenir"/>
                  <a:cs typeface="Avenir"/>
                  <a:sym typeface="Avenir"/>
                </a:rPr>
                <a:t>Not-for-</a:t>
              </a:r>
            </a:p>
            <a:p>
              <a:pPr marL="0" marR="0" lvl="0" indent="-69850" algn="ctr" rtl="0">
                <a:lnSpc>
                  <a:spcPct val="90000"/>
                </a:lnSpc>
                <a:spcBef>
                  <a:spcPts val="0"/>
                </a:spcBef>
                <a:spcAft>
                  <a:spcPts val="0"/>
                </a:spcAft>
                <a:buClr>
                  <a:schemeClr val="lt1"/>
                </a:buClr>
                <a:buSzPct val="100000"/>
                <a:buFont typeface="Avenir"/>
                <a:buNone/>
              </a:pPr>
              <a:r>
                <a:rPr lang="en-US" sz="1100">
                  <a:solidFill>
                    <a:schemeClr val="lt1"/>
                  </a:solidFill>
                  <a:latin typeface="Avenir"/>
                  <a:ea typeface="Avenir"/>
                  <a:cs typeface="Avenir"/>
                  <a:sym typeface="Avenir"/>
                </a:rPr>
                <a:t>profit</a:t>
              </a:r>
            </a:p>
          </p:txBody>
        </p:sp>
        <p:sp>
          <p:nvSpPr>
            <p:cNvPr id="1146" name="Shape 1146"/>
            <p:cNvSpPr/>
            <p:nvPr/>
          </p:nvSpPr>
          <p:spPr>
            <a:xfrm>
              <a:off x="3058344" y="1724472"/>
              <a:ext cx="152700" cy="338700"/>
            </a:xfrm>
            <a:prstGeom prst="rightArrow">
              <a:avLst>
                <a:gd name="adj1" fmla="val 60000"/>
                <a:gd name="adj2" fmla="val 50000"/>
              </a:avLst>
            </a:prstGeom>
            <a:solidFill>
              <a:srgbClr val="F4BDA9"/>
            </a:solidFill>
            <a:ln>
              <a:noFill/>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1147" name="Shape 1147"/>
            <p:cNvSpPr txBox="1"/>
            <p:nvPr/>
          </p:nvSpPr>
          <p:spPr>
            <a:xfrm>
              <a:off x="3058344" y="1792193"/>
              <a:ext cx="107100" cy="203100"/>
            </a:xfrm>
            <a:prstGeom prst="rect">
              <a:avLst/>
            </a:prstGeom>
            <a:noFill/>
            <a:ln>
              <a:noFill/>
            </a:ln>
          </p:spPr>
          <p:txBody>
            <a:bodyPr wrap="square" lIns="0" tIns="0" rIns="0" bIns="0" anchor="ctr" anchorCtr="0">
              <a:noAutofit/>
            </a:bodyPr>
            <a:lstStyle/>
            <a:p>
              <a:pPr marL="0" marR="0" lvl="0" indent="-95250" algn="ctr" rtl="0">
                <a:lnSpc>
                  <a:spcPct val="90000"/>
                </a:lnSpc>
                <a:spcBef>
                  <a:spcPts val="0"/>
                </a:spcBef>
                <a:spcAft>
                  <a:spcPts val="0"/>
                </a:spcAft>
                <a:buClr>
                  <a:srgbClr val="000000"/>
                </a:buClr>
                <a:buFont typeface="Arial"/>
                <a:buNone/>
              </a:pPr>
              <a:endParaRPr sz="1500" b="0" i="0" u="none" strike="noStrike" cap="none">
                <a:solidFill>
                  <a:schemeClr val="lt1"/>
                </a:solidFill>
                <a:latin typeface="Avenir"/>
                <a:ea typeface="Avenir"/>
                <a:cs typeface="Avenir"/>
                <a:sym typeface="Avenir"/>
              </a:endParaRPr>
            </a:p>
          </p:txBody>
        </p:sp>
        <p:sp>
          <p:nvSpPr>
            <p:cNvPr id="1148" name="Shape 1148"/>
            <p:cNvSpPr/>
            <p:nvPr/>
          </p:nvSpPr>
          <p:spPr>
            <a:xfrm>
              <a:off x="3283289" y="1395827"/>
              <a:ext cx="996000" cy="996000"/>
            </a:xfrm>
            <a:prstGeom prst="ellipse">
              <a:avLst/>
            </a:prstGeom>
            <a:solidFill>
              <a:schemeClr val="accent2"/>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1149" name="Shape 1149"/>
            <p:cNvSpPr txBox="1"/>
            <p:nvPr/>
          </p:nvSpPr>
          <p:spPr>
            <a:xfrm>
              <a:off x="3429134" y="1541672"/>
              <a:ext cx="704100" cy="704100"/>
            </a:xfrm>
            <a:prstGeom prst="rect">
              <a:avLst/>
            </a:prstGeom>
            <a:noFill/>
            <a:ln>
              <a:noFill/>
            </a:ln>
          </p:spPr>
          <p:txBody>
            <a:bodyPr wrap="square" lIns="13950" tIns="13950" rIns="13950" bIns="13950" anchor="ctr" anchorCtr="0">
              <a:noAutofit/>
            </a:bodyPr>
            <a:lstStyle/>
            <a:p>
              <a:pPr marL="0" marR="0" lvl="0" indent="-69850" algn="ctr" rtl="0">
                <a:lnSpc>
                  <a:spcPct val="90000"/>
                </a:lnSpc>
                <a:spcBef>
                  <a:spcPts val="0"/>
                </a:spcBef>
                <a:spcAft>
                  <a:spcPts val="0"/>
                </a:spcAft>
                <a:buClr>
                  <a:schemeClr val="lt1"/>
                </a:buClr>
                <a:buSzPct val="100000"/>
                <a:buFont typeface="Avenir"/>
                <a:buNone/>
              </a:pPr>
              <a:r>
                <a:rPr lang="en-US" sz="1100">
                  <a:solidFill>
                    <a:schemeClr val="lt1"/>
                  </a:solidFill>
                  <a:latin typeface="Avenir"/>
                  <a:ea typeface="Avenir"/>
                  <a:cs typeface="Avenir"/>
                  <a:sym typeface="Avenir"/>
                </a:rPr>
                <a:t>STEM</a:t>
              </a:r>
            </a:p>
          </p:txBody>
        </p:sp>
        <p:sp>
          <p:nvSpPr>
            <p:cNvPr id="1150" name="Shape 1150"/>
            <p:cNvSpPr/>
            <p:nvPr/>
          </p:nvSpPr>
          <p:spPr>
            <a:xfrm rot="5400000">
              <a:off x="2304830" y="2457362"/>
              <a:ext cx="166800" cy="338700"/>
            </a:xfrm>
            <a:prstGeom prst="rightArrow">
              <a:avLst>
                <a:gd name="adj1" fmla="val 60000"/>
                <a:gd name="adj2" fmla="val 50000"/>
              </a:avLst>
            </a:prstGeom>
            <a:solidFill>
              <a:srgbClr val="F4BDA9"/>
            </a:solidFill>
            <a:ln>
              <a:noFill/>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1151" name="Shape 1151"/>
            <p:cNvSpPr txBox="1"/>
            <p:nvPr/>
          </p:nvSpPr>
          <p:spPr>
            <a:xfrm rot="5400000">
              <a:off x="2329960" y="2500112"/>
              <a:ext cx="116700" cy="203100"/>
            </a:xfrm>
            <a:prstGeom prst="rect">
              <a:avLst/>
            </a:prstGeom>
            <a:noFill/>
            <a:ln>
              <a:noFill/>
            </a:ln>
          </p:spPr>
          <p:txBody>
            <a:bodyPr wrap="square" lIns="0" tIns="0" rIns="0" bIns="0" anchor="ctr" anchorCtr="0">
              <a:noAutofit/>
            </a:bodyPr>
            <a:lstStyle/>
            <a:p>
              <a:pPr marL="0" marR="0" lvl="0" indent="-95250" algn="ctr" rtl="0">
                <a:lnSpc>
                  <a:spcPct val="90000"/>
                </a:lnSpc>
                <a:spcBef>
                  <a:spcPts val="0"/>
                </a:spcBef>
                <a:spcAft>
                  <a:spcPts val="0"/>
                </a:spcAft>
                <a:buClr>
                  <a:srgbClr val="000000"/>
                </a:buClr>
                <a:buFont typeface="Arial"/>
                <a:buNone/>
              </a:pPr>
              <a:endParaRPr sz="1500" b="0" i="0" u="none" strike="noStrike" cap="none">
                <a:solidFill>
                  <a:schemeClr val="lt1"/>
                </a:solidFill>
                <a:latin typeface="Avenir"/>
                <a:ea typeface="Avenir"/>
                <a:cs typeface="Avenir"/>
                <a:sym typeface="Avenir"/>
              </a:endParaRPr>
            </a:p>
          </p:txBody>
        </p:sp>
        <p:sp>
          <p:nvSpPr>
            <p:cNvPr id="1152" name="Shape 1152"/>
            <p:cNvSpPr/>
            <p:nvPr/>
          </p:nvSpPr>
          <p:spPr>
            <a:xfrm>
              <a:off x="1890332" y="2788783"/>
              <a:ext cx="996000" cy="996000"/>
            </a:xfrm>
            <a:prstGeom prst="ellipse">
              <a:avLst/>
            </a:prstGeom>
            <a:solidFill>
              <a:schemeClr val="accent2"/>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1153" name="Shape 1153"/>
            <p:cNvSpPr txBox="1"/>
            <p:nvPr/>
          </p:nvSpPr>
          <p:spPr>
            <a:xfrm>
              <a:off x="2036177" y="2934628"/>
              <a:ext cx="704100" cy="704100"/>
            </a:xfrm>
            <a:prstGeom prst="rect">
              <a:avLst/>
            </a:prstGeom>
            <a:noFill/>
            <a:ln>
              <a:noFill/>
            </a:ln>
          </p:spPr>
          <p:txBody>
            <a:bodyPr wrap="square" lIns="13950" tIns="13950" rIns="13950" bIns="13950" anchor="ctr" anchorCtr="0">
              <a:noAutofit/>
            </a:bodyPr>
            <a:lstStyle/>
            <a:p>
              <a:pPr marL="0" marR="0" lvl="0" indent="-69850" algn="ctr" rtl="0">
                <a:lnSpc>
                  <a:spcPct val="90000"/>
                </a:lnSpc>
                <a:spcBef>
                  <a:spcPts val="0"/>
                </a:spcBef>
                <a:spcAft>
                  <a:spcPts val="0"/>
                </a:spcAft>
                <a:buClr>
                  <a:schemeClr val="lt1"/>
                </a:buClr>
                <a:buSzPct val="100000"/>
                <a:buFont typeface="Avenir"/>
                <a:buNone/>
              </a:pPr>
              <a:r>
                <a:rPr lang="en-US" sz="1100" b="0" i="0" u="none" strike="noStrike" cap="none">
                  <a:solidFill>
                    <a:schemeClr val="lt1"/>
                  </a:solidFill>
                  <a:latin typeface="Avenir"/>
                  <a:ea typeface="Avenir"/>
                  <a:cs typeface="Avenir"/>
                  <a:sym typeface="Avenir"/>
                </a:rPr>
                <a:t>Private Sector</a:t>
              </a:r>
            </a:p>
          </p:txBody>
        </p:sp>
        <p:sp>
          <p:nvSpPr>
            <p:cNvPr id="1154" name="Shape 1154"/>
            <p:cNvSpPr/>
            <p:nvPr/>
          </p:nvSpPr>
          <p:spPr>
            <a:xfrm rot="10800000">
              <a:off x="1565514" y="1724375"/>
              <a:ext cx="152700" cy="338700"/>
            </a:xfrm>
            <a:prstGeom prst="rightArrow">
              <a:avLst>
                <a:gd name="adj1" fmla="val 60000"/>
                <a:gd name="adj2" fmla="val 50000"/>
              </a:avLst>
            </a:prstGeom>
            <a:solidFill>
              <a:srgbClr val="F4BDA9"/>
            </a:solidFill>
            <a:ln>
              <a:noFill/>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1155" name="Shape 1155"/>
            <p:cNvSpPr txBox="1"/>
            <p:nvPr/>
          </p:nvSpPr>
          <p:spPr>
            <a:xfrm>
              <a:off x="1611222" y="1792193"/>
              <a:ext cx="107100" cy="203100"/>
            </a:xfrm>
            <a:prstGeom prst="rect">
              <a:avLst/>
            </a:prstGeom>
            <a:noFill/>
            <a:ln>
              <a:noFill/>
            </a:ln>
          </p:spPr>
          <p:txBody>
            <a:bodyPr wrap="square" lIns="0" tIns="0" rIns="0" bIns="0" anchor="ctr" anchorCtr="0">
              <a:noAutofit/>
            </a:bodyPr>
            <a:lstStyle/>
            <a:p>
              <a:pPr marL="0" marR="0" lvl="0" indent="-95250" algn="ctr" rtl="0">
                <a:lnSpc>
                  <a:spcPct val="90000"/>
                </a:lnSpc>
                <a:spcBef>
                  <a:spcPts val="0"/>
                </a:spcBef>
                <a:spcAft>
                  <a:spcPts val="0"/>
                </a:spcAft>
                <a:buClr>
                  <a:srgbClr val="000000"/>
                </a:buClr>
                <a:buFont typeface="Arial"/>
                <a:buNone/>
              </a:pPr>
              <a:endParaRPr sz="1500" b="0" i="0" u="none" strike="noStrike" cap="none">
                <a:solidFill>
                  <a:schemeClr val="lt1"/>
                </a:solidFill>
                <a:latin typeface="Avenir"/>
                <a:ea typeface="Avenir"/>
                <a:cs typeface="Avenir"/>
                <a:sym typeface="Avenir"/>
              </a:endParaRPr>
            </a:p>
          </p:txBody>
        </p:sp>
        <p:sp>
          <p:nvSpPr>
            <p:cNvPr id="1156" name="Shape 1156"/>
            <p:cNvSpPr/>
            <p:nvPr/>
          </p:nvSpPr>
          <p:spPr>
            <a:xfrm>
              <a:off x="497376" y="1395827"/>
              <a:ext cx="996000" cy="996000"/>
            </a:xfrm>
            <a:prstGeom prst="ellipse">
              <a:avLst/>
            </a:prstGeom>
            <a:solidFill>
              <a:schemeClr val="accent2"/>
            </a:solidFill>
            <a:ln w="38100" cap="flat" cmpd="sng">
              <a:solidFill>
                <a:schemeClr val="lt1"/>
              </a:solidFill>
              <a:prstDash val="solid"/>
              <a:round/>
              <a:headEnd type="none" w="med" len="med"/>
              <a:tailEnd type="none" w="med" len="med"/>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1157" name="Shape 1157"/>
            <p:cNvSpPr txBox="1"/>
            <p:nvPr/>
          </p:nvSpPr>
          <p:spPr>
            <a:xfrm>
              <a:off x="643221" y="1541672"/>
              <a:ext cx="704100" cy="704100"/>
            </a:xfrm>
            <a:prstGeom prst="rect">
              <a:avLst/>
            </a:prstGeom>
            <a:noFill/>
            <a:ln>
              <a:noFill/>
            </a:ln>
          </p:spPr>
          <p:txBody>
            <a:bodyPr wrap="square" lIns="13950" tIns="13950" rIns="13950" bIns="13950" anchor="ctr" anchorCtr="0">
              <a:noAutofit/>
            </a:bodyPr>
            <a:lstStyle/>
            <a:p>
              <a:pPr marL="0" marR="0" lvl="0" indent="-69850" algn="ctr" rtl="0">
                <a:lnSpc>
                  <a:spcPct val="90000"/>
                </a:lnSpc>
                <a:spcBef>
                  <a:spcPts val="0"/>
                </a:spcBef>
                <a:spcAft>
                  <a:spcPts val="0"/>
                </a:spcAft>
                <a:buClr>
                  <a:schemeClr val="lt1"/>
                </a:buClr>
                <a:buSzPct val="100000"/>
                <a:buFont typeface="Avenir"/>
                <a:buNone/>
              </a:pPr>
              <a:r>
                <a:rPr lang="en-US" sz="1100" b="0" i="0" u="none" strike="noStrike" cap="none">
                  <a:solidFill>
                    <a:schemeClr val="lt1"/>
                  </a:solidFill>
                  <a:latin typeface="Avenir"/>
                  <a:ea typeface="Avenir"/>
                  <a:cs typeface="Avenir"/>
                  <a:sym typeface="Avenir"/>
                </a:rPr>
                <a:t>Public Sector</a:t>
              </a:r>
            </a:p>
          </p:txBody>
        </p:sp>
      </p:grpSp>
      <p:sp>
        <p:nvSpPr>
          <p:cNvPr id="1158" name="Shape 1158"/>
          <p:cNvSpPr txBox="1"/>
          <p:nvPr/>
        </p:nvSpPr>
        <p:spPr>
          <a:xfrm>
            <a:off x="328567" y="130502"/>
            <a:ext cx="6927300" cy="369300"/>
          </a:xfrm>
          <a:prstGeom prst="rect">
            <a:avLst/>
          </a:prstGeom>
          <a:noFill/>
          <a:ln>
            <a:noFill/>
          </a:ln>
        </p:spPr>
        <p:txBody>
          <a:bodyPr wrap="square" lIns="91425" tIns="45700" rIns="91425" bIns="45700" anchor="t" anchorCtr="0">
            <a:noAutofit/>
          </a:bodyPr>
          <a:lstStyle/>
          <a:p>
            <a:pPr marL="0" marR="0" lvl="0" indent="-69849" algn="l" rtl="0">
              <a:lnSpc>
                <a:spcPct val="115000"/>
              </a:lnSpc>
              <a:spcBef>
                <a:spcPts val="0"/>
              </a:spcBef>
              <a:spcAft>
                <a:spcPts val="0"/>
              </a:spcAft>
              <a:buClr>
                <a:schemeClr val="dk1"/>
              </a:buClr>
              <a:buSzPct val="61110"/>
              <a:buFont typeface="Arial"/>
              <a:buNone/>
            </a:pPr>
            <a:r>
              <a:rPr lang="en-US" sz="1800" i="0" u="none" strike="noStrike" cap="none">
                <a:solidFill>
                  <a:schemeClr val="dk1"/>
                </a:solidFill>
                <a:latin typeface="Avenir"/>
                <a:ea typeface="Avenir"/>
                <a:cs typeface="Avenir"/>
                <a:sym typeface="Avenir"/>
              </a:rPr>
              <a:t>1Scope should run events which align with student interests beyond the traditional curriculum</a:t>
            </a:r>
          </a:p>
          <a:p>
            <a:pPr marL="0" marR="0" lvl="0" indent="-114300" algn="l" rtl="0">
              <a:lnSpc>
                <a:spcPct val="100000"/>
              </a:lnSpc>
              <a:spcBef>
                <a:spcPts val="0"/>
              </a:spcBef>
              <a:spcAft>
                <a:spcPts val="0"/>
              </a:spcAft>
              <a:buClr>
                <a:srgbClr val="000000"/>
              </a:buClr>
              <a:buFont typeface="Avenir"/>
              <a:buNone/>
            </a:pPr>
            <a:endParaRPr sz="1800" i="0" u="none" strike="noStrike" cap="none">
              <a:solidFill>
                <a:srgbClr val="000000"/>
              </a:solidFill>
              <a:latin typeface="Avenir"/>
              <a:ea typeface="Avenir"/>
              <a:cs typeface="Avenir"/>
              <a:sym typeface="Aveni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grpSp>
        <p:nvGrpSpPr>
          <p:cNvPr id="1163" name="Shape 1163"/>
          <p:cNvGrpSpPr/>
          <p:nvPr/>
        </p:nvGrpSpPr>
        <p:grpSpPr>
          <a:xfrm>
            <a:off x="-2793244" y="955829"/>
            <a:ext cx="10635147" cy="5472816"/>
            <a:chOff x="-4594335" y="-704407"/>
            <a:chExt cx="10635147" cy="5472816"/>
          </a:xfrm>
        </p:grpSpPr>
        <p:sp>
          <p:nvSpPr>
            <p:cNvPr id="1164" name="Shape 1164"/>
            <p:cNvSpPr/>
            <p:nvPr/>
          </p:nvSpPr>
          <p:spPr>
            <a:xfrm>
              <a:off x="-4594335" y="-704407"/>
              <a:ext cx="5472816" cy="5472816"/>
            </a:xfrm>
            <a:prstGeom prst="blockArc">
              <a:avLst>
                <a:gd name="adj1" fmla="val 18900000"/>
                <a:gd name="adj2" fmla="val 2700000"/>
                <a:gd name="adj3" fmla="val 395"/>
              </a:avLst>
            </a:prstGeom>
            <a:noFill/>
            <a:ln w="25400" cap="flat" cmpd="sng">
              <a:solidFill>
                <a:srgbClr val="EE9162"/>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65" name="Shape 1165"/>
            <p:cNvSpPr/>
            <p:nvPr/>
          </p:nvSpPr>
          <p:spPr>
            <a:xfrm>
              <a:off x="564979" y="406400"/>
              <a:ext cx="5475833" cy="812800"/>
            </a:xfrm>
            <a:prstGeom prst="rect">
              <a:avLst/>
            </a:prstGeom>
            <a:solidFill>
              <a:schemeClr val="accent2">
                <a:alpha val="89411"/>
              </a:scheme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66" name="Shape 1166"/>
            <p:cNvSpPr txBox="1"/>
            <p:nvPr/>
          </p:nvSpPr>
          <p:spPr>
            <a:xfrm>
              <a:off x="564979" y="406400"/>
              <a:ext cx="5475833" cy="812800"/>
            </a:xfrm>
            <a:prstGeom prst="rect">
              <a:avLst/>
            </a:prstGeom>
            <a:noFill/>
            <a:ln>
              <a:noFill/>
            </a:ln>
          </p:spPr>
          <p:txBody>
            <a:bodyPr wrap="square" lIns="645150" tIns="33000" rIns="33000" bIns="33000" anchor="t" anchorCtr="0">
              <a:noAutofit/>
            </a:bodyPr>
            <a:lstStyle/>
            <a:p>
              <a:pPr marL="0" marR="0" lvl="0" indent="-82550" algn="just" rtl="0">
                <a:lnSpc>
                  <a:spcPct val="90000"/>
                </a:lnSpc>
                <a:spcBef>
                  <a:spcPts val="0"/>
                </a:spcBef>
                <a:spcAft>
                  <a:spcPts val="0"/>
                </a:spcAft>
                <a:buClr>
                  <a:schemeClr val="lt1"/>
                </a:buClr>
                <a:buSzPct val="100000"/>
                <a:buFont typeface="Avenir"/>
                <a:buNone/>
              </a:pPr>
              <a:r>
                <a:rPr lang="en-US" sz="1300" b="0" i="0" u="none" strike="noStrike" cap="none">
                  <a:solidFill>
                    <a:schemeClr val="lt1"/>
                  </a:solidFill>
                  <a:latin typeface="Avenir"/>
                  <a:ea typeface="Avenir"/>
                  <a:cs typeface="Avenir"/>
                  <a:sym typeface="Avenir"/>
                </a:rPr>
                <a:t>Low cost and minimally labour-intensive alternative providing students with networking opportunities in the start-up field. Event run contingent on the availabilities of the 1Scope team.</a:t>
              </a:r>
            </a:p>
            <a:p>
              <a:pPr marL="114300" marR="0" lvl="1" indent="-82550" algn="ctr" rtl="0">
                <a:lnSpc>
                  <a:spcPct val="90000"/>
                </a:lnSpc>
                <a:spcBef>
                  <a:spcPts val="455"/>
                </a:spcBef>
                <a:spcAft>
                  <a:spcPts val="0"/>
                </a:spcAft>
                <a:buClr>
                  <a:srgbClr val="000000"/>
                </a:buClr>
                <a:buFont typeface="Arial"/>
                <a:buNone/>
              </a:pPr>
              <a:endParaRPr sz="1300" b="0" i="0" u="none" strike="noStrike" cap="none">
                <a:solidFill>
                  <a:schemeClr val="lt1"/>
                </a:solidFill>
                <a:latin typeface="Avenir"/>
                <a:ea typeface="Avenir"/>
                <a:cs typeface="Avenir"/>
                <a:sym typeface="Avenir"/>
              </a:endParaRPr>
            </a:p>
            <a:p>
              <a:pPr marL="114300" marR="0" lvl="1" indent="-82550" algn="ctr" rtl="0">
                <a:lnSpc>
                  <a:spcPct val="90000"/>
                </a:lnSpc>
                <a:spcBef>
                  <a:spcPts val="195"/>
                </a:spcBef>
                <a:spcAft>
                  <a:spcPts val="0"/>
                </a:spcAft>
                <a:buClr>
                  <a:srgbClr val="000000"/>
                </a:buClr>
                <a:buFont typeface="Arial"/>
                <a:buNone/>
              </a:pPr>
              <a:endParaRPr sz="1300" b="0" i="0" u="none" strike="noStrike" cap="none">
                <a:solidFill>
                  <a:schemeClr val="lt1"/>
                </a:solidFill>
                <a:latin typeface="Avenir"/>
                <a:ea typeface="Avenir"/>
                <a:cs typeface="Avenir"/>
                <a:sym typeface="Avenir"/>
              </a:endParaRPr>
            </a:p>
          </p:txBody>
        </p:sp>
        <p:sp>
          <p:nvSpPr>
            <p:cNvPr id="1167" name="Shape 1167"/>
            <p:cNvSpPr/>
            <p:nvPr/>
          </p:nvSpPr>
          <p:spPr>
            <a:xfrm>
              <a:off x="56979" y="304800"/>
              <a:ext cx="1016000" cy="1016000"/>
            </a:xfrm>
            <a:prstGeom prst="ellipse">
              <a:avLst/>
            </a:prstGeom>
            <a:solidFill>
              <a:schemeClr val="lt1"/>
            </a:solidFill>
            <a:ln w="25400" cap="flat" cmpd="sng">
              <a:solidFill>
                <a:schemeClr val="accent2">
                  <a:alpha val="89411"/>
                </a:schemeClr>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68" name="Shape 1168"/>
            <p:cNvSpPr/>
            <p:nvPr/>
          </p:nvSpPr>
          <p:spPr>
            <a:xfrm>
              <a:off x="860432" y="1625599"/>
              <a:ext cx="5180380" cy="812800"/>
            </a:xfrm>
            <a:prstGeom prst="rect">
              <a:avLst/>
            </a:prstGeom>
            <a:solidFill>
              <a:schemeClr val="accent2">
                <a:alpha val="69411"/>
              </a:scheme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69" name="Shape 1169"/>
            <p:cNvSpPr txBox="1"/>
            <p:nvPr/>
          </p:nvSpPr>
          <p:spPr>
            <a:xfrm>
              <a:off x="860432" y="1625599"/>
              <a:ext cx="5180380" cy="812800"/>
            </a:xfrm>
            <a:prstGeom prst="rect">
              <a:avLst/>
            </a:prstGeom>
            <a:noFill/>
            <a:ln>
              <a:noFill/>
            </a:ln>
          </p:spPr>
          <p:txBody>
            <a:bodyPr wrap="square" lIns="645150" tIns="33000" rIns="33000" bIns="33000" anchor="ctr" anchorCtr="0">
              <a:noAutofit/>
            </a:bodyPr>
            <a:lstStyle/>
            <a:p>
              <a:pPr marL="0" marR="0" lvl="0" indent="-82550" algn="just" rtl="0">
                <a:lnSpc>
                  <a:spcPct val="90000"/>
                </a:lnSpc>
                <a:spcBef>
                  <a:spcPts val="0"/>
                </a:spcBef>
                <a:spcAft>
                  <a:spcPts val="0"/>
                </a:spcAft>
                <a:buClr>
                  <a:schemeClr val="lt1"/>
                </a:buClr>
                <a:buFont typeface="Avenir"/>
                <a:buNone/>
              </a:pPr>
              <a:endParaRPr sz="1300" b="0" i="0" u="none" strike="noStrike" cap="none">
                <a:solidFill>
                  <a:schemeClr val="lt1"/>
                </a:solidFill>
                <a:latin typeface="Avenir"/>
                <a:ea typeface="Avenir"/>
                <a:cs typeface="Avenir"/>
                <a:sym typeface="Avenir"/>
              </a:endParaRPr>
            </a:p>
            <a:p>
              <a:pPr marL="0" marR="0" lvl="0" indent="-82550" algn="just" rtl="0">
                <a:lnSpc>
                  <a:spcPct val="90000"/>
                </a:lnSpc>
                <a:spcBef>
                  <a:spcPts val="0"/>
                </a:spcBef>
                <a:spcAft>
                  <a:spcPts val="0"/>
                </a:spcAft>
                <a:buClr>
                  <a:schemeClr val="lt1"/>
                </a:buClr>
                <a:buSzPct val="100000"/>
                <a:buFont typeface="Avenir"/>
                <a:buNone/>
              </a:pPr>
              <a:r>
                <a:rPr lang="en-US" sz="1300" b="0" i="0" u="none" strike="noStrike" cap="none">
                  <a:solidFill>
                    <a:schemeClr val="lt1"/>
                  </a:solidFill>
                  <a:latin typeface="Avenir"/>
                  <a:ea typeface="Avenir"/>
                  <a:cs typeface="Avenir"/>
                  <a:sym typeface="Avenir"/>
                </a:rPr>
                <a:t>Providing students with opportunities for students with start-up ideas to be mentored by professionals in the industry </a:t>
              </a:r>
            </a:p>
            <a:p>
              <a:pPr marL="114300" marR="0" lvl="1" indent="-196850" algn="ctr" rtl="0">
                <a:lnSpc>
                  <a:spcPct val="90000"/>
                </a:lnSpc>
                <a:spcBef>
                  <a:spcPts val="455"/>
                </a:spcBef>
                <a:spcAft>
                  <a:spcPts val="0"/>
                </a:spcAft>
                <a:buClr>
                  <a:schemeClr val="lt1"/>
                </a:buClr>
                <a:buFont typeface="Arial"/>
                <a:buNone/>
              </a:pPr>
              <a:endParaRPr sz="1300" b="0" i="0" u="none" strike="noStrike" cap="none">
                <a:solidFill>
                  <a:schemeClr val="lt1"/>
                </a:solidFill>
                <a:latin typeface="Arial"/>
                <a:ea typeface="Arial"/>
                <a:cs typeface="Arial"/>
                <a:sym typeface="Arial"/>
              </a:endParaRPr>
            </a:p>
          </p:txBody>
        </p:sp>
        <p:sp>
          <p:nvSpPr>
            <p:cNvPr id="1170" name="Shape 1170"/>
            <p:cNvSpPr/>
            <p:nvPr/>
          </p:nvSpPr>
          <p:spPr>
            <a:xfrm>
              <a:off x="352432" y="1523999"/>
              <a:ext cx="1016000" cy="1016000"/>
            </a:xfrm>
            <a:prstGeom prst="ellipse">
              <a:avLst/>
            </a:prstGeom>
            <a:solidFill>
              <a:schemeClr val="lt1"/>
            </a:solidFill>
            <a:ln w="25400" cap="flat" cmpd="sng">
              <a:solidFill>
                <a:schemeClr val="accent2">
                  <a:alpha val="69411"/>
                </a:schemeClr>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71" name="Shape 1171"/>
            <p:cNvSpPr/>
            <p:nvPr/>
          </p:nvSpPr>
          <p:spPr>
            <a:xfrm>
              <a:off x="564979" y="2844800"/>
              <a:ext cx="5475833" cy="812800"/>
            </a:xfrm>
            <a:prstGeom prst="rect">
              <a:avLst/>
            </a:prstGeom>
            <a:solidFill>
              <a:schemeClr val="accent2">
                <a:alpha val="49411"/>
              </a:scheme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72" name="Shape 1172"/>
            <p:cNvSpPr txBox="1"/>
            <p:nvPr/>
          </p:nvSpPr>
          <p:spPr>
            <a:xfrm>
              <a:off x="564979" y="2844800"/>
              <a:ext cx="5475833" cy="812800"/>
            </a:xfrm>
            <a:prstGeom prst="rect">
              <a:avLst/>
            </a:prstGeom>
            <a:noFill/>
            <a:ln>
              <a:noFill/>
            </a:ln>
          </p:spPr>
          <p:txBody>
            <a:bodyPr wrap="square" lIns="645150" tIns="33000" rIns="33000" bIns="33000" anchor="ctr" anchorCtr="0">
              <a:noAutofit/>
            </a:bodyPr>
            <a:lstStyle/>
            <a:p>
              <a:pPr marL="0" marR="0" lvl="0" indent="-82550" algn="l" rtl="0">
                <a:lnSpc>
                  <a:spcPct val="90000"/>
                </a:lnSpc>
                <a:spcBef>
                  <a:spcPts val="0"/>
                </a:spcBef>
                <a:spcAft>
                  <a:spcPts val="0"/>
                </a:spcAft>
                <a:buClr>
                  <a:srgbClr val="000000"/>
                </a:buClr>
                <a:buFont typeface="Arial"/>
                <a:buNone/>
              </a:pPr>
              <a:endParaRPr sz="1300" b="0" i="0" u="none" strike="noStrike" cap="none">
                <a:solidFill>
                  <a:schemeClr val="lt1"/>
                </a:solidFill>
                <a:latin typeface="Avenir"/>
                <a:ea typeface="Avenir"/>
                <a:cs typeface="Avenir"/>
                <a:sym typeface="Avenir"/>
              </a:endParaRPr>
            </a:p>
            <a:p>
              <a:pPr marL="0" marR="0" lvl="0" indent="-82550" algn="l" rtl="0">
                <a:lnSpc>
                  <a:spcPct val="90000"/>
                </a:lnSpc>
                <a:spcBef>
                  <a:spcPts val="455"/>
                </a:spcBef>
                <a:spcAft>
                  <a:spcPts val="0"/>
                </a:spcAft>
                <a:buClr>
                  <a:srgbClr val="000000"/>
                </a:buClr>
                <a:buFont typeface="Arial"/>
                <a:buNone/>
              </a:pPr>
              <a:endParaRPr sz="1300" b="0" i="0" u="none" strike="noStrike" cap="none">
                <a:solidFill>
                  <a:schemeClr val="lt1"/>
                </a:solidFill>
                <a:latin typeface="Avenir"/>
                <a:ea typeface="Avenir"/>
                <a:cs typeface="Avenir"/>
                <a:sym typeface="Avenir"/>
              </a:endParaRPr>
            </a:p>
            <a:p>
              <a:pPr marL="114300" marR="0" lvl="1" indent="-190500" algn="l" rtl="0">
                <a:lnSpc>
                  <a:spcPct val="90000"/>
                </a:lnSpc>
                <a:spcBef>
                  <a:spcPts val="455"/>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1173" name="Shape 1173"/>
            <p:cNvSpPr/>
            <p:nvPr/>
          </p:nvSpPr>
          <p:spPr>
            <a:xfrm>
              <a:off x="56979" y="2743200"/>
              <a:ext cx="1016000" cy="1016000"/>
            </a:xfrm>
            <a:prstGeom prst="ellipse">
              <a:avLst/>
            </a:prstGeom>
            <a:solidFill>
              <a:schemeClr val="lt1"/>
            </a:solidFill>
            <a:ln w="25400" cap="flat" cmpd="sng">
              <a:solidFill>
                <a:schemeClr val="accent2">
                  <a:alpha val="49411"/>
                </a:schemeClr>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174" name="Shape 1174"/>
          <p:cNvSpPr txBox="1"/>
          <p:nvPr/>
        </p:nvSpPr>
        <p:spPr>
          <a:xfrm>
            <a:off x="304800" y="263236"/>
            <a:ext cx="6899564" cy="584775"/>
          </a:xfrm>
          <a:prstGeom prst="rect">
            <a:avLst/>
          </a:prstGeom>
          <a:noFill/>
          <a:ln>
            <a:noFill/>
          </a:ln>
        </p:spPr>
        <p:txBody>
          <a:bodyPr wrap="square" lIns="91425" tIns="45700" rIns="91425" bIns="45700" anchor="t" anchorCtr="0">
            <a:noAutofit/>
          </a:bodyPr>
          <a:lstStyle/>
          <a:p>
            <a:pPr marL="0" marR="0" lvl="0" indent="-101600" algn="l" rtl="0">
              <a:lnSpc>
                <a:spcPct val="100000"/>
              </a:lnSpc>
              <a:spcBef>
                <a:spcPts val="0"/>
              </a:spcBef>
              <a:spcAft>
                <a:spcPts val="0"/>
              </a:spcAft>
              <a:buClr>
                <a:srgbClr val="000000"/>
              </a:buClr>
              <a:buSzPct val="100000"/>
              <a:buFont typeface="Avenir"/>
              <a:buNone/>
            </a:pPr>
            <a:r>
              <a:rPr lang="en-US" sz="1600" b="0" i="0" u="none" strike="noStrike" cap="none">
                <a:solidFill>
                  <a:srgbClr val="000000"/>
                </a:solidFill>
                <a:latin typeface="Avenir"/>
                <a:ea typeface="Avenir"/>
                <a:cs typeface="Avenir"/>
                <a:sym typeface="Avenir"/>
              </a:rPr>
              <a:t>1Scope should run low-cost and non labour-intensive events which offer non-traditional opportunities</a:t>
            </a:r>
          </a:p>
        </p:txBody>
      </p:sp>
      <p:sp>
        <p:nvSpPr>
          <p:cNvPr id="1175" name="Shape 1175"/>
          <p:cNvSpPr txBox="1"/>
          <p:nvPr/>
        </p:nvSpPr>
        <p:spPr>
          <a:xfrm>
            <a:off x="1898071" y="2119746"/>
            <a:ext cx="900546" cy="738664"/>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rgbClr val="000000"/>
              </a:buClr>
              <a:buSzPct val="100000"/>
              <a:buFont typeface="Avenir"/>
              <a:buNone/>
            </a:pPr>
            <a:r>
              <a:rPr lang="en-US" sz="1400" b="0" i="0" u="none" strike="noStrike" cap="none">
                <a:solidFill>
                  <a:srgbClr val="000000"/>
                </a:solidFill>
                <a:latin typeface="Avenir"/>
                <a:ea typeface="Avenir"/>
                <a:cs typeface="Avenir"/>
                <a:sym typeface="Avenir"/>
              </a:rPr>
              <a:t>Meet </a:t>
            </a:r>
          </a:p>
          <a:p>
            <a:pPr marL="0" marR="0" lvl="0" indent="-88900" algn="ctr" rtl="0">
              <a:lnSpc>
                <a:spcPct val="100000"/>
              </a:lnSpc>
              <a:spcBef>
                <a:spcPts val="0"/>
              </a:spcBef>
              <a:spcAft>
                <a:spcPts val="0"/>
              </a:spcAft>
              <a:buClr>
                <a:srgbClr val="000000"/>
              </a:buClr>
              <a:buSzPct val="100000"/>
              <a:buFont typeface="Avenir"/>
              <a:buNone/>
            </a:pPr>
            <a:r>
              <a:rPr lang="en-US" sz="1400" b="0" i="0" u="none" strike="noStrike" cap="none">
                <a:solidFill>
                  <a:srgbClr val="000000"/>
                </a:solidFill>
                <a:latin typeface="Avenir"/>
                <a:ea typeface="Avenir"/>
                <a:cs typeface="Avenir"/>
                <a:sym typeface="Avenir"/>
              </a:rPr>
              <a:t>the Team</a:t>
            </a:r>
          </a:p>
        </p:txBody>
      </p:sp>
      <p:sp>
        <p:nvSpPr>
          <p:cNvPr id="1176" name="Shape 1176"/>
          <p:cNvSpPr txBox="1"/>
          <p:nvPr/>
        </p:nvSpPr>
        <p:spPr>
          <a:xfrm>
            <a:off x="2230582" y="3297382"/>
            <a:ext cx="817418" cy="738664"/>
          </a:xfrm>
          <a:prstGeom prst="rect">
            <a:avLst/>
          </a:prstGeom>
          <a:noFill/>
          <a:ln>
            <a:noFill/>
          </a:ln>
        </p:spPr>
        <p:txBody>
          <a:bodyPr wrap="square" lIns="91425" tIns="45700" rIns="91425" bIns="45700" anchor="t" anchorCtr="0">
            <a:noAutofit/>
          </a:bodyPr>
          <a:lstStyle/>
          <a:p>
            <a:pPr marL="0" marR="0" lvl="0" indent="-88899" algn="ctr" rtl="0">
              <a:lnSpc>
                <a:spcPct val="100000"/>
              </a:lnSpc>
              <a:spcBef>
                <a:spcPts val="0"/>
              </a:spcBef>
              <a:spcAft>
                <a:spcPts val="0"/>
              </a:spcAft>
              <a:buClr>
                <a:srgbClr val="000000"/>
              </a:buClr>
              <a:buSzPct val="107692"/>
              <a:buFont typeface="Avenir"/>
              <a:buNone/>
            </a:pPr>
            <a:r>
              <a:rPr lang="en-US" sz="1300" b="0" i="0" u="none" strike="noStrike" cap="none">
                <a:solidFill>
                  <a:srgbClr val="000000"/>
                </a:solidFill>
                <a:latin typeface="Avenir"/>
                <a:ea typeface="Avenir"/>
                <a:cs typeface="Avenir"/>
                <a:sym typeface="Avenir"/>
              </a:rPr>
              <a:t>Start </a:t>
            </a:r>
          </a:p>
          <a:p>
            <a:pPr marL="0" marR="0" lvl="0" indent="-88899" algn="ctr" rtl="0">
              <a:lnSpc>
                <a:spcPct val="100000"/>
              </a:lnSpc>
              <a:spcBef>
                <a:spcPts val="0"/>
              </a:spcBef>
              <a:spcAft>
                <a:spcPts val="0"/>
              </a:spcAft>
              <a:buClr>
                <a:srgbClr val="000000"/>
              </a:buClr>
              <a:buSzPct val="107692"/>
              <a:buFont typeface="Avenir"/>
              <a:buNone/>
            </a:pPr>
            <a:r>
              <a:rPr lang="en-US" sz="1300" b="0" i="0" u="none" strike="noStrike" cap="none">
                <a:solidFill>
                  <a:srgbClr val="000000"/>
                </a:solidFill>
                <a:latin typeface="Avenir"/>
                <a:ea typeface="Avenir"/>
                <a:cs typeface="Avenir"/>
                <a:sym typeface="Avenir"/>
              </a:rPr>
              <a:t>a </a:t>
            </a:r>
          </a:p>
          <a:p>
            <a:pPr marL="0" marR="0" lvl="0" indent="-88899" algn="ctr" rtl="0">
              <a:lnSpc>
                <a:spcPct val="100000"/>
              </a:lnSpc>
              <a:spcBef>
                <a:spcPts val="0"/>
              </a:spcBef>
              <a:spcAft>
                <a:spcPts val="0"/>
              </a:spcAft>
              <a:buClr>
                <a:srgbClr val="000000"/>
              </a:buClr>
              <a:buSzPct val="107692"/>
              <a:buFont typeface="Avenir"/>
              <a:buNone/>
            </a:pPr>
            <a:r>
              <a:rPr lang="en-US" sz="1300" b="0" i="0" u="none" strike="noStrike" cap="none">
                <a:solidFill>
                  <a:srgbClr val="000000"/>
                </a:solidFill>
                <a:latin typeface="Avenir"/>
                <a:ea typeface="Avenir"/>
                <a:cs typeface="Avenir"/>
                <a:sym typeface="Avenir"/>
              </a:rPr>
              <a:t>Start-up</a:t>
            </a:r>
          </a:p>
        </p:txBody>
      </p:sp>
      <p:sp>
        <p:nvSpPr>
          <p:cNvPr id="1177" name="Shape 1177"/>
          <p:cNvSpPr txBox="1"/>
          <p:nvPr/>
        </p:nvSpPr>
        <p:spPr>
          <a:xfrm>
            <a:off x="1898071" y="4660096"/>
            <a:ext cx="900546" cy="52322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rgbClr val="000000"/>
              </a:buClr>
              <a:buSzPct val="100000"/>
              <a:buFont typeface="Avenir"/>
              <a:buNone/>
            </a:pPr>
            <a:r>
              <a:rPr lang="en-US" sz="1400" b="0" i="0" u="none" strike="noStrike" cap="none">
                <a:solidFill>
                  <a:srgbClr val="000000"/>
                </a:solidFill>
                <a:latin typeface="Avenir"/>
                <a:ea typeface="Avenir"/>
                <a:cs typeface="Avenir"/>
                <a:sym typeface="Avenir"/>
              </a:rPr>
              <a:t>1Scope Tours</a:t>
            </a:r>
          </a:p>
        </p:txBody>
      </p:sp>
      <p:sp>
        <p:nvSpPr>
          <p:cNvPr id="1178" name="Shape 1178"/>
          <p:cNvSpPr txBox="1"/>
          <p:nvPr/>
        </p:nvSpPr>
        <p:spPr>
          <a:xfrm>
            <a:off x="2798617" y="4660096"/>
            <a:ext cx="4946074" cy="492443"/>
          </a:xfrm>
          <a:prstGeom prst="rect">
            <a:avLst/>
          </a:prstGeom>
          <a:noFill/>
          <a:ln>
            <a:noFill/>
          </a:ln>
        </p:spPr>
        <p:txBody>
          <a:bodyPr wrap="square" lIns="91425" tIns="45700" rIns="91425" bIns="45700" anchor="t" anchorCtr="0">
            <a:noAutofit/>
          </a:bodyPr>
          <a:lstStyle/>
          <a:p>
            <a:pPr marL="0" marR="0" lvl="0" indent="-82550" algn="l" rtl="0">
              <a:lnSpc>
                <a:spcPct val="100000"/>
              </a:lnSpc>
              <a:spcBef>
                <a:spcPts val="0"/>
              </a:spcBef>
              <a:spcAft>
                <a:spcPts val="0"/>
              </a:spcAft>
              <a:buClr>
                <a:schemeClr val="lt1"/>
              </a:buClr>
              <a:buSzPct val="100000"/>
              <a:buFont typeface="Avenir"/>
              <a:buNone/>
            </a:pPr>
            <a:r>
              <a:rPr lang="en-US" sz="1300" b="0" i="0" u="none" strike="noStrike" cap="none">
                <a:solidFill>
                  <a:schemeClr val="lt1"/>
                </a:solidFill>
                <a:latin typeface="Avenir"/>
                <a:ea typeface="Avenir"/>
                <a:cs typeface="Avenir"/>
                <a:sym typeface="Avenir"/>
              </a:rPr>
              <a:t>Fun and leisurely activity for students to learn about 1Scope’s background and tour the company headquarters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pic>
        <p:nvPicPr>
          <p:cNvPr id="1183" name="Shape 1183" descr="Renew.jpg"/>
          <p:cNvPicPr preferRelativeResize="0"/>
          <p:nvPr/>
        </p:nvPicPr>
        <p:blipFill rotWithShape="1">
          <a:blip r:embed="rId3">
            <a:alphaModFix/>
          </a:blip>
          <a:srcRect l="15640" r="15640"/>
          <a:stretch/>
        </p:blipFill>
        <p:spPr>
          <a:xfrm>
            <a:off x="-108850" y="0"/>
            <a:ext cx="9277738" cy="6864297"/>
          </a:xfrm>
          <a:prstGeom prst="rect">
            <a:avLst/>
          </a:prstGeom>
          <a:noFill/>
          <a:ln>
            <a:noFill/>
          </a:ln>
        </p:spPr>
      </p:pic>
      <p:pic>
        <p:nvPicPr>
          <p:cNvPr id="1184" name="Shape 1184" descr="C:\Users\linda\Desktop\Corner 3.png"/>
          <p:cNvPicPr preferRelativeResize="0"/>
          <p:nvPr/>
        </p:nvPicPr>
        <p:blipFill rotWithShape="1">
          <a:blip r:embed="rId4">
            <a:alphaModFix/>
          </a:blip>
          <a:srcRect/>
          <a:stretch/>
        </p:blipFill>
        <p:spPr>
          <a:xfrm>
            <a:off x="5620792" y="0"/>
            <a:ext cx="3567325" cy="1517852"/>
          </a:xfrm>
          <a:prstGeom prst="rect">
            <a:avLst/>
          </a:prstGeom>
          <a:noFill/>
          <a:ln>
            <a:noFill/>
          </a:ln>
        </p:spPr>
      </p:pic>
      <p:sp>
        <p:nvSpPr>
          <p:cNvPr id="1185" name="Shape 1185"/>
          <p:cNvSpPr/>
          <p:nvPr/>
        </p:nvSpPr>
        <p:spPr>
          <a:xfrm>
            <a:off x="2509275" y="5273750"/>
            <a:ext cx="6659613" cy="797400"/>
          </a:xfrm>
          <a:custGeom>
            <a:avLst/>
            <a:gdLst/>
            <a:ahLst/>
            <a:cxnLst/>
            <a:rect l="0" t="0" r="0" b="0"/>
            <a:pathLst>
              <a:path w="120000" h="120000" extrusionOk="0">
                <a:moveTo>
                  <a:pt x="30769" y="0"/>
                </a:moveTo>
                <a:lnTo>
                  <a:pt x="120000" y="0"/>
                </a:lnTo>
                <a:lnTo>
                  <a:pt x="120000" y="120000"/>
                </a:lnTo>
                <a:lnTo>
                  <a:pt x="0" y="120000"/>
                </a:lnTo>
                <a:lnTo>
                  <a:pt x="30769" y="0"/>
                </a:lnTo>
                <a:close/>
              </a:path>
            </a:pathLst>
          </a:custGeom>
          <a:solidFill>
            <a:schemeClr val="lt1">
              <a:alpha val="72549"/>
            </a:schemeClr>
          </a:solidFill>
          <a:ln>
            <a:noFill/>
          </a:ln>
        </p:spPr>
        <p:txBody>
          <a:bodyPr wrap="square" lIns="91425" tIns="45700" rIns="91425" bIns="45700" anchor="ctr" anchorCtr="0">
            <a:noAutofit/>
          </a:bodyPr>
          <a:lstStyle/>
          <a:p>
            <a:pPr marL="914400" marR="0" lvl="0" indent="406400" algn="l" rtl="0">
              <a:lnSpc>
                <a:spcPct val="100000"/>
              </a:lnSpc>
              <a:spcBef>
                <a:spcPts val="0"/>
              </a:spcBef>
              <a:spcAft>
                <a:spcPts val="0"/>
              </a:spcAft>
              <a:buClr>
                <a:schemeClr val="dk1"/>
              </a:buClr>
              <a:buSzPct val="25000"/>
              <a:buFont typeface="Avenir"/>
              <a:buNone/>
            </a:pPr>
            <a:r>
              <a:rPr lang="en-US" sz="3200" b="1" i="0" u="none" strike="noStrike" cap="none" dirty="0">
                <a:solidFill>
                  <a:schemeClr val="dk1"/>
                </a:solidFill>
                <a:latin typeface="Avenir"/>
                <a:ea typeface="Avenir"/>
                <a:cs typeface="Avenir"/>
                <a:sym typeface="Avenir"/>
              </a:rPr>
              <a:t>	</a:t>
            </a:r>
            <a:endParaRPr lang="en-US" sz="3200" b="1" i="0" u="none" strike="noStrike" cap="none" dirty="0" smtClean="0">
              <a:solidFill>
                <a:schemeClr val="dk1"/>
              </a:solidFill>
              <a:latin typeface="Avenir"/>
              <a:ea typeface="Avenir"/>
              <a:cs typeface="Avenir"/>
              <a:sym typeface="Avenir"/>
            </a:endParaRPr>
          </a:p>
          <a:p>
            <a:pPr marL="914400" marR="0" lvl="0" indent="406400" algn="l" rtl="0">
              <a:lnSpc>
                <a:spcPct val="100000"/>
              </a:lnSpc>
              <a:spcBef>
                <a:spcPts val="0"/>
              </a:spcBef>
              <a:spcAft>
                <a:spcPts val="0"/>
              </a:spcAft>
              <a:buClr>
                <a:schemeClr val="dk1"/>
              </a:buClr>
              <a:buSzPct val="25000"/>
              <a:buFont typeface="Avenir"/>
              <a:buNone/>
            </a:pPr>
            <a:endParaRPr lang="en-US" sz="3200" b="1" dirty="0">
              <a:solidFill>
                <a:schemeClr val="dk1"/>
              </a:solidFill>
              <a:latin typeface="Avenir"/>
              <a:ea typeface="Avenir"/>
              <a:cs typeface="Avenir"/>
              <a:sym typeface="Avenir"/>
            </a:endParaRPr>
          </a:p>
          <a:p>
            <a:pPr marL="914400" marR="0" lvl="0" indent="406400" algn="l" rtl="0">
              <a:lnSpc>
                <a:spcPct val="100000"/>
              </a:lnSpc>
              <a:spcBef>
                <a:spcPts val="0"/>
              </a:spcBef>
              <a:spcAft>
                <a:spcPts val="0"/>
              </a:spcAft>
              <a:buClr>
                <a:schemeClr val="dk1"/>
              </a:buClr>
              <a:buSzPct val="25000"/>
              <a:buFont typeface="Avenir"/>
              <a:buNone/>
            </a:pPr>
            <a:r>
              <a:rPr lang="en-US" sz="3200" b="1" i="0" u="none" strike="noStrike" cap="none" dirty="0" smtClean="0">
                <a:solidFill>
                  <a:schemeClr val="dk1"/>
                </a:solidFill>
                <a:latin typeface="Avenir"/>
                <a:ea typeface="Avenir"/>
                <a:cs typeface="Avenir"/>
                <a:sym typeface="Avenir"/>
              </a:rPr>
              <a:t>	Renew</a:t>
            </a:r>
            <a:endParaRPr lang="en-US" sz="3200" b="1" i="0" u="none" strike="noStrike" cap="none" dirty="0">
              <a:solidFill>
                <a:schemeClr val="dk1"/>
              </a:solidFill>
              <a:latin typeface="Avenir"/>
              <a:ea typeface="Avenir"/>
              <a:cs typeface="Avenir"/>
              <a:sym typeface="Avenir"/>
            </a:endParaRPr>
          </a:p>
        </p:txBody>
      </p:sp>
      <p:pic>
        <p:nvPicPr>
          <p:cNvPr id="1186" name="Shape 1186"/>
          <p:cNvPicPr preferRelativeResize="0"/>
          <p:nvPr/>
        </p:nvPicPr>
        <p:blipFill rotWithShape="1">
          <a:blip r:embed="rId5">
            <a:alphaModFix/>
          </a:blip>
          <a:srcRect/>
          <a:stretch/>
        </p:blipFill>
        <p:spPr>
          <a:xfrm>
            <a:off x="2889250" y="1841500"/>
            <a:ext cx="3353171" cy="3175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Shape 1191"/>
          <p:cNvSpPr txBox="1"/>
          <p:nvPr/>
        </p:nvSpPr>
        <p:spPr>
          <a:xfrm>
            <a:off x="380425" y="123429"/>
            <a:ext cx="7224708" cy="707887"/>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rgbClr val="000000"/>
              </a:buClr>
              <a:buSzPct val="25000"/>
              <a:buFont typeface="Avenir"/>
              <a:buNone/>
            </a:pPr>
            <a:r>
              <a:rPr lang="en-US" sz="2000" b="0" i="0" u="none" strike="noStrike" cap="none">
                <a:solidFill>
                  <a:srgbClr val="000000"/>
                </a:solidFill>
                <a:latin typeface="Avenir"/>
                <a:ea typeface="Avenir"/>
                <a:cs typeface="Avenir"/>
                <a:sym typeface="Avenir"/>
              </a:rPr>
              <a:t>1Scope should pursue sign up strategies which will be consistent and include connection to the bran</a:t>
            </a:r>
            <a:r>
              <a:rPr lang="en-US" sz="2000" b="0" i="0" u="none" strike="noStrike" cap="none">
                <a:solidFill>
                  <a:schemeClr val="dk1"/>
                </a:solidFill>
                <a:latin typeface="Avenir"/>
                <a:ea typeface="Avenir"/>
                <a:cs typeface="Avenir"/>
                <a:sym typeface="Avenir"/>
              </a:rPr>
              <a:t>d</a:t>
            </a:r>
          </a:p>
        </p:txBody>
      </p:sp>
      <p:grpSp>
        <p:nvGrpSpPr>
          <p:cNvPr id="1192" name="Shape 1192"/>
          <p:cNvGrpSpPr/>
          <p:nvPr/>
        </p:nvGrpSpPr>
        <p:grpSpPr>
          <a:xfrm>
            <a:off x="3531910" y="4933630"/>
            <a:ext cx="2080180" cy="332648"/>
            <a:chOff x="1844438" y="699287"/>
            <a:chExt cx="1699724" cy="398953"/>
          </a:xfrm>
        </p:grpSpPr>
        <p:sp>
          <p:nvSpPr>
            <p:cNvPr id="1193" name="Shape 1193"/>
            <p:cNvSpPr/>
            <p:nvPr/>
          </p:nvSpPr>
          <p:spPr>
            <a:xfrm>
              <a:off x="1844438" y="699287"/>
              <a:ext cx="1699724" cy="398953"/>
            </a:xfrm>
            <a:prstGeom prst="roundRect">
              <a:avLst>
                <a:gd name="adj" fmla="val 10000"/>
              </a:avLst>
            </a:prstGeom>
            <a:solidFill>
              <a:schemeClr val="accent4"/>
            </a:solidFill>
            <a:ln w="19050" cap="flat" cmpd="sng">
              <a:solidFill>
                <a:schemeClr val="accent4"/>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94" name="Shape 1194"/>
            <p:cNvSpPr txBox="1"/>
            <p:nvPr/>
          </p:nvSpPr>
          <p:spPr>
            <a:xfrm>
              <a:off x="1856123" y="710972"/>
              <a:ext cx="1676354" cy="375583"/>
            </a:xfrm>
            <a:prstGeom prst="rect">
              <a:avLst/>
            </a:prstGeom>
            <a:solidFill>
              <a:schemeClr val="accent4"/>
            </a:solidFill>
            <a:ln w="9525" cap="flat" cmpd="sng">
              <a:solidFill>
                <a:schemeClr val="accent4"/>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Partnership Strategies</a:t>
              </a:r>
            </a:p>
          </p:txBody>
        </p:sp>
      </p:grpSp>
      <p:grpSp>
        <p:nvGrpSpPr>
          <p:cNvPr id="1195" name="Shape 1195"/>
          <p:cNvGrpSpPr/>
          <p:nvPr/>
        </p:nvGrpSpPr>
        <p:grpSpPr>
          <a:xfrm>
            <a:off x="3537130" y="5327894"/>
            <a:ext cx="2069741" cy="546583"/>
            <a:chOff x="1844438" y="699287"/>
            <a:chExt cx="1699724" cy="398953"/>
          </a:xfrm>
        </p:grpSpPr>
        <p:sp>
          <p:nvSpPr>
            <p:cNvPr id="1196" name="Shape 1196"/>
            <p:cNvSpPr/>
            <p:nvPr/>
          </p:nvSpPr>
          <p:spPr>
            <a:xfrm>
              <a:off x="1844438" y="699287"/>
              <a:ext cx="1699724" cy="398953"/>
            </a:xfrm>
            <a:prstGeom prst="roundRect">
              <a:avLst>
                <a:gd name="adj" fmla="val 10000"/>
              </a:avLst>
            </a:prstGeom>
            <a:solidFill>
              <a:schemeClr val="lt1">
                <a:alpha val="78431"/>
              </a:schemeClr>
            </a:solidFill>
            <a:ln w="19050" cap="flat" cmpd="sng">
              <a:solidFill>
                <a:schemeClr val="accent4"/>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97" name="Shape 1197"/>
            <p:cNvSpPr txBox="1"/>
            <p:nvPr/>
          </p:nvSpPr>
          <p:spPr>
            <a:xfrm>
              <a:off x="1856123" y="710972"/>
              <a:ext cx="1676354" cy="375583"/>
            </a:xfrm>
            <a:prstGeom prst="rect">
              <a:avLst/>
            </a:prstGeom>
            <a:noFill/>
            <a:ln w="9525" cap="flat" cmpd="sng">
              <a:solidFill>
                <a:schemeClr val="accent4"/>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dk1"/>
                </a:buClr>
                <a:buSzPct val="25000"/>
                <a:buFont typeface="Avenir"/>
                <a:buNone/>
              </a:pPr>
              <a:r>
                <a:rPr lang="en-US" sz="1200" b="0" i="1" u="none" strike="noStrike" cap="none">
                  <a:solidFill>
                    <a:schemeClr val="dk1"/>
                  </a:solidFill>
                  <a:latin typeface="Avenir"/>
                  <a:ea typeface="Avenir"/>
                  <a:cs typeface="Avenir"/>
                  <a:sym typeface="Avenir"/>
                </a:rPr>
                <a:t>Connect B2B to provide students with even better opportunities.</a:t>
              </a:r>
            </a:p>
          </p:txBody>
        </p:sp>
      </p:grpSp>
      <p:sp>
        <p:nvSpPr>
          <p:cNvPr id="1198" name="Shape 1198"/>
          <p:cNvSpPr/>
          <p:nvPr/>
        </p:nvSpPr>
        <p:spPr>
          <a:xfrm>
            <a:off x="2066110" y="1358557"/>
            <a:ext cx="4984820" cy="319872"/>
          </a:xfrm>
          <a:prstGeom prst="rect">
            <a:avLst/>
          </a:prstGeom>
          <a:solidFill>
            <a:srgbClr val="7F7F7F"/>
          </a:solidFill>
          <a:ln>
            <a:noFill/>
          </a:ln>
        </p:spPr>
        <p:txBody>
          <a:bodyPr wrap="square" lIns="91425" tIns="45700" rIns="91425" bIns="45700" anchor="ctr" anchorCtr="0">
            <a:noAutofit/>
          </a:bodyPr>
          <a:lstStyle/>
          <a:p>
            <a:pPr marL="0" marR="0" lvl="0" indent="-28575" algn="ctr" rtl="0">
              <a:lnSpc>
                <a:spcPct val="100000"/>
              </a:lnSpc>
              <a:spcBef>
                <a:spcPts val="0"/>
              </a:spcBef>
              <a:spcAft>
                <a:spcPts val="0"/>
              </a:spcAft>
              <a:buClr>
                <a:schemeClr val="lt1"/>
              </a:buClr>
              <a:buSzPct val="25000"/>
              <a:buFont typeface="Avenir"/>
              <a:buNone/>
            </a:pPr>
            <a:r>
              <a:rPr lang="en-US" sz="1800" b="0" i="0" u="none" strike="noStrike" cap="none">
                <a:solidFill>
                  <a:schemeClr val="lt1"/>
                </a:solidFill>
                <a:latin typeface="Avenir"/>
                <a:ea typeface="Avenir"/>
                <a:cs typeface="Avenir"/>
                <a:sym typeface="Avenir"/>
              </a:rPr>
              <a:t>Develop</a:t>
            </a:r>
          </a:p>
        </p:txBody>
      </p:sp>
      <p:grpSp>
        <p:nvGrpSpPr>
          <p:cNvPr id="1199" name="Shape 1199"/>
          <p:cNvGrpSpPr/>
          <p:nvPr/>
        </p:nvGrpSpPr>
        <p:grpSpPr>
          <a:xfrm>
            <a:off x="3338322" y="1893092"/>
            <a:ext cx="2098083" cy="332648"/>
            <a:chOff x="13800" y="699287"/>
            <a:chExt cx="1699724" cy="398953"/>
          </a:xfrm>
        </p:grpSpPr>
        <p:sp>
          <p:nvSpPr>
            <p:cNvPr id="1200" name="Shape 1200"/>
            <p:cNvSpPr/>
            <p:nvPr/>
          </p:nvSpPr>
          <p:spPr>
            <a:xfrm>
              <a:off x="13800" y="699287"/>
              <a:ext cx="1699724" cy="398953"/>
            </a:xfrm>
            <a:prstGeom prst="roundRect">
              <a:avLst>
                <a:gd name="adj" fmla="val 10000"/>
              </a:avLst>
            </a:prstGeom>
            <a:solidFill>
              <a:schemeClr val="accent4"/>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201" name="Shape 1201"/>
            <p:cNvSpPr txBox="1"/>
            <p:nvPr/>
          </p:nvSpPr>
          <p:spPr>
            <a:xfrm>
              <a:off x="25485" y="710972"/>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Systematic Social Media</a:t>
              </a:r>
            </a:p>
          </p:txBody>
        </p:sp>
      </p:grpSp>
      <p:grpSp>
        <p:nvGrpSpPr>
          <p:cNvPr id="1202" name="Shape 1202"/>
          <p:cNvGrpSpPr/>
          <p:nvPr/>
        </p:nvGrpSpPr>
        <p:grpSpPr>
          <a:xfrm>
            <a:off x="6121818" y="1883482"/>
            <a:ext cx="2205843" cy="332648"/>
            <a:chOff x="1844438" y="699287"/>
            <a:chExt cx="1699724" cy="398953"/>
          </a:xfrm>
        </p:grpSpPr>
        <p:sp>
          <p:nvSpPr>
            <p:cNvPr id="1203" name="Shape 1203"/>
            <p:cNvSpPr/>
            <p:nvPr/>
          </p:nvSpPr>
          <p:spPr>
            <a:xfrm>
              <a:off x="1844438" y="699287"/>
              <a:ext cx="1699724" cy="398953"/>
            </a:xfrm>
            <a:prstGeom prst="roundRect">
              <a:avLst>
                <a:gd name="adj" fmla="val 10000"/>
              </a:avLst>
            </a:prstGeom>
            <a:solidFill>
              <a:srgbClr val="BFBFBF"/>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204" name="Shape 1204"/>
            <p:cNvSpPr txBox="1"/>
            <p:nvPr/>
          </p:nvSpPr>
          <p:spPr>
            <a:xfrm>
              <a:off x="1856123" y="710972"/>
              <a:ext cx="1676354" cy="375583"/>
            </a:xfrm>
            <a:prstGeom prst="rect">
              <a:avLst/>
            </a:prstGeom>
            <a:solidFill>
              <a:srgbClr val="BFBFBF"/>
            </a:solidFill>
            <a:ln>
              <a:noFill/>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On Campus Marketing</a:t>
              </a:r>
            </a:p>
          </p:txBody>
        </p:sp>
      </p:grpSp>
      <p:grpSp>
        <p:nvGrpSpPr>
          <p:cNvPr id="1205" name="Shape 1205"/>
          <p:cNvGrpSpPr/>
          <p:nvPr/>
        </p:nvGrpSpPr>
        <p:grpSpPr>
          <a:xfrm>
            <a:off x="560080" y="1893092"/>
            <a:ext cx="2098083" cy="332648"/>
            <a:chOff x="13800" y="699287"/>
            <a:chExt cx="1699724" cy="398953"/>
          </a:xfrm>
        </p:grpSpPr>
        <p:sp>
          <p:nvSpPr>
            <p:cNvPr id="1206" name="Shape 1206"/>
            <p:cNvSpPr/>
            <p:nvPr/>
          </p:nvSpPr>
          <p:spPr>
            <a:xfrm>
              <a:off x="13800" y="699287"/>
              <a:ext cx="1699724" cy="398953"/>
            </a:xfrm>
            <a:prstGeom prst="roundRect">
              <a:avLst>
                <a:gd name="adj" fmla="val 10000"/>
              </a:avLst>
            </a:prstGeom>
            <a:solidFill>
              <a:srgbClr val="F9BC32"/>
            </a:solidFill>
            <a:ln w="9525" cap="flat" cmpd="sng">
              <a:solidFill>
                <a:srgbClr val="BFBFBF"/>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07" name="Shape 1207"/>
            <p:cNvSpPr txBox="1"/>
            <p:nvPr/>
          </p:nvSpPr>
          <p:spPr>
            <a:xfrm>
              <a:off x="25485" y="710972"/>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‘Big Moment’ Marketing</a:t>
              </a:r>
            </a:p>
          </p:txBody>
        </p:sp>
      </p:grpSp>
      <p:grpSp>
        <p:nvGrpSpPr>
          <p:cNvPr id="1208" name="Shape 1208"/>
          <p:cNvGrpSpPr/>
          <p:nvPr/>
        </p:nvGrpSpPr>
        <p:grpSpPr>
          <a:xfrm>
            <a:off x="3346214" y="2286212"/>
            <a:ext cx="2087555" cy="542246"/>
            <a:chOff x="13800" y="699287"/>
            <a:chExt cx="1699724" cy="398953"/>
          </a:xfrm>
        </p:grpSpPr>
        <p:sp>
          <p:nvSpPr>
            <p:cNvPr id="1209" name="Shape 1209"/>
            <p:cNvSpPr/>
            <p:nvPr/>
          </p:nvSpPr>
          <p:spPr>
            <a:xfrm>
              <a:off x="13800"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10" name="Shape 1210"/>
            <p:cNvSpPr txBox="1"/>
            <p:nvPr/>
          </p:nvSpPr>
          <p:spPr>
            <a:xfrm>
              <a:off x="25485"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76200" algn="ctr" rtl="0">
                <a:lnSpc>
                  <a:spcPct val="90000"/>
                </a:lnSpc>
                <a:spcBef>
                  <a:spcPts val="0"/>
                </a:spcBef>
                <a:spcAft>
                  <a:spcPts val="0"/>
                </a:spcAft>
                <a:buClr>
                  <a:schemeClr val="dk1"/>
                </a:buClr>
                <a:buSzPct val="100000"/>
                <a:buFont typeface="Avenir"/>
                <a:buNone/>
              </a:pPr>
              <a:r>
                <a:rPr lang="en-US" sz="1200" b="0" i="1" u="none" strike="noStrike" cap="none">
                  <a:solidFill>
                    <a:schemeClr val="dk1"/>
                  </a:solidFill>
                  <a:latin typeface="Avenir"/>
                  <a:ea typeface="Avenir"/>
                  <a:cs typeface="Avenir"/>
                  <a:sym typeface="Avenir"/>
                </a:rPr>
                <a:t>A consistent social media strategy aligns with student habits.</a:t>
              </a:r>
            </a:p>
          </p:txBody>
        </p:sp>
      </p:grpSp>
      <p:grpSp>
        <p:nvGrpSpPr>
          <p:cNvPr id="1211" name="Shape 1211"/>
          <p:cNvGrpSpPr/>
          <p:nvPr/>
        </p:nvGrpSpPr>
        <p:grpSpPr>
          <a:xfrm>
            <a:off x="6121820" y="2277745"/>
            <a:ext cx="2194773" cy="546583"/>
            <a:chOff x="1844438" y="699287"/>
            <a:chExt cx="1699724" cy="398953"/>
          </a:xfrm>
        </p:grpSpPr>
        <p:sp>
          <p:nvSpPr>
            <p:cNvPr id="1212" name="Shape 1212"/>
            <p:cNvSpPr/>
            <p:nvPr/>
          </p:nvSpPr>
          <p:spPr>
            <a:xfrm>
              <a:off x="1844438"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13" name="Shape 1213"/>
            <p:cNvSpPr txBox="1"/>
            <p:nvPr/>
          </p:nvSpPr>
          <p:spPr>
            <a:xfrm>
              <a:off x="1856123"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dk1"/>
                </a:buClr>
                <a:buSzPct val="25000"/>
                <a:buFont typeface="Avenir"/>
                <a:buNone/>
              </a:pPr>
              <a:r>
                <a:rPr lang="en-US" sz="1200" b="0" i="1" u="none" strike="noStrike" cap="none">
                  <a:solidFill>
                    <a:schemeClr val="dk1"/>
                  </a:solidFill>
                  <a:latin typeface="Avenir"/>
                  <a:ea typeface="Avenir"/>
                  <a:cs typeface="Avenir"/>
                  <a:sym typeface="Avenir"/>
                </a:rPr>
                <a:t>Increase 1Scope’s brand presence on university campuses.</a:t>
              </a:r>
            </a:p>
          </p:txBody>
        </p:sp>
      </p:grpSp>
      <p:grpSp>
        <p:nvGrpSpPr>
          <p:cNvPr id="1214" name="Shape 1214"/>
          <p:cNvGrpSpPr/>
          <p:nvPr/>
        </p:nvGrpSpPr>
        <p:grpSpPr>
          <a:xfrm>
            <a:off x="574068" y="2286213"/>
            <a:ext cx="2087555" cy="535917"/>
            <a:chOff x="13800" y="699287"/>
            <a:chExt cx="1699724" cy="398953"/>
          </a:xfrm>
        </p:grpSpPr>
        <p:sp>
          <p:nvSpPr>
            <p:cNvPr id="1215" name="Shape 1215"/>
            <p:cNvSpPr/>
            <p:nvPr/>
          </p:nvSpPr>
          <p:spPr>
            <a:xfrm>
              <a:off x="13800"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16" name="Shape 1216"/>
            <p:cNvSpPr txBox="1"/>
            <p:nvPr/>
          </p:nvSpPr>
          <p:spPr>
            <a:xfrm>
              <a:off x="25485"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dk1"/>
                </a:buClr>
                <a:buSzPct val="25000"/>
                <a:buFont typeface="Avenir"/>
                <a:buNone/>
              </a:pPr>
              <a:r>
                <a:rPr lang="en-US" sz="1200" b="0" i="1" u="none" strike="noStrike" cap="none">
                  <a:solidFill>
                    <a:schemeClr val="dk1"/>
                  </a:solidFill>
                  <a:latin typeface="Avenir"/>
                  <a:ea typeface="Avenir"/>
                  <a:cs typeface="Avenir"/>
                  <a:sym typeface="Avenir"/>
                </a:rPr>
                <a:t>Target students during the key moments of their lives</a:t>
              </a:r>
            </a:p>
          </p:txBody>
        </p:sp>
      </p:grpSp>
      <p:grpSp>
        <p:nvGrpSpPr>
          <p:cNvPr id="1217" name="Shape 1217"/>
          <p:cNvGrpSpPr/>
          <p:nvPr/>
        </p:nvGrpSpPr>
        <p:grpSpPr>
          <a:xfrm>
            <a:off x="4944894" y="3080139"/>
            <a:ext cx="2106016" cy="332648"/>
            <a:chOff x="1844438" y="699287"/>
            <a:chExt cx="1699724" cy="398953"/>
          </a:xfrm>
        </p:grpSpPr>
        <p:sp>
          <p:nvSpPr>
            <p:cNvPr id="1218" name="Shape 1218"/>
            <p:cNvSpPr/>
            <p:nvPr/>
          </p:nvSpPr>
          <p:spPr>
            <a:xfrm>
              <a:off x="1844438" y="699287"/>
              <a:ext cx="1699724" cy="398953"/>
            </a:xfrm>
            <a:prstGeom prst="roundRect">
              <a:avLst>
                <a:gd name="adj" fmla="val 10000"/>
              </a:avLst>
            </a:prstGeom>
            <a:solidFill>
              <a:schemeClr val="accent4"/>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219" name="Shape 1219"/>
            <p:cNvSpPr txBox="1"/>
            <p:nvPr/>
          </p:nvSpPr>
          <p:spPr>
            <a:xfrm>
              <a:off x="1856123" y="710972"/>
              <a:ext cx="1676354" cy="375583"/>
            </a:xfrm>
            <a:prstGeom prst="rect">
              <a:avLst/>
            </a:prstGeom>
            <a:solidFill>
              <a:srgbClr val="BFBFBF"/>
            </a:solid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1Scope Run Events</a:t>
              </a:r>
            </a:p>
          </p:txBody>
        </p:sp>
      </p:grpSp>
      <p:grpSp>
        <p:nvGrpSpPr>
          <p:cNvPr id="1220" name="Shape 1220"/>
          <p:cNvGrpSpPr/>
          <p:nvPr/>
        </p:nvGrpSpPr>
        <p:grpSpPr>
          <a:xfrm>
            <a:off x="4944396" y="3474404"/>
            <a:ext cx="2095447" cy="546583"/>
            <a:chOff x="1844438" y="699287"/>
            <a:chExt cx="1699724" cy="398953"/>
          </a:xfrm>
        </p:grpSpPr>
        <p:sp>
          <p:nvSpPr>
            <p:cNvPr id="1221" name="Shape 1221"/>
            <p:cNvSpPr/>
            <p:nvPr/>
          </p:nvSpPr>
          <p:spPr>
            <a:xfrm>
              <a:off x="1844438" y="699287"/>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22" name="Shape 1222"/>
            <p:cNvSpPr txBox="1"/>
            <p:nvPr/>
          </p:nvSpPr>
          <p:spPr>
            <a:xfrm>
              <a:off x="1856123" y="710972"/>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76200" algn="ctr" rtl="0">
                <a:lnSpc>
                  <a:spcPct val="90000"/>
                </a:lnSpc>
                <a:spcBef>
                  <a:spcPts val="0"/>
                </a:spcBef>
                <a:spcAft>
                  <a:spcPts val="0"/>
                </a:spcAft>
                <a:buClr>
                  <a:schemeClr val="dk1"/>
                </a:buClr>
                <a:buSzPct val="100000"/>
                <a:buFont typeface="Avenir"/>
                <a:buNone/>
              </a:pPr>
              <a:r>
                <a:rPr lang="en-US" sz="1200" b="0" i="1" u="none" strike="noStrike" cap="none">
                  <a:solidFill>
                    <a:schemeClr val="dk1"/>
                  </a:solidFill>
                  <a:latin typeface="Avenir"/>
                  <a:ea typeface="Avenir"/>
                  <a:cs typeface="Avenir"/>
                  <a:sym typeface="Avenir"/>
                </a:rPr>
                <a:t>1Scope run events will increase interest and signups.</a:t>
              </a:r>
            </a:p>
          </p:txBody>
        </p:sp>
      </p:grpSp>
      <p:grpSp>
        <p:nvGrpSpPr>
          <p:cNvPr id="1223" name="Shape 1223"/>
          <p:cNvGrpSpPr/>
          <p:nvPr/>
        </p:nvGrpSpPr>
        <p:grpSpPr>
          <a:xfrm>
            <a:off x="2166154" y="3075036"/>
            <a:ext cx="2089693" cy="332648"/>
            <a:chOff x="3686939" y="702214"/>
            <a:chExt cx="1699724" cy="398953"/>
          </a:xfrm>
        </p:grpSpPr>
        <p:sp>
          <p:nvSpPr>
            <p:cNvPr id="1224" name="Shape 1224"/>
            <p:cNvSpPr/>
            <p:nvPr/>
          </p:nvSpPr>
          <p:spPr>
            <a:xfrm>
              <a:off x="3686939" y="702214"/>
              <a:ext cx="1699724" cy="398953"/>
            </a:xfrm>
            <a:prstGeom prst="roundRect">
              <a:avLst>
                <a:gd name="adj" fmla="val 10000"/>
              </a:avLst>
            </a:prstGeom>
            <a:solidFill>
              <a:srgbClr val="BFBFBF"/>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225" name="Shape 1225"/>
            <p:cNvSpPr txBox="1"/>
            <p:nvPr/>
          </p:nvSpPr>
          <p:spPr>
            <a:xfrm>
              <a:off x="3698624" y="713899"/>
              <a:ext cx="1676354" cy="375583"/>
            </a:xfrm>
            <a:prstGeom prst="rect">
              <a:avLst/>
            </a:prstGeom>
            <a:solidFill>
              <a:srgbClr val="BFBFBF"/>
            </a:solidFill>
            <a:ln>
              <a:noFill/>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New Product Offerings</a:t>
              </a:r>
            </a:p>
          </p:txBody>
        </p:sp>
      </p:grpSp>
      <p:grpSp>
        <p:nvGrpSpPr>
          <p:cNvPr id="1226" name="Shape 1226"/>
          <p:cNvGrpSpPr/>
          <p:nvPr/>
        </p:nvGrpSpPr>
        <p:grpSpPr>
          <a:xfrm>
            <a:off x="2176639" y="3468700"/>
            <a:ext cx="2079207" cy="546583"/>
            <a:chOff x="3686939" y="702214"/>
            <a:chExt cx="1699724" cy="398953"/>
          </a:xfrm>
        </p:grpSpPr>
        <p:sp>
          <p:nvSpPr>
            <p:cNvPr id="1227" name="Shape 1227"/>
            <p:cNvSpPr/>
            <p:nvPr/>
          </p:nvSpPr>
          <p:spPr>
            <a:xfrm>
              <a:off x="3686939" y="702214"/>
              <a:ext cx="1699724" cy="398953"/>
            </a:xfrm>
            <a:prstGeom prst="roundRect">
              <a:avLst>
                <a:gd name="adj" fmla="val 10000"/>
              </a:avLst>
            </a:prstGeom>
            <a:solidFill>
              <a:schemeClr val="lt1">
                <a:alpha val="78431"/>
              </a:schemeClr>
            </a:solidFill>
            <a:ln w="19050" cap="flat" cmpd="sng">
              <a:solidFill>
                <a:srgbClr val="BFBFBF"/>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28" name="Shape 1228"/>
            <p:cNvSpPr txBox="1"/>
            <p:nvPr/>
          </p:nvSpPr>
          <p:spPr>
            <a:xfrm>
              <a:off x="3698624" y="713899"/>
              <a:ext cx="1676354" cy="375583"/>
            </a:xfrm>
            <a:prstGeom prst="rect">
              <a:avLst/>
            </a:prstGeom>
            <a:noFill/>
            <a:ln w="9525" cap="flat" cmpd="sng">
              <a:solidFill>
                <a:srgbClr val="BFBFBF"/>
              </a:solidFill>
              <a:prstDash val="solid"/>
              <a:round/>
              <a:headEnd type="none" w="med" len="med"/>
              <a:tailEnd type="none" w="med" len="med"/>
            </a:ln>
          </p:spPr>
          <p:txBody>
            <a:bodyPr wrap="square" lIns="53325" tIns="53325" rIns="53325" bIns="53325" anchor="ctr" anchorCtr="0">
              <a:noAutofit/>
            </a:bodyPr>
            <a:lstStyle/>
            <a:p>
              <a:pPr marL="0" marR="0" lvl="0" indent="-76200" algn="ctr" rtl="0">
                <a:lnSpc>
                  <a:spcPct val="90000"/>
                </a:lnSpc>
                <a:spcBef>
                  <a:spcPts val="0"/>
                </a:spcBef>
                <a:spcAft>
                  <a:spcPts val="0"/>
                </a:spcAft>
                <a:buClr>
                  <a:schemeClr val="dk1"/>
                </a:buClr>
                <a:buSzPct val="100000"/>
                <a:buFont typeface="Avenir"/>
                <a:buNone/>
              </a:pPr>
              <a:r>
                <a:rPr lang="en-US" sz="1200" b="0" i="1" u="none" strike="noStrike" cap="none">
                  <a:solidFill>
                    <a:schemeClr val="dk1"/>
                  </a:solidFill>
                  <a:latin typeface="Avenir"/>
                  <a:ea typeface="Avenir"/>
                  <a:cs typeface="Avenir"/>
                  <a:sym typeface="Avenir"/>
                </a:rPr>
                <a:t>New products could appeal to different market segments</a:t>
              </a:r>
            </a:p>
          </p:txBody>
        </p:sp>
      </p:grpSp>
      <p:sp>
        <p:nvSpPr>
          <p:cNvPr id="1229" name="Shape 1229"/>
          <p:cNvSpPr/>
          <p:nvPr/>
        </p:nvSpPr>
        <p:spPr>
          <a:xfrm>
            <a:off x="2066110" y="4413245"/>
            <a:ext cx="4984800" cy="319800"/>
          </a:xfrm>
          <a:prstGeom prst="rect">
            <a:avLst/>
          </a:prstGeom>
          <a:solidFill>
            <a:srgbClr val="7F7F7F"/>
          </a:solidFill>
          <a:ln>
            <a:noFill/>
          </a:ln>
        </p:spPr>
        <p:txBody>
          <a:bodyPr wrap="square" lIns="91425" tIns="45700" rIns="91425" bIns="45700" anchor="ctr" anchorCtr="0">
            <a:noAutofit/>
          </a:bodyPr>
          <a:lstStyle/>
          <a:p>
            <a:pPr marL="0" marR="0" lvl="0" indent="-28575" algn="ctr" rtl="0">
              <a:lnSpc>
                <a:spcPct val="100000"/>
              </a:lnSpc>
              <a:spcBef>
                <a:spcPts val="0"/>
              </a:spcBef>
              <a:spcAft>
                <a:spcPts val="0"/>
              </a:spcAft>
              <a:buClr>
                <a:schemeClr val="lt1"/>
              </a:buClr>
              <a:buSzPct val="25000"/>
              <a:buFont typeface="Avenir"/>
              <a:buNone/>
            </a:pPr>
            <a:r>
              <a:rPr lang="en-US" sz="1800" b="0" i="0" u="none" strike="noStrike" cap="none">
                <a:solidFill>
                  <a:schemeClr val="lt1"/>
                </a:solidFill>
                <a:latin typeface="Avenir"/>
                <a:ea typeface="Avenir"/>
                <a:cs typeface="Avenir"/>
                <a:sym typeface="Avenir"/>
              </a:rPr>
              <a:t>Renew</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Shape 1234"/>
          <p:cNvSpPr txBox="1"/>
          <p:nvPr/>
        </p:nvSpPr>
        <p:spPr>
          <a:xfrm>
            <a:off x="380424" y="123426"/>
            <a:ext cx="7224708" cy="707886"/>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chemeClr val="dk1"/>
              </a:buClr>
              <a:buSzPct val="25000"/>
              <a:buFont typeface="Avenir"/>
              <a:buNone/>
            </a:pPr>
            <a:r>
              <a:rPr lang="en-US" sz="2000" b="0" i="0" u="none" strike="noStrike" cap="none">
                <a:solidFill>
                  <a:schemeClr val="dk1"/>
                </a:solidFill>
                <a:latin typeface="Avenir"/>
                <a:ea typeface="Avenir"/>
                <a:cs typeface="Avenir"/>
                <a:sym typeface="Avenir"/>
              </a:rPr>
              <a:t>Partnership strategies can be focused onto smaller, specific targets for consistent return.</a:t>
            </a:r>
          </a:p>
        </p:txBody>
      </p:sp>
      <p:sp>
        <p:nvSpPr>
          <p:cNvPr id="1235" name="Shape 1235"/>
          <p:cNvSpPr/>
          <p:nvPr/>
        </p:nvSpPr>
        <p:spPr>
          <a:xfrm>
            <a:off x="5871650" y="1172150"/>
            <a:ext cx="2949900" cy="581700"/>
          </a:xfrm>
          <a:prstGeom prst="roundRect">
            <a:avLst>
              <a:gd name="adj" fmla="val 16667"/>
            </a:avLst>
          </a:prstGeom>
          <a:solidFill>
            <a:srgbClr val="FFCA54"/>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chemeClr val="lt1"/>
                </a:solidFill>
                <a:latin typeface="Avenir"/>
                <a:ea typeface="Avenir"/>
                <a:cs typeface="Avenir"/>
                <a:sym typeface="Avenir"/>
              </a:rPr>
              <a:t>How to target</a:t>
            </a:r>
          </a:p>
        </p:txBody>
      </p:sp>
      <p:pic>
        <p:nvPicPr>
          <p:cNvPr id="1236" name="Shape 1236"/>
          <p:cNvPicPr preferRelativeResize="0"/>
          <p:nvPr/>
        </p:nvPicPr>
        <p:blipFill rotWithShape="1">
          <a:blip r:embed="rId3">
            <a:alphaModFix/>
          </a:blip>
          <a:srcRect/>
          <a:stretch/>
        </p:blipFill>
        <p:spPr>
          <a:xfrm>
            <a:off x="4633476" y="1743125"/>
            <a:ext cx="871460" cy="871435"/>
          </a:xfrm>
          <a:prstGeom prst="rect">
            <a:avLst/>
          </a:prstGeom>
          <a:noFill/>
          <a:ln>
            <a:noFill/>
          </a:ln>
        </p:spPr>
      </p:pic>
      <p:sp>
        <p:nvSpPr>
          <p:cNvPr id="1237" name="Shape 1237"/>
          <p:cNvSpPr txBox="1"/>
          <p:nvPr/>
        </p:nvSpPr>
        <p:spPr>
          <a:xfrm>
            <a:off x="4343438" y="2687802"/>
            <a:ext cx="1452000" cy="287400"/>
          </a:xfrm>
          <a:prstGeom prst="rect">
            <a:avLst/>
          </a:prstGeom>
          <a:noFill/>
          <a:ln>
            <a:noFill/>
          </a:ln>
        </p:spPr>
        <p:txBody>
          <a:bodyPr wrap="square" lIns="91425" tIns="91425" rIns="91425" bIns="91425" anchor="ctr" anchorCtr="0">
            <a:noAutofit/>
          </a:bodyPr>
          <a:lstStyle/>
          <a:p>
            <a:pPr marL="0" marR="0" lvl="0" indent="-76200" algn="ctr" rtl="0">
              <a:lnSpc>
                <a:spcPct val="100000"/>
              </a:lnSpc>
              <a:spcBef>
                <a:spcPts val="0"/>
              </a:spcBef>
              <a:spcAft>
                <a:spcPts val="0"/>
              </a:spcAft>
              <a:buClr>
                <a:srgbClr val="7F7F7F"/>
              </a:buClr>
              <a:buSzPct val="100000"/>
              <a:buFont typeface="Avenir"/>
              <a:buNone/>
            </a:pPr>
            <a:r>
              <a:rPr lang="en-US" sz="1200" b="0" i="0" u="none" strike="noStrike" cap="none">
                <a:solidFill>
                  <a:srgbClr val="7F7F7F"/>
                </a:solidFill>
                <a:latin typeface="Avenir"/>
                <a:ea typeface="Avenir"/>
                <a:cs typeface="Avenir"/>
                <a:sym typeface="Avenir"/>
              </a:rPr>
              <a:t>Parents and students</a:t>
            </a:r>
          </a:p>
        </p:txBody>
      </p:sp>
      <p:sp>
        <p:nvSpPr>
          <p:cNvPr id="1238" name="Shape 1238"/>
          <p:cNvSpPr/>
          <p:nvPr/>
        </p:nvSpPr>
        <p:spPr>
          <a:xfrm>
            <a:off x="660150" y="2218475"/>
            <a:ext cx="2792700" cy="585000"/>
          </a:xfrm>
          <a:prstGeom prst="roundRect">
            <a:avLst>
              <a:gd name="adj" fmla="val 16667"/>
            </a:avLst>
          </a:prstGeom>
          <a:noFill/>
          <a:ln w="19050" cap="flat" cmpd="sng">
            <a:solidFill>
              <a:srgbClr val="F08F2E"/>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rgbClr val="F08F2E"/>
                </a:solidFill>
                <a:latin typeface="Avenir"/>
                <a:ea typeface="Avenir"/>
                <a:cs typeface="Avenir"/>
                <a:sym typeface="Avenir"/>
              </a:rPr>
              <a:t>Opportunity posting</a:t>
            </a:r>
          </a:p>
        </p:txBody>
      </p:sp>
      <p:sp>
        <p:nvSpPr>
          <p:cNvPr id="1239" name="Shape 1239"/>
          <p:cNvSpPr/>
          <p:nvPr/>
        </p:nvSpPr>
        <p:spPr>
          <a:xfrm>
            <a:off x="5871652" y="1923096"/>
            <a:ext cx="2949900" cy="479100"/>
          </a:xfrm>
          <a:prstGeom prst="roundRect">
            <a:avLst>
              <a:gd name="adj" fmla="val 16667"/>
            </a:avLst>
          </a:prstGeom>
          <a:noFill/>
          <a:ln w="19050" cap="flat" cmpd="sng">
            <a:solidFill>
              <a:srgbClr val="FFC000"/>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rgbClr val="FFC000"/>
                </a:solidFill>
                <a:latin typeface="Avenir"/>
                <a:ea typeface="Avenir"/>
                <a:cs typeface="Avenir"/>
                <a:sym typeface="Avenir"/>
              </a:rPr>
              <a:t>Target emailing campaign</a:t>
            </a:r>
          </a:p>
        </p:txBody>
      </p:sp>
      <p:sp>
        <p:nvSpPr>
          <p:cNvPr id="1240" name="Shape 1240"/>
          <p:cNvSpPr/>
          <p:nvPr/>
        </p:nvSpPr>
        <p:spPr>
          <a:xfrm>
            <a:off x="5871652" y="2526482"/>
            <a:ext cx="2949900" cy="479100"/>
          </a:xfrm>
          <a:prstGeom prst="roundRect">
            <a:avLst>
              <a:gd name="adj" fmla="val 16667"/>
            </a:avLst>
          </a:prstGeom>
          <a:noFill/>
          <a:ln w="19050" cap="flat" cmpd="sng">
            <a:solidFill>
              <a:srgbClr val="FFC000"/>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rgbClr val="FFC000"/>
                </a:solidFill>
                <a:latin typeface="Avenir"/>
                <a:ea typeface="Avenir"/>
                <a:cs typeface="Avenir"/>
                <a:sym typeface="Avenir"/>
              </a:rPr>
              <a:t>Personalised marketing for eg. tutoring centres</a:t>
            </a:r>
          </a:p>
        </p:txBody>
      </p:sp>
      <p:sp>
        <p:nvSpPr>
          <p:cNvPr id="1241" name="Shape 1241"/>
          <p:cNvSpPr/>
          <p:nvPr/>
        </p:nvSpPr>
        <p:spPr>
          <a:xfrm>
            <a:off x="647873" y="1172150"/>
            <a:ext cx="2792700" cy="585000"/>
          </a:xfrm>
          <a:prstGeom prst="roundRect">
            <a:avLst>
              <a:gd name="adj" fmla="val 16667"/>
            </a:avLst>
          </a:prstGeom>
          <a:solidFill>
            <a:srgbClr val="FFCA54"/>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chemeClr val="lt1"/>
                </a:solidFill>
                <a:latin typeface="Avenir"/>
                <a:ea typeface="Avenir"/>
                <a:cs typeface="Avenir"/>
                <a:sym typeface="Avenir"/>
              </a:rPr>
              <a:t>1Scope’s value proposition for businesses</a:t>
            </a:r>
          </a:p>
        </p:txBody>
      </p:sp>
      <p:sp>
        <p:nvSpPr>
          <p:cNvPr id="1242" name="Shape 1242"/>
          <p:cNvSpPr/>
          <p:nvPr/>
        </p:nvSpPr>
        <p:spPr>
          <a:xfrm>
            <a:off x="454800" y="2006638"/>
            <a:ext cx="395100" cy="396300"/>
          </a:xfrm>
          <a:prstGeom prst="ellipse">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r>
              <a:rPr lang="en-US" sz="1400" b="0" i="0" u="none" strike="noStrike" cap="none">
                <a:solidFill>
                  <a:srgbClr val="000000"/>
                </a:solidFill>
                <a:latin typeface="Arial"/>
                <a:ea typeface="Arial"/>
                <a:cs typeface="Arial"/>
                <a:sym typeface="Arial"/>
              </a:rPr>
              <a:t>1</a:t>
            </a:r>
          </a:p>
        </p:txBody>
      </p:sp>
      <p:sp>
        <p:nvSpPr>
          <p:cNvPr id="1243" name="Shape 1243"/>
          <p:cNvSpPr/>
          <p:nvPr/>
        </p:nvSpPr>
        <p:spPr>
          <a:xfrm>
            <a:off x="660150" y="3517175"/>
            <a:ext cx="2792700" cy="585000"/>
          </a:xfrm>
          <a:prstGeom prst="roundRect">
            <a:avLst>
              <a:gd name="adj" fmla="val 16667"/>
            </a:avLst>
          </a:prstGeom>
          <a:noFill/>
          <a:ln w="19050" cap="flat" cmpd="sng">
            <a:solidFill>
              <a:srgbClr val="F08F2E"/>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rgbClr val="F08F2E"/>
                </a:solidFill>
                <a:latin typeface="Avenir"/>
                <a:ea typeface="Avenir"/>
                <a:cs typeface="Avenir"/>
                <a:sym typeface="Avenir"/>
              </a:rPr>
              <a:t>Evaluation component</a:t>
            </a:r>
          </a:p>
        </p:txBody>
      </p:sp>
      <p:sp>
        <p:nvSpPr>
          <p:cNvPr id="1244" name="Shape 1244"/>
          <p:cNvSpPr/>
          <p:nvPr/>
        </p:nvSpPr>
        <p:spPr>
          <a:xfrm>
            <a:off x="454800" y="3334975"/>
            <a:ext cx="395100" cy="396300"/>
          </a:xfrm>
          <a:prstGeom prst="ellipse">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r>
              <a:rPr lang="en-US" sz="1400" b="0" i="0" u="none" strike="noStrike" cap="none">
                <a:solidFill>
                  <a:srgbClr val="000000"/>
                </a:solidFill>
                <a:latin typeface="Arial"/>
                <a:ea typeface="Arial"/>
                <a:cs typeface="Arial"/>
                <a:sym typeface="Arial"/>
              </a:rPr>
              <a:t>2</a:t>
            </a:r>
          </a:p>
        </p:txBody>
      </p:sp>
      <p:sp>
        <p:nvSpPr>
          <p:cNvPr id="1245" name="Shape 1245"/>
          <p:cNvSpPr/>
          <p:nvPr/>
        </p:nvSpPr>
        <p:spPr>
          <a:xfrm>
            <a:off x="660150" y="4793775"/>
            <a:ext cx="2792700" cy="585000"/>
          </a:xfrm>
          <a:prstGeom prst="roundRect">
            <a:avLst>
              <a:gd name="adj" fmla="val 16667"/>
            </a:avLst>
          </a:prstGeom>
          <a:noFill/>
          <a:ln w="19050" cap="flat" cmpd="sng">
            <a:solidFill>
              <a:srgbClr val="F08F2E"/>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rgbClr val="F08F2E"/>
                </a:solidFill>
                <a:latin typeface="Avenir"/>
                <a:ea typeface="Avenir"/>
                <a:cs typeface="Avenir"/>
                <a:sym typeface="Avenir"/>
              </a:rPr>
              <a:t>Event management</a:t>
            </a:r>
          </a:p>
        </p:txBody>
      </p:sp>
      <p:sp>
        <p:nvSpPr>
          <p:cNvPr id="1246" name="Shape 1246"/>
          <p:cNvSpPr/>
          <p:nvPr/>
        </p:nvSpPr>
        <p:spPr>
          <a:xfrm>
            <a:off x="454800" y="4611575"/>
            <a:ext cx="395100" cy="396300"/>
          </a:xfrm>
          <a:prstGeom prst="ellipse">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r>
              <a:rPr lang="en-US" sz="1400" b="0" i="0" u="none" strike="noStrike" cap="none">
                <a:solidFill>
                  <a:srgbClr val="000000"/>
                </a:solidFill>
                <a:latin typeface="Arial"/>
                <a:ea typeface="Arial"/>
                <a:cs typeface="Arial"/>
                <a:sym typeface="Arial"/>
              </a:rPr>
              <a:t>3</a:t>
            </a:r>
          </a:p>
        </p:txBody>
      </p:sp>
      <p:pic>
        <p:nvPicPr>
          <p:cNvPr id="1247" name="Shape 1247"/>
          <p:cNvPicPr preferRelativeResize="0"/>
          <p:nvPr/>
        </p:nvPicPr>
        <p:blipFill rotWithShape="1">
          <a:blip r:embed="rId4">
            <a:alphaModFix/>
          </a:blip>
          <a:srcRect/>
          <a:stretch/>
        </p:blipFill>
        <p:spPr>
          <a:xfrm>
            <a:off x="4664576" y="3129869"/>
            <a:ext cx="840377" cy="840377"/>
          </a:xfrm>
          <a:prstGeom prst="rect">
            <a:avLst/>
          </a:prstGeom>
          <a:noFill/>
          <a:ln>
            <a:noFill/>
          </a:ln>
        </p:spPr>
      </p:pic>
      <p:sp>
        <p:nvSpPr>
          <p:cNvPr id="1248" name="Shape 1248"/>
          <p:cNvSpPr txBox="1"/>
          <p:nvPr/>
        </p:nvSpPr>
        <p:spPr>
          <a:xfrm>
            <a:off x="4543176" y="4043707"/>
            <a:ext cx="1083600" cy="287400"/>
          </a:xfrm>
          <a:prstGeom prst="rect">
            <a:avLst/>
          </a:prstGeom>
          <a:noFill/>
          <a:ln>
            <a:noFill/>
          </a:ln>
        </p:spPr>
        <p:txBody>
          <a:bodyPr wrap="square" lIns="91425" tIns="91425" rIns="91425" bIns="91425" anchor="ctr" anchorCtr="0">
            <a:noAutofit/>
          </a:bodyPr>
          <a:lstStyle/>
          <a:p>
            <a:pPr marL="0" marR="0" lvl="0" indent="-76200" algn="ctr" rtl="0">
              <a:lnSpc>
                <a:spcPct val="100000"/>
              </a:lnSpc>
              <a:spcBef>
                <a:spcPts val="0"/>
              </a:spcBef>
              <a:spcAft>
                <a:spcPts val="0"/>
              </a:spcAft>
              <a:buClr>
                <a:srgbClr val="7F7F7F"/>
              </a:buClr>
              <a:buSzPct val="100000"/>
              <a:buFont typeface="Avenir"/>
              <a:buNone/>
            </a:pPr>
            <a:r>
              <a:rPr lang="en-US" sz="1200" b="0" i="0" u="none" strike="noStrike" cap="none">
                <a:solidFill>
                  <a:srgbClr val="7F7F7F"/>
                </a:solidFill>
                <a:latin typeface="Avenir"/>
                <a:ea typeface="Avenir"/>
                <a:cs typeface="Avenir"/>
                <a:sym typeface="Avenir"/>
              </a:rPr>
              <a:t>Principals</a:t>
            </a:r>
          </a:p>
        </p:txBody>
      </p:sp>
      <p:sp>
        <p:nvSpPr>
          <p:cNvPr id="1249" name="Shape 1249"/>
          <p:cNvSpPr/>
          <p:nvPr/>
        </p:nvSpPr>
        <p:spPr>
          <a:xfrm>
            <a:off x="5871652" y="3129869"/>
            <a:ext cx="2949900" cy="479100"/>
          </a:xfrm>
          <a:prstGeom prst="roundRect">
            <a:avLst>
              <a:gd name="adj" fmla="val 16667"/>
            </a:avLst>
          </a:prstGeom>
          <a:noFill/>
          <a:ln w="19050" cap="flat" cmpd="sng">
            <a:solidFill>
              <a:srgbClr val="FFC000"/>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rgbClr val="FFC000"/>
                </a:solidFill>
                <a:latin typeface="Avenir"/>
                <a:ea typeface="Avenir"/>
                <a:cs typeface="Avenir"/>
                <a:sym typeface="Avenir"/>
              </a:rPr>
              <a:t>Evaluation will reflect student experience and learnings</a:t>
            </a:r>
          </a:p>
        </p:txBody>
      </p:sp>
      <p:sp>
        <p:nvSpPr>
          <p:cNvPr id="1250" name="Shape 1250"/>
          <p:cNvSpPr/>
          <p:nvPr/>
        </p:nvSpPr>
        <p:spPr>
          <a:xfrm>
            <a:off x="5871652" y="3733255"/>
            <a:ext cx="2949900" cy="479100"/>
          </a:xfrm>
          <a:prstGeom prst="roundRect">
            <a:avLst>
              <a:gd name="adj" fmla="val 16667"/>
            </a:avLst>
          </a:prstGeom>
          <a:noFill/>
          <a:ln w="19050" cap="flat" cmpd="sng">
            <a:solidFill>
              <a:srgbClr val="FFC000"/>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rgbClr val="FFC000"/>
                </a:solidFill>
                <a:latin typeface="Avenir"/>
                <a:ea typeface="Avenir"/>
                <a:cs typeface="Avenir"/>
                <a:sym typeface="Avenir"/>
              </a:rPr>
              <a:t>Useful data for future learning focusses</a:t>
            </a:r>
          </a:p>
        </p:txBody>
      </p:sp>
      <p:pic>
        <p:nvPicPr>
          <p:cNvPr id="1251" name="Shape 1251"/>
          <p:cNvPicPr preferRelativeResize="0"/>
          <p:nvPr/>
        </p:nvPicPr>
        <p:blipFill rotWithShape="1">
          <a:blip r:embed="rId5">
            <a:alphaModFix/>
          </a:blip>
          <a:srcRect/>
          <a:stretch/>
        </p:blipFill>
        <p:spPr>
          <a:xfrm>
            <a:off x="4602718" y="4651131"/>
            <a:ext cx="943596" cy="943596"/>
          </a:xfrm>
          <a:prstGeom prst="rect">
            <a:avLst/>
          </a:prstGeom>
          <a:noFill/>
          <a:ln>
            <a:noFill/>
          </a:ln>
        </p:spPr>
      </p:pic>
      <p:sp>
        <p:nvSpPr>
          <p:cNvPr id="1252" name="Shape 1252"/>
          <p:cNvSpPr txBox="1"/>
          <p:nvPr/>
        </p:nvSpPr>
        <p:spPr>
          <a:xfrm>
            <a:off x="4440870" y="5828831"/>
            <a:ext cx="1267800" cy="287400"/>
          </a:xfrm>
          <a:prstGeom prst="rect">
            <a:avLst/>
          </a:prstGeom>
          <a:noFill/>
          <a:ln>
            <a:noFill/>
          </a:ln>
        </p:spPr>
        <p:txBody>
          <a:bodyPr wrap="square" lIns="91425" tIns="91425" rIns="91425" bIns="91425" anchor="ctr" anchorCtr="0">
            <a:noAutofit/>
          </a:bodyPr>
          <a:lstStyle/>
          <a:p>
            <a:pPr marL="0" marR="0" lvl="0" indent="-76200" algn="ctr" rtl="0">
              <a:lnSpc>
                <a:spcPct val="100000"/>
              </a:lnSpc>
              <a:spcBef>
                <a:spcPts val="0"/>
              </a:spcBef>
              <a:spcAft>
                <a:spcPts val="0"/>
              </a:spcAft>
              <a:buClr>
                <a:srgbClr val="7F7F7F"/>
              </a:buClr>
              <a:buSzPct val="100000"/>
              <a:buFont typeface="Avenir"/>
              <a:buNone/>
            </a:pPr>
            <a:r>
              <a:rPr lang="en-US" sz="1200" b="0" i="0" u="none" strike="noStrike" cap="none">
                <a:solidFill>
                  <a:srgbClr val="7F7F7F"/>
                </a:solidFill>
                <a:latin typeface="Avenir"/>
                <a:ea typeface="Avenir"/>
                <a:cs typeface="Avenir"/>
                <a:sym typeface="Avenir"/>
              </a:rPr>
              <a:t>Societies and their students</a:t>
            </a:r>
          </a:p>
        </p:txBody>
      </p:sp>
      <p:sp>
        <p:nvSpPr>
          <p:cNvPr id="1253" name="Shape 1253"/>
          <p:cNvSpPr/>
          <p:nvPr/>
        </p:nvSpPr>
        <p:spPr>
          <a:xfrm>
            <a:off x="5871652" y="4336642"/>
            <a:ext cx="2949900" cy="479100"/>
          </a:xfrm>
          <a:prstGeom prst="roundRect">
            <a:avLst>
              <a:gd name="adj" fmla="val 16667"/>
            </a:avLst>
          </a:prstGeom>
          <a:noFill/>
          <a:ln w="19050" cap="flat" cmpd="sng">
            <a:solidFill>
              <a:srgbClr val="FFC000"/>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rgbClr val="FFC000"/>
                </a:solidFill>
                <a:latin typeface="Avenir"/>
                <a:ea typeface="Avenir"/>
                <a:cs typeface="Avenir"/>
                <a:sym typeface="Avenir"/>
              </a:rPr>
              <a:t>Partner with societies to create academic and social events</a:t>
            </a:r>
          </a:p>
        </p:txBody>
      </p:sp>
      <p:sp>
        <p:nvSpPr>
          <p:cNvPr id="1254" name="Shape 1254"/>
          <p:cNvSpPr/>
          <p:nvPr/>
        </p:nvSpPr>
        <p:spPr>
          <a:xfrm>
            <a:off x="5871652" y="4940028"/>
            <a:ext cx="2949900" cy="479100"/>
          </a:xfrm>
          <a:prstGeom prst="roundRect">
            <a:avLst>
              <a:gd name="adj" fmla="val 16667"/>
            </a:avLst>
          </a:prstGeom>
          <a:noFill/>
          <a:ln w="19050" cap="flat" cmpd="sng">
            <a:solidFill>
              <a:srgbClr val="FFC000"/>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rgbClr val="FFC000"/>
                </a:solidFill>
                <a:latin typeface="Avenir"/>
                <a:ea typeface="Avenir"/>
                <a:cs typeface="Avenir"/>
                <a:sym typeface="Avenir"/>
              </a:rPr>
              <a:t>Introduce specific course revision during exam times</a:t>
            </a:r>
          </a:p>
        </p:txBody>
      </p:sp>
      <p:sp>
        <p:nvSpPr>
          <p:cNvPr id="1255" name="Shape 1255"/>
          <p:cNvSpPr/>
          <p:nvPr/>
        </p:nvSpPr>
        <p:spPr>
          <a:xfrm>
            <a:off x="5871652" y="5493623"/>
            <a:ext cx="2949900" cy="627000"/>
          </a:xfrm>
          <a:prstGeom prst="roundRect">
            <a:avLst>
              <a:gd name="adj" fmla="val 16667"/>
            </a:avLst>
          </a:prstGeom>
          <a:noFill/>
          <a:ln w="19050" cap="flat" cmpd="sng">
            <a:solidFill>
              <a:srgbClr val="FFC000"/>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rgbClr val="FFC000"/>
                </a:solidFill>
                <a:latin typeface="Avenir"/>
                <a:ea typeface="Avenir"/>
                <a:cs typeface="Avenir"/>
                <a:sym typeface="Avenir"/>
              </a:rPr>
              <a:t>Target the timeline of events for students for eg. internship seaso, exam period</a:t>
            </a:r>
          </a:p>
        </p:txBody>
      </p:sp>
      <p:sp>
        <p:nvSpPr>
          <p:cNvPr id="1256" name="Shape 1256"/>
          <p:cNvSpPr/>
          <p:nvPr/>
        </p:nvSpPr>
        <p:spPr>
          <a:xfrm rot="5400000">
            <a:off x="2476005" y="3586925"/>
            <a:ext cx="3072900" cy="336000"/>
          </a:xfrm>
          <a:prstGeom prst="triangle">
            <a:avLst>
              <a:gd name="adj" fmla="val 50000"/>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pic>
        <p:nvPicPr>
          <p:cNvPr id="1261" name="Shape 1261" descr="https://ssl.gstatic.com/ui/v1/icons/mail/images/cleardot.gif"/>
          <p:cNvPicPr preferRelativeResize="0"/>
          <p:nvPr/>
        </p:nvPicPr>
        <p:blipFill rotWithShape="1">
          <a:blip r:embed="rId3">
            <a:alphaModFix/>
          </a:blip>
          <a:srcRect/>
          <a:stretch/>
        </p:blipFill>
        <p:spPr>
          <a:xfrm>
            <a:off x="-2785403" y="5259290"/>
            <a:ext cx="7144" cy="7144"/>
          </a:xfrm>
          <a:prstGeom prst="rect">
            <a:avLst/>
          </a:prstGeom>
          <a:noFill/>
          <a:ln>
            <a:noFill/>
          </a:ln>
        </p:spPr>
      </p:pic>
      <p:graphicFrame>
        <p:nvGraphicFramePr>
          <p:cNvPr id="1262" name="Shape 1262"/>
          <p:cNvGraphicFramePr/>
          <p:nvPr/>
        </p:nvGraphicFramePr>
        <p:xfrm>
          <a:off x="171450" y="1212620"/>
          <a:ext cx="4903475" cy="4711840"/>
        </p:xfrm>
        <a:graphic>
          <a:graphicData uri="http://schemas.openxmlformats.org/drawingml/2006/table">
            <a:tbl>
              <a:tblPr firstRow="1" bandRow="1">
                <a:noFill/>
                <a:tableStyleId>{3670239E-3B4D-4E59-8371-876A2FE10823}</a:tableStyleId>
              </a:tblPr>
              <a:tblGrid>
                <a:gridCol w="1189075"/>
                <a:gridCol w="928600"/>
                <a:gridCol w="928600"/>
                <a:gridCol w="928600"/>
                <a:gridCol w="928600"/>
              </a:tblGrid>
              <a:tr h="1404750">
                <a:tc>
                  <a:txBody>
                    <a:bodyPr/>
                    <a:lstStyle/>
                    <a:p>
                      <a:pPr marL="0" marR="0" lvl="0" indent="-18256" algn="l" rtl="0">
                        <a:lnSpc>
                          <a:spcPct val="100000"/>
                        </a:lnSpc>
                        <a:spcBef>
                          <a:spcPts val="0"/>
                        </a:spcBef>
                        <a:spcAft>
                          <a:spcPts val="0"/>
                        </a:spcAft>
                        <a:buClr>
                          <a:srgbClr val="000000"/>
                        </a:buClr>
                        <a:buSzPct val="25000"/>
                        <a:buFont typeface="Arial"/>
                        <a:buNone/>
                      </a:pPr>
                      <a:endParaRPr sz="1150" u="none" strike="noStrike" cap="none">
                        <a:latin typeface="Avenir"/>
                        <a:ea typeface="Avenir"/>
                        <a:cs typeface="Avenir"/>
                        <a:sym typeface="Avenir"/>
                      </a:endParaRP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8256" algn="l" rtl="0">
                        <a:lnSpc>
                          <a:spcPct val="100000"/>
                        </a:lnSpc>
                        <a:spcBef>
                          <a:spcPts val="0"/>
                        </a:spcBef>
                        <a:spcAft>
                          <a:spcPts val="0"/>
                        </a:spcAft>
                        <a:buClr>
                          <a:srgbClr val="000000"/>
                        </a:buClr>
                        <a:buSzPct val="25000"/>
                        <a:buFont typeface="Avenir"/>
                        <a:buNone/>
                      </a:pPr>
                      <a:r>
                        <a:rPr lang="en-US" sz="1150" u="none" strike="noStrike" cap="none">
                          <a:latin typeface="Avenir"/>
                          <a:ea typeface="Avenir"/>
                          <a:cs typeface="Avenir"/>
                          <a:sym typeface="Avenir"/>
                        </a:rPr>
                        <a:t>Tutoring Centres </a:t>
                      </a:r>
                      <a:br>
                        <a:rPr lang="en-US" sz="1150" u="none" strike="noStrike" cap="none">
                          <a:latin typeface="Avenir"/>
                          <a:ea typeface="Avenir"/>
                          <a:cs typeface="Avenir"/>
                          <a:sym typeface="Avenir"/>
                        </a:rPr>
                      </a:br>
                      <a:r>
                        <a:rPr lang="en-US" sz="1150" b="0" u="none" strike="noStrike" cap="none">
                          <a:latin typeface="Avenir"/>
                          <a:ea typeface="Avenir"/>
                          <a:cs typeface="Avenir"/>
                          <a:sym typeface="Avenir"/>
                        </a:rPr>
                        <a:t>(Dr Du)</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8256" algn="l" rtl="0">
                        <a:lnSpc>
                          <a:spcPct val="100000"/>
                        </a:lnSpc>
                        <a:spcBef>
                          <a:spcPts val="0"/>
                        </a:spcBef>
                        <a:spcAft>
                          <a:spcPts val="0"/>
                        </a:spcAft>
                        <a:buClr>
                          <a:srgbClr val="000000"/>
                        </a:buClr>
                        <a:buSzPct val="25000"/>
                        <a:buFont typeface="Avenir"/>
                        <a:buNone/>
                      </a:pPr>
                      <a:r>
                        <a:rPr lang="en-US" sz="1150" b="1" u="none" strike="noStrike" cap="none">
                          <a:latin typeface="Avenir"/>
                          <a:ea typeface="Avenir"/>
                          <a:cs typeface="Avenir"/>
                          <a:sym typeface="Avenir"/>
                        </a:rPr>
                        <a:t>Big 4 </a:t>
                      </a:r>
                    </a:p>
                    <a:p>
                      <a:pPr marL="0" marR="0" lvl="0" indent="-18256" algn="l" rtl="0">
                        <a:lnSpc>
                          <a:spcPct val="100000"/>
                        </a:lnSpc>
                        <a:spcBef>
                          <a:spcPts val="0"/>
                        </a:spcBef>
                        <a:spcAft>
                          <a:spcPts val="0"/>
                        </a:spcAft>
                        <a:buClr>
                          <a:srgbClr val="000000"/>
                        </a:buClr>
                        <a:buSzPct val="25000"/>
                        <a:buFont typeface="Avenir"/>
                        <a:buNone/>
                      </a:pPr>
                      <a:r>
                        <a:rPr lang="en-US" sz="1150" b="0" u="none" strike="noStrike" cap="none">
                          <a:latin typeface="Avenir"/>
                          <a:ea typeface="Avenir"/>
                          <a:cs typeface="Avenir"/>
                          <a:sym typeface="Avenir"/>
                        </a:rPr>
                        <a:t>(KPMG, Deloitte, PwC, EY)</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8256" algn="l" rtl="0">
                        <a:lnSpc>
                          <a:spcPct val="100000"/>
                        </a:lnSpc>
                        <a:spcBef>
                          <a:spcPts val="0"/>
                        </a:spcBef>
                        <a:spcAft>
                          <a:spcPts val="0"/>
                        </a:spcAft>
                        <a:buClr>
                          <a:srgbClr val="000000"/>
                        </a:buClr>
                        <a:buSzPct val="25000"/>
                        <a:buFont typeface="Avenir"/>
                        <a:buNone/>
                      </a:pPr>
                      <a:r>
                        <a:rPr lang="en-US" sz="1150" u="none" strike="noStrike" cap="none">
                          <a:latin typeface="Avenir"/>
                          <a:ea typeface="Avenir"/>
                          <a:cs typeface="Avenir"/>
                          <a:sym typeface="Avenir"/>
                        </a:rPr>
                        <a:t>NFP </a:t>
                      </a:r>
                    </a:p>
                    <a:p>
                      <a:pPr marL="0" marR="0" lvl="0" indent="-18256" algn="l" rtl="0">
                        <a:lnSpc>
                          <a:spcPct val="100000"/>
                        </a:lnSpc>
                        <a:spcBef>
                          <a:spcPts val="0"/>
                        </a:spcBef>
                        <a:spcAft>
                          <a:spcPts val="0"/>
                        </a:spcAft>
                        <a:buClr>
                          <a:srgbClr val="000000"/>
                        </a:buClr>
                        <a:buSzPct val="25000"/>
                        <a:buFont typeface="Avenir"/>
                        <a:buNone/>
                      </a:pPr>
                      <a:r>
                        <a:rPr lang="en-US" sz="1150" b="0" u="none" strike="noStrike" cap="none">
                          <a:latin typeface="Avenir"/>
                          <a:ea typeface="Avenir"/>
                          <a:cs typeface="Avenir"/>
                          <a:sym typeface="Avenir"/>
                        </a:rPr>
                        <a:t>(Ozharvest, Mission Australia, Fred Hollows)</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8256" algn="l" rtl="0">
                        <a:lnSpc>
                          <a:spcPct val="100000"/>
                        </a:lnSpc>
                        <a:spcBef>
                          <a:spcPts val="0"/>
                        </a:spcBef>
                        <a:spcAft>
                          <a:spcPts val="0"/>
                        </a:spcAft>
                        <a:buClr>
                          <a:srgbClr val="000000"/>
                        </a:buClr>
                        <a:buSzPct val="25000"/>
                        <a:buFont typeface="Avenir"/>
                        <a:buNone/>
                      </a:pPr>
                      <a:r>
                        <a:rPr lang="en-US" sz="1150" u="none" strike="noStrike" cap="none">
                          <a:latin typeface="Avenir"/>
                          <a:ea typeface="Avenir"/>
                          <a:cs typeface="Avenir"/>
                          <a:sym typeface="Avenir"/>
                        </a:rPr>
                        <a:t>Societies</a:t>
                      </a:r>
                    </a:p>
                    <a:p>
                      <a:pPr marL="0" marR="0" lvl="0" indent="-18256" algn="l" rtl="0">
                        <a:lnSpc>
                          <a:spcPct val="100000"/>
                        </a:lnSpc>
                        <a:spcBef>
                          <a:spcPts val="0"/>
                        </a:spcBef>
                        <a:spcAft>
                          <a:spcPts val="0"/>
                        </a:spcAft>
                        <a:buClr>
                          <a:srgbClr val="000000"/>
                        </a:buClr>
                        <a:buSzPct val="25000"/>
                        <a:buFont typeface="Avenir"/>
                        <a:buNone/>
                      </a:pPr>
                      <a:r>
                        <a:rPr lang="en-US" sz="1150" b="0" u="none" strike="noStrike" cap="none">
                          <a:latin typeface="Avenir"/>
                          <a:ea typeface="Avenir"/>
                          <a:cs typeface="Avenir"/>
                          <a:sym typeface="Avenir"/>
                        </a:rPr>
                        <a:t>(UNSW Business Society, UNSW Engineering Society)</a:t>
                      </a:r>
                    </a:p>
                  </a:txBody>
                  <a:tcPr marL="91450" marR="91450" marT="45725" marB="45725">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685800">
                <a:tc>
                  <a:txBody>
                    <a:bodyPr/>
                    <a:lstStyle/>
                    <a:p>
                      <a:pPr marL="0" marR="0" lvl="0" indent="-18256" algn="l" rtl="0">
                        <a:lnSpc>
                          <a:spcPct val="100000"/>
                        </a:lnSpc>
                        <a:spcBef>
                          <a:spcPts val="0"/>
                        </a:spcBef>
                        <a:spcAft>
                          <a:spcPts val="0"/>
                        </a:spcAft>
                        <a:buClr>
                          <a:srgbClr val="000000"/>
                        </a:buClr>
                        <a:buSzPct val="25000"/>
                        <a:buFont typeface="Avenir"/>
                        <a:buNone/>
                      </a:pPr>
                      <a:r>
                        <a:rPr lang="en-US" sz="1150" u="none" strike="noStrike" cap="none">
                          <a:latin typeface="Avenir"/>
                          <a:ea typeface="Avenir"/>
                          <a:cs typeface="Avenir"/>
                          <a:sym typeface="Avenir"/>
                        </a:rPr>
                        <a:t>Brand image</a:t>
                      </a:r>
                    </a:p>
                    <a:p>
                      <a:pPr marL="0" marR="0" lvl="0" indent="-18256" algn="l" rtl="0">
                        <a:lnSpc>
                          <a:spcPct val="100000"/>
                        </a:lnSpc>
                        <a:spcBef>
                          <a:spcPts val="0"/>
                        </a:spcBef>
                        <a:spcAft>
                          <a:spcPts val="0"/>
                        </a:spcAft>
                        <a:buClr>
                          <a:srgbClr val="000000"/>
                        </a:buClr>
                        <a:buSzPct val="25000"/>
                        <a:buFont typeface="Avenir"/>
                        <a:buNone/>
                      </a:pPr>
                      <a:r>
                        <a:rPr lang="en-US" sz="1150" u="none" strike="noStrike" cap="none">
                          <a:latin typeface="Avenir"/>
                          <a:ea typeface="Avenir"/>
                          <a:cs typeface="Avenir"/>
                          <a:sym typeface="Avenir"/>
                        </a:rPr>
                        <a:t>(15%)</a:t>
                      </a: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8256" algn="l" rtl="0">
                        <a:lnSpc>
                          <a:spcPct val="100000"/>
                        </a:lnSpc>
                        <a:spcBef>
                          <a:spcPts val="0"/>
                        </a:spcBef>
                        <a:spcAft>
                          <a:spcPts val="0"/>
                        </a:spcAft>
                        <a:buClr>
                          <a:srgbClr val="000000"/>
                        </a:buClr>
                        <a:buSzPct val="25000"/>
                        <a:buFont typeface="Arial"/>
                        <a:buNone/>
                      </a:pPr>
                      <a:endParaRPr sz="1150" u="none" strike="noStrike" cap="none">
                        <a:latin typeface="Avenir"/>
                        <a:ea typeface="Avenir"/>
                        <a:cs typeface="Avenir"/>
                        <a:sym typeface="Avenir"/>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8256" algn="l" rtl="0">
                        <a:lnSpc>
                          <a:spcPct val="100000"/>
                        </a:lnSpc>
                        <a:spcBef>
                          <a:spcPts val="0"/>
                        </a:spcBef>
                        <a:spcAft>
                          <a:spcPts val="0"/>
                        </a:spcAft>
                        <a:buClr>
                          <a:srgbClr val="000000"/>
                        </a:buClr>
                        <a:buSzPct val="25000"/>
                        <a:buFont typeface="Arial"/>
                        <a:buNone/>
                      </a:pPr>
                      <a:endParaRPr sz="1150" u="none" strike="noStrike" cap="none">
                        <a:latin typeface="Avenir"/>
                        <a:ea typeface="Avenir"/>
                        <a:cs typeface="Avenir"/>
                        <a:sym typeface="Avenir"/>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8256" algn="l" rtl="0">
                        <a:lnSpc>
                          <a:spcPct val="100000"/>
                        </a:lnSpc>
                        <a:spcBef>
                          <a:spcPts val="0"/>
                        </a:spcBef>
                        <a:spcAft>
                          <a:spcPts val="0"/>
                        </a:spcAft>
                        <a:buClr>
                          <a:srgbClr val="000000"/>
                        </a:buClr>
                        <a:buSzPct val="25000"/>
                        <a:buFont typeface="Arial"/>
                        <a:buNone/>
                      </a:pPr>
                      <a:endParaRPr sz="1150" u="none" strike="noStrike" cap="none">
                        <a:latin typeface="Avenir"/>
                        <a:ea typeface="Avenir"/>
                        <a:cs typeface="Avenir"/>
                        <a:sym typeface="Avenir"/>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8256" algn="l" rtl="0">
                        <a:lnSpc>
                          <a:spcPct val="100000"/>
                        </a:lnSpc>
                        <a:spcBef>
                          <a:spcPts val="0"/>
                        </a:spcBef>
                        <a:spcAft>
                          <a:spcPts val="0"/>
                        </a:spcAft>
                        <a:buClr>
                          <a:srgbClr val="000000"/>
                        </a:buClr>
                        <a:buSzPct val="25000"/>
                        <a:buFont typeface="Arial"/>
                        <a:buNone/>
                      </a:pPr>
                      <a:endParaRPr sz="1150" u="none" strike="noStrike" cap="none">
                        <a:latin typeface="Avenir"/>
                        <a:ea typeface="Avenir"/>
                        <a:cs typeface="Avenir"/>
                        <a:sym typeface="Avenir"/>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685800">
                <a:tc>
                  <a:txBody>
                    <a:bodyPr/>
                    <a:lstStyle/>
                    <a:p>
                      <a:pPr marL="0" marR="0" lvl="0" indent="-18256" algn="l" rtl="0">
                        <a:lnSpc>
                          <a:spcPct val="100000"/>
                        </a:lnSpc>
                        <a:spcBef>
                          <a:spcPts val="0"/>
                        </a:spcBef>
                        <a:spcAft>
                          <a:spcPts val="0"/>
                        </a:spcAft>
                        <a:buClr>
                          <a:srgbClr val="000000"/>
                        </a:buClr>
                        <a:buSzPct val="25000"/>
                        <a:buFont typeface="Avenir"/>
                        <a:buNone/>
                      </a:pPr>
                      <a:r>
                        <a:rPr lang="en-US" sz="1150" u="none" strike="noStrike" cap="none">
                          <a:latin typeface="Avenir"/>
                          <a:ea typeface="Avenir"/>
                          <a:cs typeface="Avenir"/>
                          <a:sym typeface="Avenir"/>
                        </a:rPr>
                        <a:t>Willingness to partner </a:t>
                      </a:r>
                      <a:br>
                        <a:rPr lang="en-US" sz="1150" u="none" strike="noStrike" cap="none">
                          <a:latin typeface="Avenir"/>
                          <a:ea typeface="Avenir"/>
                          <a:cs typeface="Avenir"/>
                          <a:sym typeface="Avenir"/>
                        </a:rPr>
                      </a:br>
                      <a:r>
                        <a:rPr lang="en-US" sz="1150" u="none" strike="noStrike" cap="none">
                          <a:latin typeface="Avenir"/>
                          <a:ea typeface="Avenir"/>
                          <a:cs typeface="Avenir"/>
                          <a:sym typeface="Avenir"/>
                        </a:rPr>
                        <a:t>(20%)</a:t>
                      </a: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8256" algn="l" rtl="0">
                        <a:lnSpc>
                          <a:spcPct val="100000"/>
                        </a:lnSpc>
                        <a:spcBef>
                          <a:spcPts val="0"/>
                        </a:spcBef>
                        <a:spcAft>
                          <a:spcPts val="0"/>
                        </a:spcAft>
                        <a:buClr>
                          <a:srgbClr val="000000"/>
                        </a:buClr>
                        <a:buSzPct val="25000"/>
                        <a:buFont typeface="Arial"/>
                        <a:buNone/>
                      </a:pPr>
                      <a:endParaRPr sz="1150" u="none" strike="noStrike" cap="none">
                        <a:latin typeface="Avenir"/>
                        <a:ea typeface="Avenir"/>
                        <a:cs typeface="Avenir"/>
                        <a:sym typeface="Avenir"/>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8256" algn="l" rtl="0">
                        <a:lnSpc>
                          <a:spcPct val="100000"/>
                        </a:lnSpc>
                        <a:spcBef>
                          <a:spcPts val="0"/>
                        </a:spcBef>
                        <a:spcAft>
                          <a:spcPts val="0"/>
                        </a:spcAft>
                        <a:buClr>
                          <a:srgbClr val="000000"/>
                        </a:buClr>
                        <a:buSzPct val="25000"/>
                        <a:buFont typeface="Arial"/>
                        <a:buNone/>
                      </a:pPr>
                      <a:endParaRPr sz="1150" u="none" strike="noStrike" cap="none">
                        <a:latin typeface="Avenir"/>
                        <a:ea typeface="Avenir"/>
                        <a:cs typeface="Avenir"/>
                        <a:sym typeface="Avenir"/>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8256" algn="l" rtl="0">
                        <a:lnSpc>
                          <a:spcPct val="100000"/>
                        </a:lnSpc>
                        <a:spcBef>
                          <a:spcPts val="0"/>
                        </a:spcBef>
                        <a:spcAft>
                          <a:spcPts val="0"/>
                        </a:spcAft>
                        <a:buClr>
                          <a:srgbClr val="000000"/>
                        </a:buClr>
                        <a:buSzPct val="25000"/>
                        <a:buFont typeface="Arial"/>
                        <a:buNone/>
                      </a:pPr>
                      <a:endParaRPr sz="1150" u="none" strike="noStrike" cap="none">
                        <a:latin typeface="Avenir"/>
                        <a:ea typeface="Avenir"/>
                        <a:cs typeface="Avenir"/>
                        <a:sym typeface="Avenir"/>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8256" algn="l" rtl="0">
                        <a:lnSpc>
                          <a:spcPct val="100000"/>
                        </a:lnSpc>
                        <a:spcBef>
                          <a:spcPts val="0"/>
                        </a:spcBef>
                        <a:spcAft>
                          <a:spcPts val="0"/>
                        </a:spcAft>
                        <a:buClr>
                          <a:srgbClr val="000000"/>
                        </a:buClr>
                        <a:buSzPct val="25000"/>
                        <a:buFont typeface="Arial"/>
                        <a:buNone/>
                      </a:pPr>
                      <a:endParaRPr sz="1150" u="none" strike="noStrike" cap="none">
                        <a:latin typeface="Avenir"/>
                        <a:ea typeface="Avenir"/>
                        <a:cs typeface="Avenir"/>
                        <a:sym typeface="Avenir"/>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685800">
                <a:tc>
                  <a:txBody>
                    <a:bodyPr/>
                    <a:lstStyle/>
                    <a:p>
                      <a:pPr marL="0" marR="0" lvl="0" indent="-18256" algn="l" rtl="0">
                        <a:lnSpc>
                          <a:spcPct val="100000"/>
                        </a:lnSpc>
                        <a:spcBef>
                          <a:spcPts val="0"/>
                        </a:spcBef>
                        <a:spcAft>
                          <a:spcPts val="0"/>
                        </a:spcAft>
                        <a:buClr>
                          <a:srgbClr val="000000"/>
                        </a:buClr>
                        <a:buSzPct val="25000"/>
                        <a:buFont typeface="Avenir"/>
                        <a:buNone/>
                      </a:pPr>
                      <a:r>
                        <a:rPr lang="en-US" sz="1150" u="none" strike="noStrike" cap="none">
                          <a:latin typeface="Avenir"/>
                          <a:ea typeface="Avenir"/>
                          <a:cs typeface="Avenir"/>
                          <a:sym typeface="Avenir"/>
                        </a:rPr>
                        <a:t>Engagement with market</a:t>
                      </a:r>
                    </a:p>
                    <a:p>
                      <a:pPr marL="0" marR="0" lvl="0" indent="-18256" algn="l" rtl="0">
                        <a:lnSpc>
                          <a:spcPct val="100000"/>
                        </a:lnSpc>
                        <a:spcBef>
                          <a:spcPts val="0"/>
                        </a:spcBef>
                        <a:spcAft>
                          <a:spcPts val="0"/>
                        </a:spcAft>
                        <a:buClr>
                          <a:srgbClr val="000000"/>
                        </a:buClr>
                        <a:buSzPct val="25000"/>
                        <a:buFont typeface="Avenir"/>
                        <a:buNone/>
                      </a:pPr>
                      <a:r>
                        <a:rPr lang="en-US" sz="1150" u="none" strike="noStrike" cap="none">
                          <a:latin typeface="Avenir"/>
                          <a:ea typeface="Avenir"/>
                          <a:cs typeface="Avenir"/>
                          <a:sym typeface="Avenir"/>
                        </a:rPr>
                        <a:t>(40%)</a:t>
                      </a: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8256" algn="l" rtl="0">
                        <a:lnSpc>
                          <a:spcPct val="100000"/>
                        </a:lnSpc>
                        <a:spcBef>
                          <a:spcPts val="0"/>
                        </a:spcBef>
                        <a:spcAft>
                          <a:spcPts val="0"/>
                        </a:spcAft>
                        <a:buClr>
                          <a:srgbClr val="000000"/>
                        </a:buClr>
                        <a:buSzPct val="25000"/>
                        <a:buFont typeface="Arial"/>
                        <a:buNone/>
                      </a:pPr>
                      <a:endParaRPr sz="1150" u="none" strike="noStrike" cap="none">
                        <a:latin typeface="Avenir"/>
                        <a:ea typeface="Avenir"/>
                        <a:cs typeface="Avenir"/>
                        <a:sym typeface="Avenir"/>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8256" algn="l" rtl="0">
                        <a:lnSpc>
                          <a:spcPct val="100000"/>
                        </a:lnSpc>
                        <a:spcBef>
                          <a:spcPts val="0"/>
                        </a:spcBef>
                        <a:spcAft>
                          <a:spcPts val="0"/>
                        </a:spcAft>
                        <a:buClr>
                          <a:srgbClr val="000000"/>
                        </a:buClr>
                        <a:buSzPct val="25000"/>
                        <a:buFont typeface="Arial"/>
                        <a:buNone/>
                      </a:pPr>
                      <a:endParaRPr sz="1150" u="none" strike="noStrike" cap="none">
                        <a:latin typeface="Avenir"/>
                        <a:ea typeface="Avenir"/>
                        <a:cs typeface="Avenir"/>
                        <a:sym typeface="Avenir"/>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8256" algn="l" rtl="0">
                        <a:lnSpc>
                          <a:spcPct val="100000"/>
                        </a:lnSpc>
                        <a:spcBef>
                          <a:spcPts val="0"/>
                        </a:spcBef>
                        <a:spcAft>
                          <a:spcPts val="0"/>
                        </a:spcAft>
                        <a:buClr>
                          <a:srgbClr val="000000"/>
                        </a:buClr>
                        <a:buSzPct val="25000"/>
                        <a:buFont typeface="Arial"/>
                        <a:buNone/>
                      </a:pPr>
                      <a:endParaRPr sz="1150" u="none" strike="noStrike" cap="none">
                        <a:latin typeface="Avenir"/>
                        <a:ea typeface="Avenir"/>
                        <a:cs typeface="Avenir"/>
                        <a:sym typeface="Avenir"/>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8256" algn="l" rtl="0">
                        <a:lnSpc>
                          <a:spcPct val="100000"/>
                        </a:lnSpc>
                        <a:spcBef>
                          <a:spcPts val="0"/>
                        </a:spcBef>
                        <a:spcAft>
                          <a:spcPts val="0"/>
                        </a:spcAft>
                        <a:buClr>
                          <a:srgbClr val="000000"/>
                        </a:buClr>
                        <a:buSzPct val="25000"/>
                        <a:buFont typeface="Arial"/>
                        <a:buNone/>
                      </a:pPr>
                      <a:endParaRPr sz="1150" u="none" strike="noStrike" cap="none">
                        <a:latin typeface="Avenir"/>
                        <a:ea typeface="Avenir"/>
                        <a:cs typeface="Avenir"/>
                        <a:sym typeface="Avenir"/>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685800">
                <a:tc>
                  <a:txBody>
                    <a:bodyPr/>
                    <a:lstStyle/>
                    <a:p>
                      <a:pPr marL="0" marR="0" lvl="0" indent="-18256" algn="l" rtl="0">
                        <a:lnSpc>
                          <a:spcPct val="100000"/>
                        </a:lnSpc>
                        <a:spcBef>
                          <a:spcPts val="0"/>
                        </a:spcBef>
                        <a:spcAft>
                          <a:spcPts val="0"/>
                        </a:spcAft>
                        <a:buClr>
                          <a:srgbClr val="000000"/>
                        </a:buClr>
                        <a:buSzPct val="25000"/>
                        <a:buFont typeface="Avenir"/>
                        <a:buNone/>
                      </a:pPr>
                      <a:r>
                        <a:rPr lang="en-US" sz="1150" u="none" strike="noStrike" cap="none">
                          <a:latin typeface="Avenir"/>
                          <a:ea typeface="Avenir"/>
                          <a:cs typeface="Avenir"/>
                          <a:sym typeface="Avenir"/>
                        </a:rPr>
                        <a:t>Vision, design and cultural alignment (25%)</a:t>
                      </a: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8256" algn="l" rtl="0">
                        <a:lnSpc>
                          <a:spcPct val="100000"/>
                        </a:lnSpc>
                        <a:spcBef>
                          <a:spcPts val="0"/>
                        </a:spcBef>
                        <a:spcAft>
                          <a:spcPts val="0"/>
                        </a:spcAft>
                        <a:buClr>
                          <a:srgbClr val="000000"/>
                        </a:buClr>
                        <a:buSzPct val="25000"/>
                        <a:buFont typeface="Arial"/>
                        <a:buNone/>
                      </a:pPr>
                      <a:endParaRPr sz="1150" u="none" strike="noStrike" cap="none">
                        <a:latin typeface="Avenir"/>
                        <a:ea typeface="Avenir"/>
                        <a:cs typeface="Avenir"/>
                        <a:sym typeface="Avenir"/>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8256" algn="l" rtl="0">
                        <a:lnSpc>
                          <a:spcPct val="100000"/>
                        </a:lnSpc>
                        <a:spcBef>
                          <a:spcPts val="0"/>
                        </a:spcBef>
                        <a:spcAft>
                          <a:spcPts val="0"/>
                        </a:spcAft>
                        <a:buClr>
                          <a:srgbClr val="000000"/>
                        </a:buClr>
                        <a:buSzPct val="25000"/>
                        <a:buFont typeface="Arial"/>
                        <a:buNone/>
                      </a:pPr>
                      <a:endParaRPr sz="1150" u="none" strike="noStrike" cap="none">
                        <a:latin typeface="Avenir"/>
                        <a:ea typeface="Avenir"/>
                        <a:cs typeface="Avenir"/>
                        <a:sym typeface="Avenir"/>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8256" algn="l" rtl="0">
                        <a:lnSpc>
                          <a:spcPct val="100000"/>
                        </a:lnSpc>
                        <a:spcBef>
                          <a:spcPts val="0"/>
                        </a:spcBef>
                        <a:spcAft>
                          <a:spcPts val="0"/>
                        </a:spcAft>
                        <a:buClr>
                          <a:srgbClr val="000000"/>
                        </a:buClr>
                        <a:buSzPct val="25000"/>
                        <a:buFont typeface="Arial"/>
                        <a:buNone/>
                      </a:pPr>
                      <a:endParaRPr sz="1150" u="none" strike="noStrike" cap="none">
                        <a:latin typeface="Avenir"/>
                        <a:ea typeface="Avenir"/>
                        <a:cs typeface="Avenir"/>
                        <a:sym typeface="Avenir"/>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8256" algn="l" rtl="0">
                        <a:lnSpc>
                          <a:spcPct val="100000"/>
                        </a:lnSpc>
                        <a:spcBef>
                          <a:spcPts val="0"/>
                        </a:spcBef>
                        <a:spcAft>
                          <a:spcPts val="0"/>
                        </a:spcAft>
                        <a:buClr>
                          <a:srgbClr val="000000"/>
                        </a:buClr>
                        <a:buSzPct val="25000"/>
                        <a:buFont typeface="Arial"/>
                        <a:buNone/>
                      </a:pPr>
                      <a:endParaRPr sz="1150" u="none" strike="noStrike" cap="none">
                        <a:latin typeface="Avenir"/>
                        <a:ea typeface="Avenir"/>
                        <a:cs typeface="Avenir"/>
                        <a:sym typeface="Avenir"/>
                      </a:endParaRP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457200">
                <a:tc>
                  <a:txBody>
                    <a:bodyPr/>
                    <a:lstStyle/>
                    <a:p>
                      <a:pPr marL="0" marR="0" lvl="0" indent="-18256" algn="l" rtl="0">
                        <a:lnSpc>
                          <a:spcPct val="100000"/>
                        </a:lnSpc>
                        <a:spcBef>
                          <a:spcPts val="0"/>
                        </a:spcBef>
                        <a:spcAft>
                          <a:spcPts val="0"/>
                        </a:spcAft>
                        <a:buClr>
                          <a:srgbClr val="000000"/>
                        </a:buClr>
                        <a:buSzPct val="25000"/>
                        <a:buFont typeface="Avenir"/>
                        <a:buNone/>
                      </a:pPr>
                      <a:r>
                        <a:rPr lang="en-US" sz="1150" u="none" strike="noStrike" cap="none">
                          <a:latin typeface="Avenir"/>
                          <a:ea typeface="Avenir"/>
                          <a:cs typeface="Avenir"/>
                          <a:sym typeface="Avenir"/>
                        </a:rPr>
                        <a:t>Overall ranking</a:t>
                      </a: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6668" algn="ctr" rtl="0">
                        <a:lnSpc>
                          <a:spcPct val="100000"/>
                        </a:lnSpc>
                        <a:spcBef>
                          <a:spcPts val="0"/>
                        </a:spcBef>
                        <a:spcAft>
                          <a:spcPts val="0"/>
                        </a:spcAft>
                        <a:buClr>
                          <a:srgbClr val="000000"/>
                        </a:buClr>
                        <a:buSzPct val="25000"/>
                        <a:buFont typeface="Avenir"/>
                        <a:buNone/>
                      </a:pPr>
                      <a:r>
                        <a:rPr lang="en-US" sz="1050" b="0" i="0" u="none" strike="noStrike" cap="none">
                          <a:latin typeface="Avenir"/>
                          <a:ea typeface="Avenir"/>
                          <a:cs typeface="Avenir"/>
                          <a:sym typeface="Avenir"/>
                        </a:rPr>
                        <a:t>3</a:t>
                      </a: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6668" algn="ctr" rtl="0">
                        <a:lnSpc>
                          <a:spcPct val="100000"/>
                        </a:lnSpc>
                        <a:spcBef>
                          <a:spcPts val="0"/>
                        </a:spcBef>
                        <a:spcAft>
                          <a:spcPts val="0"/>
                        </a:spcAft>
                        <a:buClr>
                          <a:srgbClr val="000000"/>
                        </a:buClr>
                        <a:buSzPct val="25000"/>
                        <a:buFont typeface="Avenir"/>
                        <a:buNone/>
                      </a:pPr>
                      <a:r>
                        <a:rPr lang="en-US" sz="1050" u="none" strike="noStrike" cap="none">
                          <a:latin typeface="Avenir"/>
                          <a:ea typeface="Avenir"/>
                          <a:cs typeface="Avenir"/>
                          <a:sym typeface="Avenir"/>
                        </a:rPr>
                        <a:t>2</a:t>
                      </a: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6668" algn="ctr" rtl="0">
                        <a:lnSpc>
                          <a:spcPct val="100000"/>
                        </a:lnSpc>
                        <a:spcBef>
                          <a:spcPts val="0"/>
                        </a:spcBef>
                        <a:spcAft>
                          <a:spcPts val="0"/>
                        </a:spcAft>
                        <a:buClr>
                          <a:srgbClr val="000000"/>
                        </a:buClr>
                        <a:buSzPct val="25000"/>
                        <a:buFont typeface="Avenir"/>
                        <a:buNone/>
                      </a:pPr>
                      <a:r>
                        <a:rPr lang="en-US" sz="1050" u="none" strike="noStrike" cap="none">
                          <a:latin typeface="Avenir"/>
                          <a:ea typeface="Avenir"/>
                          <a:cs typeface="Avenir"/>
                          <a:sym typeface="Avenir"/>
                        </a:rPr>
                        <a:t>4</a:t>
                      </a: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marL="0" marR="0" lvl="0" indent="-16668" algn="ctr" rtl="0">
                        <a:lnSpc>
                          <a:spcPct val="100000"/>
                        </a:lnSpc>
                        <a:spcBef>
                          <a:spcPts val="0"/>
                        </a:spcBef>
                        <a:spcAft>
                          <a:spcPts val="0"/>
                        </a:spcAft>
                        <a:buClr>
                          <a:srgbClr val="000000"/>
                        </a:buClr>
                        <a:buSzPct val="25000"/>
                        <a:buFont typeface="Avenir"/>
                        <a:buNone/>
                      </a:pPr>
                      <a:r>
                        <a:rPr lang="en-US" sz="1050" u="none" strike="noStrike" cap="none">
                          <a:latin typeface="Avenir"/>
                          <a:ea typeface="Avenir"/>
                          <a:cs typeface="Avenir"/>
                          <a:sym typeface="Avenir"/>
                        </a:rPr>
                        <a:t>1</a:t>
                      </a:r>
                    </a:p>
                  </a:txBody>
                  <a:tcPr marL="91450" marR="91450" marT="45725" marB="4572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bl>
          </a:graphicData>
        </a:graphic>
      </p:graphicFrame>
      <p:grpSp>
        <p:nvGrpSpPr>
          <p:cNvPr id="1263" name="Shape 1263"/>
          <p:cNvGrpSpPr/>
          <p:nvPr/>
        </p:nvGrpSpPr>
        <p:grpSpPr>
          <a:xfrm>
            <a:off x="2556208" y="3427117"/>
            <a:ext cx="428400" cy="428400"/>
            <a:chOff x="6489725" y="3215201"/>
            <a:chExt cx="324000" cy="324000"/>
          </a:xfrm>
        </p:grpSpPr>
        <p:sp>
          <p:nvSpPr>
            <p:cNvPr id="1264" name="Shape 1264"/>
            <p:cNvSpPr/>
            <p:nvPr/>
          </p:nvSpPr>
          <p:spPr>
            <a:xfrm>
              <a:off x="6489725" y="3215201"/>
              <a:ext cx="324000" cy="324000"/>
            </a:xfrm>
            <a:prstGeom prst="pie">
              <a:avLst>
                <a:gd name="adj1" fmla="val 5416757"/>
                <a:gd name="adj2" fmla="val 16200000"/>
              </a:avLst>
            </a:prstGeom>
            <a:solidFill>
              <a:srgbClr val="2E75B5"/>
            </a:solid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p:txBody>
        </p:sp>
        <p:sp>
          <p:nvSpPr>
            <p:cNvPr id="1265" name="Shape 1265"/>
            <p:cNvSpPr/>
            <p:nvPr/>
          </p:nvSpPr>
          <p:spPr>
            <a:xfrm>
              <a:off x="6489725" y="3215201"/>
              <a:ext cx="324000" cy="324000"/>
            </a:xfrm>
            <a:prstGeom prst="ellipse">
              <a:avLst/>
            </a:prstGeom>
            <a:no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grpSp>
        <p:nvGrpSpPr>
          <p:cNvPr id="1266" name="Shape 1266"/>
          <p:cNvGrpSpPr/>
          <p:nvPr/>
        </p:nvGrpSpPr>
        <p:grpSpPr>
          <a:xfrm>
            <a:off x="1625812" y="4852609"/>
            <a:ext cx="428400" cy="428400"/>
            <a:chOff x="6489725" y="3215201"/>
            <a:chExt cx="324000" cy="324000"/>
          </a:xfrm>
        </p:grpSpPr>
        <p:sp>
          <p:nvSpPr>
            <p:cNvPr id="1267" name="Shape 1267"/>
            <p:cNvSpPr/>
            <p:nvPr/>
          </p:nvSpPr>
          <p:spPr>
            <a:xfrm>
              <a:off x="6489725" y="3215201"/>
              <a:ext cx="324000" cy="324000"/>
            </a:xfrm>
            <a:prstGeom prst="pie">
              <a:avLst>
                <a:gd name="adj1" fmla="val 5416757"/>
                <a:gd name="adj2" fmla="val 16200000"/>
              </a:avLst>
            </a:prstGeom>
            <a:solidFill>
              <a:srgbClr val="2E75B5"/>
            </a:solid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p:txBody>
        </p:sp>
        <p:sp>
          <p:nvSpPr>
            <p:cNvPr id="1268" name="Shape 1268"/>
            <p:cNvSpPr/>
            <p:nvPr/>
          </p:nvSpPr>
          <p:spPr>
            <a:xfrm>
              <a:off x="6489725" y="3215201"/>
              <a:ext cx="324000" cy="324000"/>
            </a:xfrm>
            <a:prstGeom prst="ellipse">
              <a:avLst/>
            </a:prstGeom>
            <a:no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grpSp>
        <p:nvGrpSpPr>
          <p:cNvPr id="1269" name="Shape 1269"/>
          <p:cNvGrpSpPr/>
          <p:nvPr/>
        </p:nvGrpSpPr>
        <p:grpSpPr>
          <a:xfrm>
            <a:off x="2556704" y="4852793"/>
            <a:ext cx="428400" cy="428400"/>
            <a:chOff x="-895350" y="2781300"/>
            <a:chExt cx="360000" cy="360000"/>
          </a:xfrm>
        </p:grpSpPr>
        <p:sp>
          <p:nvSpPr>
            <p:cNvPr id="1270" name="Shape 1270"/>
            <p:cNvSpPr/>
            <p:nvPr/>
          </p:nvSpPr>
          <p:spPr>
            <a:xfrm>
              <a:off x="-895350" y="2781300"/>
              <a:ext cx="360000" cy="360000"/>
            </a:xfrm>
            <a:prstGeom prst="pie">
              <a:avLst>
                <a:gd name="adj1" fmla="val 0"/>
                <a:gd name="adj2" fmla="val 16200000"/>
              </a:avLst>
            </a:prstGeom>
            <a:solidFill>
              <a:srgbClr val="2E75B5"/>
            </a:solid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p:txBody>
        </p:sp>
        <p:sp>
          <p:nvSpPr>
            <p:cNvPr id="1271" name="Shape 1271"/>
            <p:cNvSpPr/>
            <p:nvPr/>
          </p:nvSpPr>
          <p:spPr>
            <a:xfrm>
              <a:off x="-895350" y="2781300"/>
              <a:ext cx="360000" cy="360000"/>
            </a:xfrm>
            <a:prstGeom prst="ellipse">
              <a:avLst/>
            </a:prstGeom>
            <a:no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grpSp>
        <p:nvGrpSpPr>
          <p:cNvPr id="1272" name="Shape 1272"/>
          <p:cNvGrpSpPr/>
          <p:nvPr/>
        </p:nvGrpSpPr>
        <p:grpSpPr>
          <a:xfrm>
            <a:off x="1626308" y="2773892"/>
            <a:ext cx="428400" cy="428400"/>
            <a:chOff x="-895350" y="2781300"/>
            <a:chExt cx="360000" cy="360000"/>
          </a:xfrm>
        </p:grpSpPr>
        <p:sp>
          <p:nvSpPr>
            <p:cNvPr id="1273" name="Shape 1273"/>
            <p:cNvSpPr/>
            <p:nvPr/>
          </p:nvSpPr>
          <p:spPr>
            <a:xfrm>
              <a:off x="-895350" y="2781300"/>
              <a:ext cx="360000" cy="360000"/>
            </a:xfrm>
            <a:prstGeom prst="pie">
              <a:avLst>
                <a:gd name="adj1" fmla="val 0"/>
                <a:gd name="adj2" fmla="val 16200000"/>
              </a:avLst>
            </a:prstGeom>
            <a:solidFill>
              <a:schemeClr val="accent1"/>
            </a:solid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p:txBody>
        </p:sp>
        <p:sp>
          <p:nvSpPr>
            <p:cNvPr id="1274" name="Shape 1274"/>
            <p:cNvSpPr/>
            <p:nvPr/>
          </p:nvSpPr>
          <p:spPr>
            <a:xfrm>
              <a:off x="-895350" y="2781300"/>
              <a:ext cx="360000" cy="360000"/>
            </a:xfrm>
            <a:prstGeom prst="ellipse">
              <a:avLst/>
            </a:prstGeom>
            <a:solidFill>
              <a:srgbClr val="2E75B5"/>
            </a:solid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grpSp>
        <p:nvGrpSpPr>
          <p:cNvPr id="1275" name="Shape 1275"/>
          <p:cNvGrpSpPr/>
          <p:nvPr/>
        </p:nvGrpSpPr>
        <p:grpSpPr>
          <a:xfrm>
            <a:off x="1625701" y="3427117"/>
            <a:ext cx="428400" cy="428400"/>
            <a:chOff x="7991475" y="1665900"/>
            <a:chExt cx="324000" cy="324000"/>
          </a:xfrm>
        </p:grpSpPr>
        <p:sp>
          <p:nvSpPr>
            <p:cNvPr id="1276" name="Shape 1276"/>
            <p:cNvSpPr/>
            <p:nvPr/>
          </p:nvSpPr>
          <p:spPr>
            <a:xfrm>
              <a:off x="7991475" y="1665900"/>
              <a:ext cx="324000" cy="324000"/>
            </a:xfrm>
            <a:prstGeom prst="pie">
              <a:avLst>
                <a:gd name="adj1" fmla="val 10765879"/>
                <a:gd name="adj2" fmla="val 16200000"/>
              </a:avLst>
            </a:prstGeom>
            <a:solidFill>
              <a:srgbClr val="2E75B5"/>
            </a:solid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p:txBody>
        </p:sp>
        <p:sp>
          <p:nvSpPr>
            <p:cNvPr id="1277" name="Shape 1277"/>
            <p:cNvSpPr/>
            <p:nvPr/>
          </p:nvSpPr>
          <p:spPr>
            <a:xfrm>
              <a:off x="7991475" y="1665900"/>
              <a:ext cx="324000" cy="324000"/>
            </a:xfrm>
            <a:prstGeom prst="ellipse">
              <a:avLst/>
            </a:prstGeom>
            <a:no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grpSp>
        <p:nvGrpSpPr>
          <p:cNvPr id="1278" name="Shape 1278"/>
          <p:cNvGrpSpPr/>
          <p:nvPr/>
        </p:nvGrpSpPr>
        <p:grpSpPr>
          <a:xfrm>
            <a:off x="2560624" y="4149016"/>
            <a:ext cx="428400" cy="428400"/>
            <a:chOff x="6489725" y="3215201"/>
            <a:chExt cx="324000" cy="324000"/>
          </a:xfrm>
        </p:grpSpPr>
        <p:sp>
          <p:nvSpPr>
            <p:cNvPr id="1279" name="Shape 1279"/>
            <p:cNvSpPr/>
            <p:nvPr/>
          </p:nvSpPr>
          <p:spPr>
            <a:xfrm>
              <a:off x="6489725" y="3215201"/>
              <a:ext cx="324000" cy="324000"/>
            </a:xfrm>
            <a:prstGeom prst="pie">
              <a:avLst>
                <a:gd name="adj1" fmla="val 5416757"/>
                <a:gd name="adj2" fmla="val 16200000"/>
              </a:avLst>
            </a:prstGeom>
            <a:solidFill>
              <a:srgbClr val="2E75B5"/>
            </a:solid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p:txBody>
        </p:sp>
        <p:sp>
          <p:nvSpPr>
            <p:cNvPr id="1280" name="Shape 1280"/>
            <p:cNvSpPr/>
            <p:nvPr/>
          </p:nvSpPr>
          <p:spPr>
            <a:xfrm>
              <a:off x="6489725" y="3215201"/>
              <a:ext cx="324000" cy="324000"/>
            </a:xfrm>
            <a:prstGeom prst="ellipse">
              <a:avLst/>
            </a:prstGeom>
            <a:no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grpSp>
        <p:nvGrpSpPr>
          <p:cNvPr id="1281" name="Shape 1281"/>
          <p:cNvGrpSpPr/>
          <p:nvPr/>
        </p:nvGrpSpPr>
        <p:grpSpPr>
          <a:xfrm>
            <a:off x="2556704" y="2773942"/>
            <a:ext cx="428400" cy="428400"/>
            <a:chOff x="-895350" y="2781300"/>
            <a:chExt cx="360000" cy="360000"/>
          </a:xfrm>
        </p:grpSpPr>
        <p:sp>
          <p:nvSpPr>
            <p:cNvPr id="1282" name="Shape 1282"/>
            <p:cNvSpPr/>
            <p:nvPr/>
          </p:nvSpPr>
          <p:spPr>
            <a:xfrm>
              <a:off x="-895350" y="2781300"/>
              <a:ext cx="360000" cy="360000"/>
            </a:xfrm>
            <a:prstGeom prst="pie">
              <a:avLst>
                <a:gd name="adj1" fmla="val 0"/>
                <a:gd name="adj2" fmla="val 16200000"/>
              </a:avLst>
            </a:prstGeom>
            <a:solidFill>
              <a:schemeClr val="accent1"/>
            </a:solid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p:txBody>
        </p:sp>
        <p:sp>
          <p:nvSpPr>
            <p:cNvPr id="1283" name="Shape 1283"/>
            <p:cNvSpPr/>
            <p:nvPr/>
          </p:nvSpPr>
          <p:spPr>
            <a:xfrm>
              <a:off x="-895350" y="2781300"/>
              <a:ext cx="360000" cy="360000"/>
            </a:xfrm>
            <a:prstGeom prst="ellipse">
              <a:avLst/>
            </a:prstGeom>
            <a:solidFill>
              <a:srgbClr val="2E75B5"/>
            </a:solid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grpSp>
        <p:nvGrpSpPr>
          <p:cNvPr id="1284" name="Shape 1284"/>
          <p:cNvGrpSpPr/>
          <p:nvPr/>
        </p:nvGrpSpPr>
        <p:grpSpPr>
          <a:xfrm>
            <a:off x="3486604" y="2773709"/>
            <a:ext cx="428400" cy="428400"/>
            <a:chOff x="-895350" y="2781300"/>
            <a:chExt cx="360000" cy="360000"/>
          </a:xfrm>
        </p:grpSpPr>
        <p:sp>
          <p:nvSpPr>
            <p:cNvPr id="1285" name="Shape 1285"/>
            <p:cNvSpPr/>
            <p:nvPr/>
          </p:nvSpPr>
          <p:spPr>
            <a:xfrm>
              <a:off x="-895350" y="2781300"/>
              <a:ext cx="360000" cy="360000"/>
            </a:xfrm>
            <a:prstGeom prst="pie">
              <a:avLst>
                <a:gd name="adj1" fmla="val 0"/>
                <a:gd name="adj2" fmla="val 16200000"/>
              </a:avLst>
            </a:prstGeom>
            <a:solidFill>
              <a:srgbClr val="2E75B5"/>
            </a:solid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p:txBody>
        </p:sp>
        <p:sp>
          <p:nvSpPr>
            <p:cNvPr id="1286" name="Shape 1286"/>
            <p:cNvSpPr/>
            <p:nvPr/>
          </p:nvSpPr>
          <p:spPr>
            <a:xfrm>
              <a:off x="-895350" y="2781300"/>
              <a:ext cx="360000" cy="360000"/>
            </a:xfrm>
            <a:prstGeom prst="ellipse">
              <a:avLst/>
            </a:prstGeom>
            <a:no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grpSp>
        <p:nvGrpSpPr>
          <p:cNvPr id="1287" name="Shape 1287"/>
          <p:cNvGrpSpPr/>
          <p:nvPr/>
        </p:nvGrpSpPr>
        <p:grpSpPr>
          <a:xfrm>
            <a:off x="3485862" y="3427018"/>
            <a:ext cx="428400" cy="428400"/>
            <a:chOff x="-895350" y="2781300"/>
            <a:chExt cx="360000" cy="360000"/>
          </a:xfrm>
        </p:grpSpPr>
        <p:sp>
          <p:nvSpPr>
            <p:cNvPr id="1288" name="Shape 1288"/>
            <p:cNvSpPr/>
            <p:nvPr/>
          </p:nvSpPr>
          <p:spPr>
            <a:xfrm>
              <a:off x="-895350" y="2781300"/>
              <a:ext cx="360000" cy="360000"/>
            </a:xfrm>
            <a:prstGeom prst="pie">
              <a:avLst>
                <a:gd name="adj1" fmla="val 0"/>
                <a:gd name="adj2" fmla="val 16200000"/>
              </a:avLst>
            </a:prstGeom>
            <a:solidFill>
              <a:schemeClr val="accent1"/>
            </a:solid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p:txBody>
        </p:sp>
        <p:sp>
          <p:nvSpPr>
            <p:cNvPr id="1289" name="Shape 1289"/>
            <p:cNvSpPr/>
            <p:nvPr/>
          </p:nvSpPr>
          <p:spPr>
            <a:xfrm>
              <a:off x="-895350" y="2781300"/>
              <a:ext cx="360000" cy="360000"/>
            </a:xfrm>
            <a:prstGeom prst="ellipse">
              <a:avLst/>
            </a:prstGeom>
            <a:solidFill>
              <a:srgbClr val="2E75B5"/>
            </a:solid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grpSp>
        <p:nvGrpSpPr>
          <p:cNvPr id="1290" name="Shape 1290"/>
          <p:cNvGrpSpPr/>
          <p:nvPr/>
        </p:nvGrpSpPr>
        <p:grpSpPr>
          <a:xfrm>
            <a:off x="3485255" y="4148833"/>
            <a:ext cx="428400" cy="428400"/>
            <a:chOff x="7991475" y="1665900"/>
            <a:chExt cx="324000" cy="324000"/>
          </a:xfrm>
        </p:grpSpPr>
        <p:sp>
          <p:nvSpPr>
            <p:cNvPr id="1291" name="Shape 1291"/>
            <p:cNvSpPr/>
            <p:nvPr/>
          </p:nvSpPr>
          <p:spPr>
            <a:xfrm>
              <a:off x="7991475" y="1665900"/>
              <a:ext cx="324000" cy="324000"/>
            </a:xfrm>
            <a:prstGeom prst="pie">
              <a:avLst>
                <a:gd name="adj1" fmla="val 10765879"/>
                <a:gd name="adj2" fmla="val 16200000"/>
              </a:avLst>
            </a:prstGeom>
            <a:solidFill>
              <a:srgbClr val="2E75B5"/>
            </a:solid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p:txBody>
        </p:sp>
        <p:sp>
          <p:nvSpPr>
            <p:cNvPr id="1292" name="Shape 1292"/>
            <p:cNvSpPr/>
            <p:nvPr/>
          </p:nvSpPr>
          <p:spPr>
            <a:xfrm>
              <a:off x="7991475" y="1665900"/>
              <a:ext cx="324000" cy="324000"/>
            </a:xfrm>
            <a:prstGeom prst="ellipse">
              <a:avLst/>
            </a:prstGeom>
            <a:no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grpSp>
        <p:nvGrpSpPr>
          <p:cNvPr id="1293" name="Shape 1293"/>
          <p:cNvGrpSpPr/>
          <p:nvPr/>
        </p:nvGrpSpPr>
        <p:grpSpPr>
          <a:xfrm>
            <a:off x="3485255" y="4852475"/>
            <a:ext cx="428400" cy="428400"/>
            <a:chOff x="7991475" y="1665900"/>
            <a:chExt cx="324000" cy="324000"/>
          </a:xfrm>
        </p:grpSpPr>
        <p:sp>
          <p:nvSpPr>
            <p:cNvPr id="1294" name="Shape 1294"/>
            <p:cNvSpPr/>
            <p:nvPr/>
          </p:nvSpPr>
          <p:spPr>
            <a:xfrm>
              <a:off x="7991475" y="1665900"/>
              <a:ext cx="324000" cy="324000"/>
            </a:xfrm>
            <a:prstGeom prst="pie">
              <a:avLst>
                <a:gd name="adj1" fmla="val 10765879"/>
                <a:gd name="adj2" fmla="val 16200000"/>
              </a:avLst>
            </a:prstGeom>
            <a:solidFill>
              <a:srgbClr val="2E75B5"/>
            </a:solid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p:txBody>
        </p:sp>
        <p:sp>
          <p:nvSpPr>
            <p:cNvPr id="1295" name="Shape 1295"/>
            <p:cNvSpPr/>
            <p:nvPr/>
          </p:nvSpPr>
          <p:spPr>
            <a:xfrm>
              <a:off x="7991475" y="1665900"/>
              <a:ext cx="324000" cy="324000"/>
            </a:xfrm>
            <a:prstGeom prst="ellipse">
              <a:avLst/>
            </a:prstGeom>
            <a:no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grpSp>
        <p:nvGrpSpPr>
          <p:cNvPr id="1296" name="Shape 1296"/>
          <p:cNvGrpSpPr/>
          <p:nvPr/>
        </p:nvGrpSpPr>
        <p:grpSpPr>
          <a:xfrm>
            <a:off x="1626308" y="4150616"/>
            <a:ext cx="428400" cy="428400"/>
            <a:chOff x="-895350" y="2781300"/>
            <a:chExt cx="360000" cy="360000"/>
          </a:xfrm>
        </p:grpSpPr>
        <p:sp>
          <p:nvSpPr>
            <p:cNvPr id="1297" name="Shape 1297"/>
            <p:cNvSpPr/>
            <p:nvPr/>
          </p:nvSpPr>
          <p:spPr>
            <a:xfrm>
              <a:off x="-895350" y="2781300"/>
              <a:ext cx="360000" cy="360000"/>
            </a:xfrm>
            <a:prstGeom prst="pie">
              <a:avLst>
                <a:gd name="adj1" fmla="val 0"/>
                <a:gd name="adj2" fmla="val 16200000"/>
              </a:avLst>
            </a:prstGeom>
            <a:solidFill>
              <a:srgbClr val="2E75B5"/>
            </a:solid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p:txBody>
        </p:sp>
        <p:sp>
          <p:nvSpPr>
            <p:cNvPr id="1298" name="Shape 1298"/>
            <p:cNvSpPr/>
            <p:nvPr/>
          </p:nvSpPr>
          <p:spPr>
            <a:xfrm>
              <a:off x="-895350" y="2781300"/>
              <a:ext cx="360000" cy="360000"/>
            </a:xfrm>
            <a:prstGeom prst="ellipse">
              <a:avLst/>
            </a:prstGeom>
            <a:no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grpSp>
        <p:nvGrpSpPr>
          <p:cNvPr id="1299" name="Shape 1299"/>
          <p:cNvGrpSpPr/>
          <p:nvPr/>
        </p:nvGrpSpPr>
        <p:grpSpPr>
          <a:xfrm>
            <a:off x="4383052" y="2773709"/>
            <a:ext cx="428400" cy="428400"/>
            <a:chOff x="6489725" y="3215201"/>
            <a:chExt cx="324000" cy="324000"/>
          </a:xfrm>
        </p:grpSpPr>
        <p:sp>
          <p:nvSpPr>
            <p:cNvPr id="1300" name="Shape 1300"/>
            <p:cNvSpPr/>
            <p:nvPr/>
          </p:nvSpPr>
          <p:spPr>
            <a:xfrm>
              <a:off x="6489725" y="3215201"/>
              <a:ext cx="324000" cy="324000"/>
            </a:xfrm>
            <a:prstGeom prst="pie">
              <a:avLst>
                <a:gd name="adj1" fmla="val 5416757"/>
                <a:gd name="adj2" fmla="val 16200000"/>
              </a:avLst>
            </a:prstGeom>
            <a:solidFill>
              <a:srgbClr val="2E75B5"/>
            </a:solid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p:txBody>
        </p:sp>
        <p:sp>
          <p:nvSpPr>
            <p:cNvPr id="1301" name="Shape 1301"/>
            <p:cNvSpPr/>
            <p:nvPr/>
          </p:nvSpPr>
          <p:spPr>
            <a:xfrm>
              <a:off x="6489725" y="3215201"/>
              <a:ext cx="324000" cy="324000"/>
            </a:xfrm>
            <a:prstGeom prst="ellipse">
              <a:avLst/>
            </a:prstGeom>
            <a:no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grpSp>
        <p:nvGrpSpPr>
          <p:cNvPr id="1302" name="Shape 1302"/>
          <p:cNvGrpSpPr/>
          <p:nvPr/>
        </p:nvGrpSpPr>
        <p:grpSpPr>
          <a:xfrm>
            <a:off x="4383547" y="3427152"/>
            <a:ext cx="428400" cy="428400"/>
            <a:chOff x="-895350" y="2781300"/>
            <a:chExt cx="360000" cy="360000"/>
          </a:xfrm>
        </p:grpSpPr>
        <p:sp>
          <p:nvSpPr>
            <p:cNvPr id="1303" name="Shape 1303"/>
            <p:cNvSpPr/>
            <p:nvPr/>
          </p:nvSpPr>
          <p:spPr>
            <a:xfrm>
              <a:off x="-895350" y="2781300"/>
              <a:ext cx="360000" cy="360000"/>
            </a:xfrm>
            <a:prstGeom prst="pie">
              <a:avLst>
                <a:gd name="adj1" fmla="val 0"/>
                <a:gd name="adj2" fmla="val 16200000"/>
              </a:avLst>
            </a:prstGeom>
            <a:solidFill>
              <a:srgbClr val="2E75B5"/>
            </a:solid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p:txBody>
        </p:sp>
        <p:sp>
          <p:nvSpPr>
            <p:cNvPr id="1304" name="Shape 1304"/>
            <p:cNvSpPr/>
            <p:nvPr/>
          </p:nvSpPr>
          <p:spPr>
            <a:xfrm>
              <a:off x="-895350" y="2781300"/>
              <a:ext cx="360000" cy="360000"/>
            </a:xfrm>
            <a:prstGeom prst="ellipse">
              <a:avLst/>
            </a:prstGeom>
            <a:no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grpSp>
        <p:nvGrpSpPr>
          <p:cNvPr id="1305" name="Shape 1305"/>
          <p:cNvGrpSpPr/>
          <p:nvPr/>
        </p:nvGrpSpPr>
        <p:grpSpPr>
          <a:xfrm>
            <a:off x="4385040" y="4142725"/>
            <a:ext cx="428400" cy="428400"/>
            <a:chOff x="-895350" y="2781300"/>
            <a:chExt cx="360000" cy="360000"/>
          </a:xfrm>
        </p:grpSpPr>
        <p:sp>
          <p:nvSpPr>
            <p:cNvPr id="1306" name="Shape 1306"/>
            <p:cNvSpPr/>
            <p:nvPr/>
          </p:nvSpPr>
          <p:spPr>
            <a:xfrm>
              <a:off x="-895350" y="2781300"/>
              <a:ext cx="360000" cy="360000"/>
            </a:xfrm>
            <a:prstGeom prst="pie">
              <a:avLst>
                <a:gd name="adj1" fmla="val 0"/>
                <a:gd name="adj2" fmla="val 16200000"/>
              </a:avLst>
            </a:prstGeom>
            <a:solidFill>
              <a:srgbClr val="2E75B5"/>
            </a:solid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p:txBody>
        </p:sp>
        <p:sp>
          <p:nvSpPr>
            <p:cNvPr id="1307" name="Shape 1307"/>
            <p:cNvSpPr/>
            <p:nvPr/>
          </p:nvSpPr>
          <p:spPr>
            <a:xfrm>
              <a:off x="-895350" y="2781300"/>
              <a:ext cx="360000" cy="360000"/>
            </a:xfrm>
            <a:prstGeom prst="ellipse">
              <a:avLst/>
            </a:prstGeom>
            <a:no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grpSp>
        <p:nvGrpSpPr>
          <p:cNvPr id="1308" name="Shape 1308"/>
          <p:cNvGrpSpPr/>
          <p:nvPr/>
        </p:nvGrpSpPr>
        <p:grpSpPr>
          <a:xfrm>
            <a:off x="4383547" y="4830324"/>
            <a:ext cx="428400" cy="428400"/>
            <a:chOff x="-895350" y="2781300"/>
            <a:chExt cx="360000" cy="360000"/>
          </a:xfrm>
        </p:grpSpPr>
        <p:sp>
          <p:nvSpPr>
            <p:cNvPr id="1309" name="Shape 1309"/>
            <p:cNvSpPr/>
            <p:nvPr/>
          </p:nvSpPr>
          <p:spPr>
            <a:xfrm>
              <a:off x="-895350" y="2781300"/>
              <a:ext cx="360000" cy="360000"/>
            </a:xfrm>
            <a:prstGeom prst="pie">
              <a:avLst>
                <a:gd name="adj1" fmla="val 0"/>
                <a:gd name="adj2" fmla="val 16200000"/>
              </a:avLst>
            </a:prstGeom>
            <a:solidFill>
              <a:srgbClr val="2E75B5"/>
            </a:solid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p:txBody>
        </p:sp>
        <p:sp>
          <p:nvSpPr>
            <p:cNvPr id="1310" name="Shape 1310"/>
            <p:cNvSpPr/>
            <p:nvPr/>
          </p:nvSpPr>
          <p:spPr>
            <a:xfrm>
              <a:off x="-895350" y="2781300"/>
              <a:ext cx="360000" cy="360000"/>
            </a:xfrm>
            <a:prstGeom prst="ellipse">
              <a:avLst/>
            </a:prstGeom>
            <a:noFill/>
            <a:ln w="12700" cap="flat" cmpd="sng">
              <a:solidFill>
                <a:srgbClr val="2E75B5"/>
              </a:solidFill>
              <a:prstDash val="solid"/>
              <a:miter lim="800000"/>
              <a:headEnd type="none" w="med" len="med"/>
              <a:tailEnd type="none" w="med" len="med"/>
            </a:ln>
          </p:spPr>
          <p:txBody>
            <a:bodyPr wrap="square" lIns="91425" tIns="45700" rIns="91425" bIns="45700" anchor="ctr" anchorCtr="0">
              <a:noAutofit/>
            </a:bodyPr>
            <a:lstStyle/>
            <a:p>
              <a:pPr marL="0" marR="0" lvl="0" indent="-76200" algn="ctr" rtl="0">
                <a:lnSpc>
                  <a:spcPct val="114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sp>
        <p:nvSpPr>
          <p:cNvPr id="1311" name="Shape 1311"/>
          <p:cNvSpPr txBox="1"/>
          <p:nvPr/>
        </p:nvSpPr>
        <p:spPr>
          <a:xfrm>
            <a:off x="340114" y="205391"/>
            <a:ext cx="7483800" cy="708000"/>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chemeClr val="dk1"/>
              </a:buClr>
              <a:buSzPct val="25000"/>
              <a:buFont typeface="Avenir"/>
              <a:buNone/>
            </a:pPr>
            <a:r>
              <a:rPr lang="en-US" sz="2000" b="0" i="0" u="none" strike="noStrike" cap="none">
                <a:solidFill>
                  <a:schemeClr val="dk1"/>
                </a:solidFill>
                <a:latin typeface="Avenir"/>
                <a:ea typeface="Avenir"/>
                <a:cs typeface="Avenir"/>
                <a:sym typeface="Avenir"/>
              </a:rPr>
              <a:t>From criteria we developed to assess overall compatibility of certain partners, 1Scope should partner with university societies </a:t>
            </a:r>
          </a:p>
        </p:txBody>
      </p:sp>
      <p:sp>
        <p:nvSpPr>
          <p:cNvPr id="1312" name="Shape 1312"/>
          <p:cNvSpPr/>
          <p:nvPr/>
        </p:nvSpPr>
        <p:spPr>
          <a:xfrm>
            <a:off x="5731837" y="1923804"/>
            <a:ext cx="410400" cy="411900"/>
          </a:xfrm>
          <a:prstGeom prst="ellipse">
            <a:avLst/>
          </a:prstGeom>
          <a:solidFill>
            <a:srgbClr val="D8D8D8"/>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1</a:t>
            </a:r>
          </a:p>
        </p:txBody>
      </p:sp>
      <p:sp>
        <p:nvSpPr>
          <p:cNvPr id="1313" name="Shape 1313"/>
          <p:cNvSpPr/>
          <p:nvPr/>
        </p:nvSpPr>
        <p:spPr>
          <a:xfrm>
            <a:off x="5731837" y="2850984"/>
            <a:ext cx="410400" cy="411900"/>
          </a:xfrm>
          <a:prstGeom prst="ellipse">
            <a:avLst/>
          </a:prstGeom>
          <a:solidFill>
            <a:srgbClr val="D8D8D8"/>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2</a:t>
            </a:r>
          </a:p>
        </p:txBody>
      </p:sp>
      <p:sp>
        <p:nvSpPr>
          <p:cNvPr id="1314" name="Shape 1314"/>
          <p:cNvSpPr/>
          <p:nvPr/>
        </p:nvSpPr>
        <p:spPr>
          <a:xfrm>
            <a:off x="5731837" y="3782987"/>
            <a:ext cx="410400" cy="411900"/>
          </a:xfrm>
          <a:prstGeom prst="ellipse">
            <a:avLst/>
          </a:prstGeom>
          <a:solidFill>
            <a:srgbClr val="D8D8D8"/>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3</a:t>
            </a:r>
          </a:p>
        </p:txBody>
      </p:sp>
      <p:sp>
        <p:nvSpPr>
          <p:cNvPr id="1315" name="Shape 1315"/>
          <p:cNvSpPr/>
          <p:nvPr/>
        </p:nvSpPr>
        <p:spPr>
          <a:xfrm>
            <a:off x="5731837" y="4752219"/>
            <a:ext cx="410400" cy="411900"/>
          </a:xfrm>
          <a:prstGeom prst="ellipse">
            <a:avLst/>
          </a:prstGeom>
          <a:solidFill>
            <a:srgbClr val="D8D8D8"/>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4</a:t>
            </a:r>
          </a:p>
        </p:txBody>
      </p:sp>
      <p:sp>
        <p:nvSpPr>
          <p:cNvPr id="1316" name="Shape 1316"/>
          <p:cNvSpPr/>
          <p:nvPr/>
        </p:nvSpPr>
        <p:spPr>
          <a:xfrm>
            <a:off x="5731837" y="5624586"/>
            <a:ext cx="410400" cy="411900"/>
          </a:xfrm>
          <a:prstGeom prst="ellipse">
            <a:avLst/>
          </a:prstGeom>
          <a:solidFill>
            <a:srgbClr val="D8D8D8"/>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5</a:t>
            </a:r>
          </a:p>
        </p:txBody>
      </p:sp>
      <p:sp>
        <p:nvSpPr>
          <p:cNvPr id="1317" name="Shape 1317"/>
          <p:cNvSpPr/>
          <p:nvPr/>
        </p:nvSpPr>
        <p:spPr>
          <a:xfrm rot="5400000">
            <a:off x="3232623" y="3382183"/>
            <a:ext cx="4248900" cy="334500"/>
          </a:xfrm>
          <a:prstGeom prst="triangle">
            <a:avLst>
              <a:gd name="adj" fmla="val 50000"/>
            </a:avLst>
          </a:prstGeom>
          <a:solidFill>
            <a:schemeClr val="lt2"/>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318" name="Shape 1318"/>
          <p:cNvSpPr/>
          <p:nvPr/>
        </p:nvSpPr>
        <p:spPr>
          <a:xfrm>
            <a:off x="6279077" y="1056904"/>
            <a:ext cx="2591700" cy="617400"/>
          </a:xfrm>
          <a:prstGeom prst="roundRect">
            <a:avLst>
              <a:gd name="adj" fmla="val 16667"/>
            </a:avLst>
          </a:prstGeom>
          <a:solidFill>
            <a:srgbClr val="FABD32"/>
          </a:solidFill>
          <a:ln>
            <a:noFill/>
          </a:ln>
        </p:spPr>
        <p:txBody>
          <a:bodyPr wrap="square" lIns="91425" tIns="45700" rIns="91425" bIns="45700" anchor="ctr" anchorCtr="0">
            <a:noAutofit/>
          </a:bodyPr>
          <a:lstStyle/>
          <a:p>
            <a:pPr marL="0" marR="0" lvl="0" indent="-25400" algn="ctr" rtl="0">
              <a:lnSpc>
                <a:spcPct val="100000"/>
              </a:lnSpc>
              <a:spcBef>
                <a:spcPts val="0"/>
              </a:spcBef>
              <a:spcAft>
                <a:spcPts val="0"/>
              </a:spcAft>
              <a:buClr>
                <a:schemeClr val="lt1"/>
              </a:buClr>
              <a:buSzPct val="25000"/>
              <a:buFont typeface="Avenir"/>
              <a:buNone/>
            </a:pPr>
            <a:r>
              <a:rPr lang="en-US" sz="1600" b="0" i="0" u="none" strike="noStrike" cap="none">
                <a:solidFill>
                  <a:schemeClr val="lt1"/>
                </a:solidFill>
                <a:latin typeface="Avenir"/>
                <a:ea typeface="Avenir"/>
                <a:cs typeface="Avenir"/>
                <a:sym typeface="Avenir"/>
              </a:rPr>
              <a:t>Steps to create a partnership</a:t>
            </a:r>
          </a:p>
        </p:txBody>
      </p:sp>
      <p:sp>
        <p:nvSpPr>
          <p:cNvPr id="1319" name="Shape 1319"/>
          <p:cNvSpPr/>
          <p:nvPr/>
        </p:nvSpPr>
        <p:spPr>
          <a:xfrm>
            <a:off x="6279077" y="1821010"/>
            <a:ext cx="2591700" cy="617400"/>
          </a:xfrm>
          <a:prstGeom prst="roundRect">
            <a:avLst>
              <a:gd name="adj" fmla="val 16667"/>
            </a:avLst>
          </a:prstGeom>
          <a:noFill/>
          <a:ln w="12700" cap="flat" cmpd="sng">
            <a:solidFill>
              <a:srgbClr val="FABD32"/>
            </a:solidFill>
            <a:prstDash val="solid"/>
            <a:miter lim="800000"/>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Analyse partnership under criteria</a:t>
            </a:r>
          </a:p>
        </p:txBody>
      </p:sp>
      <p:sp>
        <p:nvSpPr>
          <p:cNvPr id="1320" name="Shape 1320"/>
          <p:cNvSpPr/>
          <p:nvPr/>
        </p:nvSpPr>
        <p:spPr>
          <a:xfrm>
            <a:off x="6279077" y="2759394"/>
            <a:ext cx="2591700" cy="617400"/>
          </a:xfrm>
          <a:prstGeom prst="roundRect">
            <a:avLst>
              <a:gd name="adj" fmla="val 16667"/>
            </a:avLst>
          </a:prstGeom>
          <a:noFill/>
          <a:ln w="12700" cap="flat" cmpd="sng">
            <a:solidFill>
              <a:srgbClr val="FABD32"/>
            </a:solidFill>
            <a:prstDash val="solid"/>
            <a:miter lim="800000"/>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Identify and choose potential partners with best fit</a:t>
            </a:r>
          </a:p>
        </p:txBody>
      </p:sp>
      <p:sp>
        <p:nvSpPr>
          <p:cNvPr id="1321" name="Shape 1321"/>
          <p:cNvSpPr/>
          <p:nvPr/>
        </p:nvSpPr>
        <p:spPr>
          <a:xfrm>
            <a:off x="6242950" y="3680194"/>
            <a:ext cx="2591700" cy="617400"/>
          </a:xfrm>
          <a:prstGeom prst="roundRect">
            <a:avLst>
              <a:gd name="adj" fmla="val 16667"/>
            </a:avLst>
          </a:prstGeom>
          <a:noFill/>
          <a:ln w="12700" cap="flat" cmpd="sng">
            <a:solidFill>
              <a:srgbClr val="FABD32"/>
            </a:solidFill>
            <a:prstDash val="solid"/>
            <a:miter lim="800000"/>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Initiate contact through a personalised email or phone call</a:t>
            </a:r>
          </a:p>
        </p:txBody>
      </p:sp>
      <p:sp>
        <p:nvSpPr>
          <p:cNvPr id="1322" name="Shape 1322"/>
          <p:cNvSpPr/>
          <p:nvPr/>
        </p:nvSpPr>
        <p:spPr>
          <a:xfrm>
            <a:off x="6254798" y="4600994"/>
            <a:ext cx="2591700" cy="617400"/>
          </a:xfrm>
          <a:prstGeom prst="roundRect">
            <a:avLst>
              <a:gd name="adj" fmla="val 16667"/>
            </a:avLst>
          </a:prstGeom>
          <a:noFill/>
          <a:ln w="12700" cap="flat" cmpd="sng">
            <a:solidFill>
              <a:srgbClr val="FABD32"/>
            </a:solidFill>
            <a:prstDash val="solid"/>
            <a:miter lim="800000"/>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dk1"/>
              </a:buClr>
              <a:buSzPct val="100000"/>
              <a:buFont typeface="Avenir"/>
              <a:buNone/>
            </a:pPr>
            <a:r>
              <a:rPr lang="en-US" sz="1400" b="0" i="0" u="none" strike="noStrike" cap="none">
                <a:solidFill>
                  <a:schemeClr val="dk1"/>
                </a:solidFill>
                <a:latin typeface="Avenir"/>
                <a:ea typeface="Avenir"/>
                <a:cs typeface="Avenir"/>
                <a:sym typeface="Avenir"/>
              </a:rPr>
              <a:t>Upon mutual interest, 1 on 1 discussion on contract and event proposals</a:t>
            </a:r>
          </a:p>
        </p:txBody>
      </p:sp>
      <p:sp>
        <p:nvSpPr>
          <p:cNvPr id="1323" name="Shape 1323"/>
          <p:cNvSpPr/>
          <p:nvPr/>
        </p:nvSpPr>
        <p:spPr>
          <a:xfrm>
            <a:off x="6279077" y="5521793"/>
            <a:ext cx="2591700" cy="617400"/>
          </a:xfrm>
          <a:prstGeom prst="roundRect">
            <a:avLst>
              <a:gd name="adj" fmla="val 16667"/>
            </a:avLst>
          </a:prstGeom>
          <a:noFill/>
          <a:ln w="12700" cap="flat" cmpd="sng">
            <a:solidFill>
              <a:srgbClr val="FABD32"/>
            </a:solidFill>
            <a:prstDash val="solid"/>
            <a:miter lim="800000"/>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Agreements are made officially with signing of contract</a:t>
            </a:r>
          </a:p>
        </p:txBody>
      </p:sp>
      <p:sp>
        <p:nvSpPr>
          <p:cNvPr id="1324" name="Shape 1324"/>
          <p:cNvSpPr/>
          <p:nvPr/>
        </p:nvSpPr>
        <p:spPr>
          <a:xfrm>
            <a:off x="4155505" y="1201190"/>
            <a:ext cx="888900" cy="4711840"/>
          </a:xfrm>
          <a:prstGeom prst="roundRect">
            <a:avLst>
              <a:gd name="adj" fmla="val 16667"/>
            </a:avLst>
          </a:prstGeom>
          <a:noFill/>
          <a:ln w="28575" cap="flat" cmpd="sng">
            <a:solidFill>
              <a:srgbClr val="FABD32"/>
            </a:solidFill>
            <a:prstDash val="dash"/>
            <a:miter lim="800000"/>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pic>
        <p:nvPicPr>
          <p:cNvPr id="1329" name="Shape 1329" descr="https://ssl.gstatic.com/ui/v1/icons/mail/images/cleardot.gif"/>
          <p:cNvPicPr preferRelativeResize="0"/>
          <p:nvPr/>
        </p:nvPicPr>
        <p:blipFill rotWithShape="1">
          <a:blip r:embed="rId3">
            <a:alphaModFix/>
          </a:blip>
          <a:srcRect/>
          <a:stretch/>
        </p:blipFill>
        <p:spPr>
          <a:xfrm>
            <a:off x="-2785403" y="5259290"/>
            <a:ext cx="7144" cy="7144"/>
          </a:xfrm>
          <a:prstGeom prst="rect">
            <a:avLst/>
          </a:prstGeom>
          <a:noFill/>
          <a:ln>
            <a:noFill/>
          </a:ln>
        </p:spPr>
      </p:pic>
      <p:sp>
        <p:nvSpPr>
          <p:cNvPr id="1330" name="Shape 1330"/>
          <p:cNvSpPr txBox="1"/>
          <p:nvPr/>
        </p:nvSpPr>
        <p:spPr>
          <a:xfrm>
            <a:off x="217884" y="257118"/>
            <a:ext cx="8111700" cy="400200"/>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chemeClr val="dk1"/>
              </a:buClr>
              <a:buSzPct val="25000"/>
              <a:buFont typeface="Avenir"/>
              <a:buNone/>
            </a:pPr>
            <a:r>
              <a:rPr lang="en-US" sz="2000" b="0" i="0" u="none" strike="noStrike" cap="none">
                <a:solidFill>
                  <a:schemeClr val="dk1"/>
                </a:solidFill>
                <a:latin typeface="Avenir"/>
                <a:ea typeface="Avenir"/>
                <a:cs typeface="Avenir"/>
                <a:sym typeface="Avenir"/>
              </a:rPr>
              <a:t>1Scope’s offerings align and fit well with society offerings</a:t>
            </a:r>
          </a:p>
        </p:txBody>
      </p:sp>
      <p:sp>
        <p:nvSpPr>
          <p:cNvPr id="1331" name="Shape 1331"/>
          <p:cNvSpPr/>
          <p:nvPr/>
        </p:nvSpPr>
        <p:spPr>
          <a:xfrm>
            <a:off x="972469" y="1677174"/>
            <a:ext cx="2470800" cy="812400"/>
          </a:xfrm>
          <a:prstGeom prst="roundRect">
            <a:avLst>
              <a:gd name="adj" fmla="val 16667"/>
            </a:avLst>
          </a:prstGeom>
          <a:solidFill>
            <a:schemeClr val="lt2"/>
          </a:solidFill>
          <a:ln w="12700" cap="flat" cmpd="sng">
            <a:solidFill>
              <a:schemeClr val="lt2"/>
            </a:solidFill>
            <a:prstDash val="solid"/>
            <a:miter lim="800000"/>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Exposure to broad student base</a:t>
            </a:r>
          </a:p>
        </p:txBody>
      </p:sp>
      <p:sp>
        <p:nvSpPr>
          <p:cNvPr id="1332" name="Shape 1332"/>
          <p:cNvSpPr/>
          <p:nvPr/>
        </p:nvSpPr>
        <p:spPr>
          <a:xfrm>
            <a:off x="972469" y="2888028"/>
            <a:ext cx="2470800" cy="812400"/>
          </a:xfrm>
          <a:prstGeom prst="roundRect">
            <a:avLst>
              <a:gd name="adj" fmla="val 16667"/>
            </a:avLst>
          </a:prstGeom>
          <a:solidFill>
            <a:schemeClr val="lt2"/>
          </a:solidFill>
          <a:ln w="12700" cap="flat" cmpd="sng">
            <a:solidFill>
              <a:schemeClr val="lt2"/>
            </a:solidFill>
            <a:prstDash val="solid"/>
            <a:miter lim="800000"/>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Need identification and understanding</a:t>
            </a:r>
          </a:p>
        </p:txBody>
      </p:sp>
      <p:sp>
        <p:nvSpPr>
          <p:cNvPr id="1333" name="Shape 1333"/>
          <p:cNvSpPr/>
          <p:nvPr/>
        </p:nvSpPr>
        <p:spPr>
          <a:xfrm>
            <a:off x="972469" y="4098882"/>
            <a:ext cx="2470800" cy="812400"/>
          </a:xfrm>
          <a:prstGeom prst="roundRect">
            <a:avLst>
              <a:gd name="adj" fmla="val 16667"/>
            </a:avLst>
          </a:prstGeom>
          <a:solidFill>
            <a:schemeClr val="lt2"/>
          </a:solidFill>
          <a:ln w="12700" cap="flat" cmpd="sng">
            <a:solidFill>
              <a:schemeClr val="lt2"/>
            </a:solidFill>
            <a:prstDash val="solid"/>
            <a:miter lim="800000"/>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Willingness to create events which align with vision of growing students</a:t>
            </a:r>
          </a:p>
        </p:txBody>
      </p:sp>
      <p:sp>
        <p:nvSpPr>
          <p:cNvPr id="1334" name="Shape 1334"/>
          <p:cNvSpPr/>
          <p:nvPr/>
        </p:nvSpPr>
        <p:spPr>
          <a:xfrm>
            <a:off x="972469" y="5309735"/>
            <a:ext cx="2470800" cy="812400"/>
          </a:xfrm>
          <a:prstGeom prst="roundRect">
            <a:avLst>
              <a:gd name="adj" fmla="val 16667"/>
            </a:avLst>
          </a:prstGeom>
          <a:solidFill>
            <a:schemeClr val="lt2"/>
          </a:solidFill>
          <a:ln w="12700" cap="flat" cmpd="sng">
            <a:solidFill>
              <a:schemeClr val="lt2"/>
            </a:solidFill>
            <a:prstDash val="solid"/>
            <a:miter lim="800000"/>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Positive brand association and extensive reach</a:t>
            </a:r>
          </a:p>
        </p:txBody>
      </p:sp>
      <p:pic>
        <p:nvPicPr>
          <p:cNvPr id="1335" name="Shape 1335"/>
          <p:cNvPicPr preferRelativeResize="0"/>
          <p:nvPr/>
        </p:nvPicPr>
        <p:blipFill rotWithShape="1">
          <a:blip r:embed="rId4">
            <a:alphaModFix/>
          </a:blip>
          <a:srcRect/>
          <a:stretch/>
        </p:blipFill>
        <p:spPr>
          <a:xfrm>
            <a:off x="188792" y="3009339"/>
            <a:ext cx="556871" cy="556871"/>
          </a:xfrm>
          <a:prstGeom prst="rect">
            <a:avLst/>
          </a:prstGeom>
          <a:noFill/>
          <a:ln>
            <a:noFill/>
          </a:ln>
        </p:spPr>
      </p:pic>
      <p:pic>
        <p:nvPicPr>
          <p:cNvPr id="1336" name="Shape 1336"/>
          <p:cNvPicPr preferRelativeResize="0"/>
          <p:nvPr/>
        </p:nvPicPr>
        <p:blipFill rotWithShape="1">
          <a:blip r:embed="rId5">
            <a:alphaModFix/>
          </a:blip>
          <a:srcRect/>
          <a:stretch/>
        </p:blipFill>
        <p:spPr>
          <a:xfrm>
            <a:off x="109758" y="4154773"/>
            <a:ext cx="635652" cy="635652"/>
          </a:xfrm>
          <a:prstGeom prst="rect">
            <a:avLst/>
          </a:prstGeom>
          <a:noFill/>
          <a:ln>
            <a:noFill/>
          </a:ln>
        </p:spPr>
      </p:pic>
      <p:pic>
        <p:nvPicPr>
          <p:cNvPr id="1337" name="Shape 1337"/>
          <p:cNvPicPr preferRelativeResize="0"/>
          <p:nvPr/>
        </p:nvPicPr>
        <p:blipFill rotWithShape="1">
          <a:blip r:embed="rId6">
            <a:alphaModFix/>
          </a:blip>
          <a:srcRect/>
          <a:stretch/>
        </p:blipFill>
        <p:spPr>
          <a:xfrm>
            <a:off x="109758" y="1745081"/>
            <a:ext cx="676226" cy="676226"/>
          </a:xfrm>
          <a:prstGeom prst="rect">
            <a:avLst/>
          </a:prstGeom>
          <a:noFill/>
          <a:ln>
            <a:noFill/>
          </a:ln>
        </p:spPr>
      </p:pic>
      <p:pic>
        <p:nvPicPr>
          <p:cNvPr id="1338" name="Shape 1338"/>
          <p:cNvPicPr preferRelativeResize="0"/>
          <p:nvPr/>
        </p:nvPicPr>
        <p:blipFill rotWithShape="1">
          <a:blip r:embed="rId7">
            <a:alphaModFix/>
          </a:blip>
          <a:srcRect/>
          <a:stretch/>
        </p:blipFill>
        <p:spPr>
          <a:xfrm>
            <a:off x="172833" y="5379115"/>
            <a:ext cx="576838" cy="576838"/>
          </a:xfrm>
          <a:prstGeom prst="rect">
            <a:avLst/>
          </a:prstGeom>
          <a:noFill/>
          <a:ln>
            <a:noFill/>
          </a:ln>
        </p:spPr>
      </p:pic>
      <p:cxnSp>
        <p:nvCxnSpPr>
          <p:cNvPr id="1339" name="Shape 1339"/>
          <p:cNvCxnSpPr/>
          <p:nvPr/>
        </p:nvCxnSpPr>
        <p:spPr>
          <a:xfrm rot="10800000" flipH="1">
            <a:off x="1226914" y="1408756"/>
            <a:ext cx="1995946" cy="33211"/>
          </a:xfrm>
          <a:prstGeom prst="straightConnector1">
            <a:avLst/>
          </a:prstGeom>
          <a:noFill/>
          <a:ln w="9525" cap="flat" cmpd="sng">
            <a:solidFill>
              <a:schemeClr val="dk1"/>
            </a:solidFill>
            <a:prstDash val="solid"/>
            <a:miter lim="800000"/>
            <a:headEnd type="none" w="med" len="med"/>
            <a:tailEnd type="none" w="med" len="med"/>
          </a:ln>
        </p:spPr>
      </p:cxnSp>
      <p:sp>
        <p:nvSpPr>
          <p:cNvPr id="1340" name="Shape 1340"/>
          <p:cNvSpPr txBox="1"/>
          <p:nvPr/>
        </p:nvSpPr>
        <p:spPr>
          <a:xfrm>
            <a:off x="1226914" y="1072635"/>
            <a:ext cx="1995946" cy="329468"/>
          </a:xfrm>
          <a:prstGeom prst="rect">
            <a:avLst/>
          </a:prstGeom>
          <a:noFill/>
          <a:ln>
            <a:noFill/>
          </a:ln>
        </p:spPr>
        <p:txBody>
          <a:bodyPr wrap="square" lIns="91425" tIns="45700" rIns="91425" bIns="45700" anchor="t" anchorCtr="0">
            <a:noAutofit/>
          </a:bodyPr>
          <a:lstStyle/>
          <a:p>
            <a:pPr marL="0" marR="0" lvl="0" indent="-28575" algn="ctr" rtl="0">
              <a:lnSpc>
                <a:spcPct val="100000"/>
              </a:lnSpc>
              <a:spcBef>
                <a:spcPts val="0"/>
              </a:spcBef>
              <a:spcAft>
                <a:spcPts val="0"/>
              </a:spcAft>
              <a:buClr>
                <a:schemeClr val="dk1"/>
              </a:buClr>
              <a:buSzPct val="25000"/>
              <a:buFont typeface="Avenir"/>
              <a:buNone/>
            </a:pPr>
            <a:r>
              <a:rPr lang="en-US" sz="1800" b="0" i="0" u="none" strike="noStrike" cap="none">
                <a:solidFill>
                  <a:schemeClr val="dk1"/>
                </a:solidFill>
                <a:latin typeface="Avenir"/>
                <a:ea typeface="Avenir"/>
                <a:cs typeface="Avenir"/>
                <a:sym typeface="Avenir"/>
              </a:rPr>
              <a:t>Society offerings</a:t>
            </a:r>
          </a:p>
        </p:txBody>
      </p:sp>
      <p:sp>
        <p:nvSpPr>
          <p:cNvPr id="1341" name="Shape 1341"/>
          <p:cNvSpPr/>
          <p:nvPr/>
        </p:nvSpPr>
        <p:spPr>
          <a:xfrm>
            <a:off x="6101337" y="1677174"/>
            <a:ext cx="2470800" cy="812400"/>
          </a:xfrm>
          <a:prstGeom prst="roundRect">
            <a:avLst>
              <a:gd name="adj" fmla="val 16667"/>
            </a:avLst>
          </a:prstGeom>
          <a:solidFill>
            <a:schemeClr val="lt2"/>
          </a:solidFill>
          <a:ln w="12700" cap="flat" cmpd="sng">
            <a:solidFill>
              <a:schemeClr val="lt2"/>
            </a:solidFill>
            <a:prstDash val="solid"/>
            <a:miter lim="800000"/>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Able to connect students with more professionals</a:t>
            </a:r>
          </a:p>
        </p:txBody>
      </p:sp>
      <p:sp>
        <p:nvSpPr>
          <p:cNvPr id="1342" name="Shape 1342"/>
          <p:cNvSpPr/>
          <p:nvPr/>
        </p:nvSpPr>
        <p:spPr>
          <a:xfrm>
            <a:off x="6101337" y="2868580"/>
            <a:ext cx="2470800" cy="812400"/>
          </a:xfrm>
          <a:prstGeom prst="roundRect">
            <a:avLst>
              <a:gd name="adj" fmla="val 16667"/>
            </a:avLst>
          </a:prstGeom>
          <a:solidFill>
            <a:schemeClr val="lt2"/>
          </a:solidFill>
          <a:ln w="12700" cap="flat" cmpd="sng">
            <a:solidFill>
              <a:schemeClr val="lt2"/>
            </a:solidFill>
            <a:prstDash val="solid"/>
            <a:miter lim="800000"/>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Resources such as venue and refreshments</a:t>
            </a:r>
          </a:p>
        </p:txBody>
      </p:sp>
      <p:sp>
        <p:nvSpPr>
          <p:cNvPr id="1343" name="Shape 1343"/>
          <p:cNvSpPr/>
          <p:nvPr/>
        </p:nvSpPr>
        <p:spPr>
          <a:xfrm>
            <a:off x="6101338" y="4059986"/>
            <a:ext cx="2470800" cy="812400"/>
          </a:xfrm>
          <a:prstGeom prst="roundRect">
            <a:avLst>
              <a:gd name="adj" fmla="val 16667"/>
            </a:avLst>
          </a:prstGeom>
          <a:solidFill>
            <a:schemeClr val="lt2"/>
          </a:solidFill>
          <a:ln w="12700" cap="flat" cmpd="sng">
            <a:solidFill>
              <a:schemeClr val="lt2"/>
            </a:solidFill>
            <a:prstDash val="solid"/>
            <a:miter lim="800000"/>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Willingness to help societies create events which grow students</a:t>
            </a:r>
          </a:p>
        </p:txBody>
      </p:sp>
      <p:cxnSp>
        <p:nvCxnSpPr>
          <p:cNvPr id="1344" name="Shape 1344"/>
          <p:cNvCxnSpPr/>
          <p:nvPr/>
        </p:nvCxnSpPr>
        <p:spPr>
          <a:xfrm>
            <a:off x="6062650" y="1402103"/>
            <a:ext cx="2141742" cy="6653"/>
          </a:xfrm>
          <a:prstGeom prst="straightConnector1">
            <a:avLst/>
          </a:prstGeom>
          <a:noFill/>
          <a:ln w="9525" cap="flat" cmpd="sng">
            <a:solidFill>
              <a:schemeClr val="dk1"/>
            </a:solidFill>
            <a:prstDash val="solid"/>
            <a:miter lim="800000"/>
            <a:headEnd type="none" w="med" len="med"/>
            <a:tailEnd type="none" w="med" len="med"/>
          </a:ln>
        </p:spPr>
      </p:cxnSp>
      <p:sp>
        <p:nvSpPr>
          <p:cNvPr id="1345" name="Shape 1345"/>
          <p:cNvSpPr txBox="1"/>
          <p:nvPr/>
        </p:nvSpPr>
        <p:spPr>
          <a:xfrm>
            <a:off x="6062650" y="1014290"/>
            <a:ext cx="2141742" cy="196099"/>
          </a:xfrm>
          <a:prstGeom prst="rect">
            <a:avLst/>
          </a:prstGeom>
          <a:noFill/>
          <a:ln>
            <a:noFill/>
          </a:ln>
        </p:spPr>
        <p:txBody>
          <a:bodyPr wrap="square" lIns="91425" tIns="45700" rIns="91425" bIns="45700" anchor="t" anchorCtr="0">
            <a:noAutofit/>
          </a:bodyPr>
          <a:lstStyle/>
          <a:p>
            <a:pPr marL="0" marR="0" lvl="0" indent="-28575" algn="ctr" rtl="0">
              <a:lnSpc>
                <a:spcPct val="100000"/>
              </a:lnSpc>
              <a:spcBef>
                <a:spcPts val="0"/>
              </a:spcBef>
              <a:spcAft>
                <a:spcPts val="0"/>
              </a:spcAft>
              <a:buClr>
                <a:schemeClr val="dk1"/>
              </a:buClr>
              <a:buSzPct val="25000"/>
              <a:buFont typeface="Avenir"/>
              <a:buNone/>
            </a:pPr>
            <a:r>
              <a:rPr lang="en-US" sz="1800" b="0" i="0" u="none" strike="noStrike" cap="none">
                <a:solidFill>
                  <a:schemeClr val="dk1"/>
                </a:solidFill>
                <a:latin typeface="Avenir"/>
                <a:ea typeface="Avenir"/>
                <a:cs typeface="Avenir"/>
                <a:sym typeface="Avenir"/>
              </a:rPr>
              <a:t>1Scope’s offerings</a:t>
            </a:r>
          </a:p>
        </p:txBody>
      </p:sp>
      <p:sp>
        <p:nvSpPr>
          <p:cNvPr id="1346" name="Shape 1346"/>
          <p:cNvSpPr/>
          <p:nvPr/>
        </p:nvSpPr>
        <p:spPr>
          <a:xfrm>
            <a:off x="6101337" y="5251391"/>
            <a:ext cx="2470800" cy="812400"/>
          </a:xfrm>
          <a:prstGeom prst="roundRect">
            <a:avLst>
              <a:gd name="adj" fmla="val 16667"/>
            </a:avLst>
          </a:prstGeom>
          <a:solidFill>
            <a:schemeClr val="lt2"/>
          </a:solidFill>
          <a:ln w="12700" cap="flat" cmpd="sng">
            <a:solidFill>
              <a:schemeClr val="lt2"/>
            </a:solidFill>
            <a:prstDash val="solid"/>
            <a:miter lim="800000"/>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dk1"/>
              </a:buClr>
              <a:buSzPct val="25000"/>
              <a:buFont typeface="Avenir"/>
              <a:buNone/>
            </a:pPr>
            <a:r>
              <a:rPr lang="en-US" sz="1400" b="0" i="0" u="none" strike="noStrike" cap="none">
                <a:solidFill>
                  <a:schemeClr val="dk1"/>
                </a:solidFill>
                <a:latin typeface="Avenir"/>
                <a:ea typeface="Avenir"/>
                <a:cs typeface="Avenir"/>
                <a:sym typeface="Avenir"/>
              </a:rPr>
              <a:t>An accessible platform where societies can post their events for all users to expand reach</a:t>
            </a:r>
          </a:p>
        </p:txBody>
      </p:sp>
      <p:pic>
        <p:nvPicPr>
          <p:cNvPr id="1347" name="Shape 1347"/>
          <p:cNvPicPr preferRelativeResize="0"/>
          <p:nvPr/>
        </p:nvPicPr>
        <p:blipFill rotWithShape="1">
          <a:blip r:embed="rId8">
            <a:alphaModFix/>
          </a:blip>
          <a:srcRect/>
          <a:stretch/>
        </p:blipFill>
        <p:spPr>
          <a:xfrm>
            <a:off x="5242107" y="1797798"/>
            <a:ext cx="570846" cy="570846"/>
          </a:xfrm>
          <a:prstGeom prst="rect">
            <a:avLst/>
          </a:prstGeom>
          <a:noFill/>
          <a:ln>
            <a:noFill/>
          </a:ln>
        </p:spPr>
      </p:pic>
      <p:pic>
        <p:nvPicPr>
          <p:cNvPr id="1348" name="Shape 1348"/>
          <p:cNvPicPr preferRelativeResize="0"/>
          <p:nvPr/>
        </p:nvPicPr>
        <p:blipFill rotWithShape="1">
          <a:blip r:embed="rId9">
            <a:alphaModFix/>
          </a:blip>
          <a:srcRect/>
          <a:stretch/>
        </p:blipFill>
        <p:spPr>
          <a:xfrm>
            <a:off x="5282328" y="2955680"/>
            <a:ext cx="594974" cy="594974"/>
          </a:xfrm>
          <a:prstGeom prst="rect">
            <a:avLst/>
          </a:prstGeom>
          <a:noFill/>
          <a:ln>
            <a:noFill/>
          </a:ln>
        </p:spPr>
      </p:pic>
      <p:pic>
        <p:nvPicPr>
          <p:cNvPr id="1349" name="Shape 1349"/>
          <p:cNvPicPr preferRelativeResize="0"/>
          <p:nvPr/>
        </p:nvPicPr>
        <p:blipFill rotWithShape="1">
          <a:blip r:embed="rId10">
            <a:alphaModFix/>
          </a:blip>
          <a:srcRect/>
          <a:stretch/>
        </p:blipFill>
        <p:spPr>
          <a:xfrm>
            <a:off x="5242107" y="4137702"/>
            <a:ext cx="635151" cy="635151"/>
          </a:xfrm>
          <a:prstGeom prst="rect">
            <a:avLst/>
          </a:prstGeom>
          <a:noFill/>
          <a:ln>
            <a:noFill/>
          </a:ln>
        </p:spPr>
      </p:pic>
      <p:pic>
        <p:nvPicPr>
          <p:cNvPr id="1350" name="Shape 1350"/>
          <p:cNvPicPr preferRelativeResize="0"/>
          <p:nvPr/>
        </p:nvPicPr>
        <p:blipFill rotWithShape="1">
          <a:blip r:embed="rId11">
            <a:alphaModFix/>
          </a:blip>
          <a:srcRect/>
          <a:stretch/>
        </p:blipFill>
        <p:spPr>
          <a:xfrm>
            <a:off x="5282328" y="5359922"/>
            <a:ext cx="596021" cy="596021"/>
          </a:xfrm>
          <a:prstGeom prst="rect">
            <a:avLst/>
          </a:prstGeom>
          <a:noFill/>
          <a:ln>
            <a:noFill/>
          </a:ln>
        </p:spPr>
      </p:pic>
      <p:sp>
        <p:nvSpPr>
          <p:cNvPr id="1351" name="Shape 1351"/>
          <p:cNvSpPr/>
          <p:nvPr/>
        </p:nvSpPr>
        <p:spPr>
          <a:xfrm>
            <a:off x="3503700" y="3617898"/>
            <a:ext cx="1296826" cy="531712"/>
          </a:xfrm>
          <a:prstGeom prst="leftArrow">
            <a:avLst>
              <a:gd name="adj1" fmla="val 50000"/>
              <a:gd name="adj2" fmla="val 50000"/>
            </a:avLst>
          </a:prstGeom>
          <a:solidFill>
            <a:srgbClr val="FFD966"/>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352" name="Shape 1352"/>
          <p:cNvSpPr/>
          <p:nvPr/>
        </p:nvSpPr>
        <p:spPr>
          <a:xfrm rot="10800000">
            <a:off x="3910358" y="3617898"/>
            <a:ext cx="1140968" cy="531712"/>
          </a:xfrm>
          <a:prstGeom prst="leftArrow">
            <a:avLst>
              <a:gd name="adj1" fmla="val 50000"/>
              <a:gd name="adj2" fmla="val 50000"/>
            </a:avLst>
          </a:prstGeom>
          <a:solidFill>
            <a:srgbClr val="FFD966"/>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pic>
        <p:nvPicPr>
          <p:cNvPr id="1357" name="Shape 1357" descr="Impact.jpeg"/>
          <p:cNvPicPr preferRelativeResize="0"/>
          <p:nvPr/>
        </p:nvPicPr>
        <p:blipFill rotWithShape="1">
          <a:blip r:embed="rId3">
            <a:alphaModFix/>
          </a:blip>
          <a:srcRect l="4742" r="4751"/>
          <a:stretch/>
        </p:blipFill>
        <p:spPr>
          <a:xfrm>
            <a:off x="0" y="0"/>
            <a:ext cx="9144000" cy="6858000"/>
          </a:xfrm>
          <a:prstGeom prst="rect">
            <a:avLst/>
          </a:prstGeom>
          <a:noFill/>
          <a:ln>
            <a:noFill/>
          </a:ln>
        </p:spPr>
      </p:pic>
      <p:pic>
        <p:nvPicPr>
          <p:cNvPr id="1358" name="Shape 1358" descr="C:\Users\linda\Desktop\Corner 3.png"/>
          <p:cNvPicPr preferRelativeResize="0"/>
          <p:nvPr/>
        </p:nvPicPr>
        <p:blipFill rotWithShape="1">
          <a:blip r:embed="rId4">
            <a:alphaModFix/>
          </a:blip>
          <a:srcRect/>
          <a:stretch/>
        </p:blipFill>
        <p:spPr>
          <a:xfrm>
            <a:off x="5620793" y="0"/>
            <a:ext cx="3523208" cy="1515373"/>
          </a:xfrm>
          <a:prstGeom prst="rect">
            <a:avLst/>
          </a:prstGeom>
          <a:noFill/>
          <a:ln>
            <a:noFill/>
          </a:ln>
        </p:spPr>
      </p:pic>
      <p:sp>
        <p:nvSpPr>
          <p:cNvPr id="1359" name="Shape 1359"/>
          <p:cNvSpPr/>
          <p:nvPr/>
        </p:nvSpPr>
        <p:spPr>
          <a:xfrm>
            <a:off x="2509275" y="5273750"/>
            <a:ext cx="6634725" cy="797400"/>
          </a:xfrm>
          <a:custGeom>
            <a:avLst/>
            <a:gdLst/>
            <a:ahLst/>
            <a:cxnLst/>
            <a:rect l="0" t="0" r="0" b="0"/>
            <a:pathLst>
              <a:path w="120000" h="120000" extrusionOk="0">
                <a:moveTo>
                  <a:pt x="30769" y="0"/>
                </a:moveTo>
                <a:lnTo>
                  <a:pt x="120000" y="0"/>
                </a:lnTo>
                <a:lnTo>
                  <a:pt x="120000" y="120000"/>
                </a:lnTo>
                <a:lnTo>
                  <a:pt x="0" y="120000"/>
                </a:lnTo>
                <a:lnTo>
                  <a:pt x="30769" y="0"/>
                </a:lnTo>
                <a:close/>
              </a:path>
            </a:pathLst>
          </a:custGeom>
          <a:solidFill>
            <a:schemeClr val="lt1">
              <a:alpha val="72156"/>
            </a:schemeClr>
          </a:solidFill>
          <a:ln>
            <a:noFill/>
          </a:ln>
        </p:spPr>
        <p:txBody>
          <a:bodyPr wrap="square" lIns="91425" tIns="45700" rIns="91425" bIns="45700" anchor="ctr" anchorCtr="0">
            <a:noAutofit/>
          </a:bodyPr>
          <a:lstStyle/>
          <a:p>
            <a:pPr marL="0" marR="0" lvl="0" indent="-50800" algn="l" rtl="0">
              <a:lnSpc>
                <a:spcPct val="100000"/>
              </a:lnSpc>
              <a:spcBef>
                <a:spcPts val="0"/>
              </a:spcBef>
              <a:spcAft>
                <a:spcPts val="0"/>
              </a:spcAft>
              <a:buClr>
                <a:schemeClr val="dk1"/>
              </a:buClr>
              <a:buSzPct val="25000"/>
              <a:buFont typeface="Avenir"/>
              <a:buNone/>
            </a:pPr>
            <a:r>
              <a:rPr lang="en-US" sz="3200" b="1" i="0" u="none" strike="noStrike" cap="none" dirty="0">
                <a:solidFill>
                  <a:schemeClr val="dk1"/>
                </a:solidFill>
                <a:latin typeface="Avenir"/>
                <a:ea typeface="Avenir"/>
                <a:cs typeface="Avenir"/>
                <a:sym typeface="Avenir"/>
              </a:rPr>
              <a:t>				</a:t>
            </a:r>
            <a:endParaRPr lang="en-US" sz="3200" b="1" i="0" u="none" strike="noStrike" cap="none" dirty="0" smtClean="0">
              <a:solidFill>
                <a:schemeClr val="dk1"/>
              </a:solidFill>
              <a:latin typeface="Avenir"/>
              <a:ea typeface="Avenir"/>
              <a:cs typeface="Avenir"/>
              <a:sym typeface="Avenir"/>
            </a:endParaRPr>
          </a:p>
          <a:p>
            <a:pPr marL="0" marR="0" lvl="0" indent="-50800" algn="l" rtl="0">
              <a:lnSpc>
                <a:spcPct val="100000"/>
              </a:lnSpc>
              <a:spcBef>
                <a:spcPts val="0"/>
              </a:spcBef>
              <a:spcAft>
                <a:spcPts val="0"/>
              </a:spcAft>
              <a:buClr>
                <a:schemeClr val="dk1"/>
              </a:buClr>
              <a:buSzPct val="25000"/>
              <a:buFont typeface="Avenir"/>
              <a:buNone/>
            </a:pPr>
            <a:endParaRPr lang="en-US" sz="3200" b="1" dirty="0">
              <a:solidFill>
                <a:schemeClr val="dk1"/>
              </a:solidFill>
              <a:latin typeface="Avenir"/>
              <a:ea typeface="Avenir"/>
              <a:cs typeface="Avenir"/>
              <a:sym typeface="Avenir"/>
            </a:endParaRPr>
          </a:p>
          <a:p>
            <a:pPr marL="0" marR="0" lvl="0" indent="-50800" algn="l" rtl="0">
              <a:lnSpc>
                <a:spcPct val="100000"/>
              </a:lnSpc>
              <a:spcBef>
                <a:spcPts val="0"/>
              </a:spcBef>
              <a:spcAft>
                <a:spcPts val="0"/>
              </a:spcAft>
              <a:buClr>
                <a:schemeClr val="dk1"/>
              </a:buClr>
              <a:buSzPct val="25000"/>
              <a:buFont typeface="Avenir"/>
              <a:buNone/>
            </a:pPr>
            <a:r>
              <a:rPr lang="en-US" sz="3200" b="1" i="0" u="none" strike="noStrike" cap="none" dirty="0" smtClean="0">
                <a:solidFill>
                  <a:schemeClr val="dk1"/>
                </a:solidFill>
                <a:latin typeface="Avenir"/>
                <a:ea typeface="Avenir"/>
                <a:cs typeface="Avenir"/>
                <a:sym typeface="Avenir"/>
              </a:rPr>
              <a:t>		Impact</a:t>
            </a:r>
            <a:endParaRPr lang="en-US" sz="3200" b="1" i="0" u="none" strike="noStrike" cap="none" dirty="0">
              <a:solidFill>
                <a:schemeClr val="dk1"/>
              </a:solidFill>
              <a:latin typeface="Avenir"/>
              <a:ea typeface="Avenir"/>
              <a:cs typeface="Avenir"/>
              <a:sym typeface="Avenir"/>
            </a:endParaRPr>
          </a:p>
        </p:txBody>
      </p:sp>
      <p:pic>
        <p:nvPicPr>
          <p:cNvPr id="1360" name="Shape 1360"/>
          <p:cNvPicPr preferRelativeResize="0"/>
          <p:nvPr/>
        </p:nvPicPr>
        <p:blipFill rotWithShape="1">
          <a:blip r:embed="rId5">
            <a:alphaModFix/>
          </a:blip>
          <a:srcRect/>
          <a:stretch/>
        </p:blipFill>
        <p:spPr>
          <a:xfrm>
            <a:off x="2889250" y="1841500"/>
            <a:ext cx="3347023" cy="317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p:nvPr/>
        </p:nvSpPr>
        <p:spPr>
          <a:xfrm>
            <a:off x="380424" y="123426"/>
            <a:ext cx="6566259" cy="707886"/>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chemeClr val="dk1"/>
              </a:buClr>
              <a:buSzPct val="25000"/>
              <a:buFont typeface="Avenir"/>
              <a:buNone/>
            </a:pPr>
            <a:r>
              <a:rPr lang="en-US" sz="2000" b="0" i="0" u="none" strike="noStrike" cap="none">
                <a:solidFill>
                  <a:schemeClr val="dk1"/>
                </a:solidFill>
                <a:latin typeface="Avenir"/>
                <a:ea typeface="Avenir"/>
                <a:cs typeface="Avenir"/>
                <a:sym typeface="Avenir"/>
              </a:rPr>
              <a:t>A clear marketing strategy and value proposition can help foster connection with 1Scope brand </a:t>
            </a:r>
          </a:p>
        </p:txBody>
      </p:sp>
      <p:sp>
        <p:nvSpPr>
          <p:cNvPr id="347" name="Shape 347"/>
          <p:cNvSpPr/>
          <p:nvPr/>
        </p:nvSpPr>
        <p:spPr>
          <a:xfrm>
            <a:off x="691250" y="2872325"/>
            <a:ext cx="2407800" cy="494400"/>
          </a:xfrm>
          <a:prstGeom prst="roundRect">
            <a:avLst>
              <a:gd name="adj" fmla="val 16667"/>
            </a:avLst>
          </a:prstGeom>
          <a:noFill/>
          <a:ln w="38100" cap="flat" cmpd="sng">
            <a:solidFill>
              <a:srgbClr val="F4B400"/>
            </a:solidFill>
            <a:prstDash val="dash"/>
            <a:round/>
            <a:headEnd type="none" w="med" len="med"/>
            <a:tailEnd type="none" w="med" len="med"/>
          </a:ln>
        </p:spPr>
        <p:txBody>
          <a:bodyPr wrap="square" lIns="91425" tIns="91425" rIns="91425" bIns="91425" anchor="ctr" anchorCtr="0">
            <a:noAutofit/>
          </a:bodyPr>
          <a:lstStyle/>
          <a:p>
            <a:pPr marL="0" marR="0" lvl="0" indent="-88900" algn="ctr" rtl="0">
              <a:lnSpc>
                <a:spcPct val="100000"/>
              </a:lnSpc>
              <a:spcBef>
                <a:spcPts val="0"/>
              </a:spcBef>
              <a:spcAft>
                <a:spcPts val="0"/>
              </a:spcAft>
              <a:buClr>
                <a:srgbClr val="000000"/>
              </a:buClr>
              <a:buSzPct val="100000"/>
              <a:buFont typeface="Avenir"/>
              <a:buNone/>
            </a:pPr>
            <a:r>
              <a:rPr lang="en-US" sz="1400" b="0" i="0" u="none" strike="noStrike" cap="none">
                <a:solidFill>
                  <a:srgbClr val="000000"/>
                </a:solidFill>
                <a:latin typeface="Avenir"/>
                <a:ea typeface="Avenir"/>
                <a:cs typeface="Avenir"/>
                <a:sym typeface="Avenir"/>
              </a:rPr>
              <a:t>Gain exposure </a:t>
            </a:r>
          </a:p>
        </p:txBody>
      </p:sp>
      <p:sp>
        <p:nvSpPr>
          <p:cNvPr id="348" name="Shape 348"/>
          <p:cNvSpPr/>
          <p:nvPr/>
        </p:nvSpPr>
        <p:spPr>
          <a:xfrm>
            <a:off x="3561099" y="2872325"/>
            <a:ext cx="2450700" cy="494400"/>
          </a:xfrm>
          <a:prstGeom prst="roundRect">
            <a:avLst>
              <a:gd name="adj" fmla="val 16667"/>
            </a:avLst>
          </a:prstGeom>
          <a:noFill/>
          <a:ln w="38100" cap="flat" cmpd="sng">
            <a:solidFill>
              <a:srgbClr val="F4B400"/>
            </a:solidFill>
            <a:prstDash val="dash"/>
            <a:round/>
            <a:headEnd type="none" w="med" len="med"/>
            <a:tailEnd type="none" w="med" len="med"/>
          </a:ln>
        </p:spPr>
        <p:txBody>
          <a:bodyPr wrap="square" lIns="91425" tIns="91425" rIns="91425" bIns="91425" anchor="ctr" anchorCtr="0">
            <a:noAutofit/>
          </a:bodyPr>
          <a:lstStyle/>
          <a:p>
            <a:pPr marL="0" marR="0" lvl="0" indent="-88900" algn="ctr" rtl="0">
              <a:lnSpc>
                <a:spcPct val="100000"/>
              </a:lnSpc>
              <a:spcBef>
                <a:spcPts val="0"/>
              </a:spcBef>
              <a:spcAft>
                <a:spcPts val="0"/>
              </a:spcAft>
              <a:buClr>
                <a:srgbClr val="000000"/>
              </a:buClr>
              <a:buSzPct val="100000"/>
              <a:buFont typeface="Avenir"/>
              <a:buNone/>
            </a:pPr>
            <a:r>
              <a:rPr lang="en-US" sz="1400" b="0" i="0" u="none" strike="noStrike" cap="none">
                <a:solidFill>
                  <a:srgbClr val="000000"/>
                </a:solidFill>
                <a:latin typeface="Avenir"/>
                <a:ea typeface="Avenir"/>
                <a:cs typeface="Avenir"/>
                <a:sym typeface="Avenir"/>
              </a:rPr>
              <a:t>Create online presence</a:t>
            </a:r>
          </a:p>
        </p:txBody>
      </p:sp>
      <p:sp>
        <p:nvSpPr>
          <p:cNvPr id="349" name="Shape 349"/>
          <p:cNvSpPr/>
          <p:nvPr/>
        </p:nvSpPr>
        <p:spPr>
          <a:xfrm>
            <a:off x="6473850" y="2872300"/>
            <a:ext cx="2407800" cy="494400"/>
          </a:xfrm>
          <a:prstGeom prst="roundRect">
            <a:avLst>
              <a:gd name="adj" fmla="val 16667"/>
            </a:avLst>
          </a:prstGeom>
          <a:noFill/>
          <a:ln w="38100" cap="flat" cmpd="sng">
            <a:solidFill>
              <a:srgbClr val="F4B400"/>
            </a:solidFill>
            <a:prstDash val="dash"/>
            <a:round/>
            <a:headEnd type="none" w="med" len="med"/>
            <a:tailEnd type="none" w="med" len="med"/>
          </a:ln>
        </p:spPr>
        <p:txBody>
          <a:bodyPr wrap="square" lIns="91425" tIns="91425" rIns="91425" bIns="91425" anchor="ctr" anchorCtr="0">
            <a:noAutofit/>
          </a:bodyPr>
          <a:lstStyle/>
          <a:p>
            <a:pPr marL="0" marR="0" lvl="0" indent="-88900" algn="ctr" rtl="0">
              <a:lnSpc>
                <a:spcPct val="100000"/>
              </a:lnSpc>
              <a:spcBef>
                <a:spcPts val="0"/>
              </a:spcBef>
              <a:spcAft>
                <a:spcPts val="0"/>
              </a:spcAft>
              <a:buClr>
                <a:srgbClr val="000000"/>
              </a:buClr>
              <a:buSzPct val="100000"/>
              <a:buFont typeface="Avenir"/>
              <a:buNone/>
            </a:pPr>
            <a:r>
              <a:rPr lang="en-US" sz="1400" b="0" i="0" u="none" strike="noStrike" cap="none">
                <a:solidFill>
                  <a:srgbClr val="000000"/>
                </a:solidFill>
                <a:latin typeface="Avenir"/>
                <a:ea typeface="Avenir"/>
                <a:cs typeface="Avenir"/>
                <a:sym typeface="Avenir"/>
              </a:rPr>
              <a:t>Increase brand awareness </a:t>
            </a:r>
          </a:p>
        </p:txBody>
      </p:sp>
      <p:sp>
        <p:nvSpPr>
          <p:cNvPr id="350" name="Shape 350"/>
          <p:cNvSpPr/>
          <p:nvPr/>
        </p:nvSpPr>
        <p:spPr>
          <a:xfrm rot="10800000">
            <a:off x="1727800" y="4072425"/>
            <a:ext cx="6117300" cy="243600"/>
          </a:xfrm>
          <a:prstGeom prst="triangle">
            <a:avLst>
              <a:gd name="adj" fmla="val 50000"/>
            </a:avLst>
          </a:prstGeom>
          <a:solidFill>
            <a:srgbClr val="FFC000">
              <a:alpha val="56862"/>
            </a:srgbClr>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1" name="Shape 351"/>
          <p:cNvSpPr/>
          <p:nvPr/>
        </p:nvSpPr>
        <p:spPr>
          <a:xfrm>
            <a:off x="926400" y="4758200"/>
            <a:ext cx="7291200" cy="899100"/>
          </a:xfrm>
          <a:prstGeom prst="roundRect">
            <a:avLst>
              <a:gd name="adj" fmla="val 16667"/>
            </a:avLst>
          </a:prstGeom>
          <a:noFill/>
          <a:ln w="38100" cap="flat" cmpd="sng">
            <a:solidFill>
              <a:srgbClr val="F08F2E"/>
            </a:solidFill>
            <a:prstDash val="solid"/>
            <a:round/>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venir"/>
              <a:buNone/>
            </a:pPr>
            <a:r>
              <a:rPr lang="en-US" sz="1400" b="0" i="0" u="none" strike="noStrike" cap="none">
                <a:solidFill>
                  <a:srgbClr val="000000"/>
                </a:solidFill>
                <a:latin typeface="Avenir"/>
                <a:ea typeface="Avenir"/>
                <a:cs typeface="Avenir"/>
                <a:sym typeface="Avenir"/>
              </a:rPr>
              <a:t>1Scope will be able to increase their user acquisition through identifying the needs of specific target markets and marketing to them accordingly </a:t>
            </a:r>
          </a:p>
        </p:txBody>
      </p:sp>
      <p:sp>
        <p:nvSpPr>
          <p:cNvPr id="352" name="Shape 352"/>
          <p:cNvSpPr txBox="1"/>
          <p:nvPr/>
        </p:nvSpPr>
        <p:spPr>
          <a:xfrm>
            <a:off x="380425" y="1163100"/>
            <a:ext cx="2450700" cy="584700"/>
          </a:xfrm>
          <a:prstGeom prst="rect">
            <a:avLst/>
          </a:prstGeom>
          <a:noFill/>
          <a:ln>
            <a:noFill/>
          </a:ln>
        </p:spPr>
        <p:txBody>
          <a:bodyPr wrap="square" lIns="91425" tIns="91425" rIns="91425" bIns="91425" anchor="t" anchorCtr="0">
            <a:noAutofit/>
          </a:bodyPr>
          <a:lstStyle/>
          <a:p>
            <a:pPr marL="0" marR="0" lvl="0" indent="-114300" algn="l" rtl="0">
              <a:lnSpc>
                <a:spcPct val="100000"/>
              </a:lnSpc>
              <a:spcBef>
                <a:spcPts val="0"/>
              </a:spcBef>
              <a:spcAft>
                <a:spcPts val="0"/>
              </a:spcAft>
              <a:buClr>
                <a:srgbClr val="000000"/>
              </a:buClr>
              <a:buSzPct val="100000"/>
              <a:buFont typeface="Avenir"/>
              <a:buNone/>
            </a:pPr>
            <a:r>
              <a:rPr lang="en-US" sz="1800" b="0" i="0" u="none" strike="noStrike" cap="none">
                <a:solidFill>
                  <a:srgbClr val="000000"/>
                </a:solidFill>
                <a:latin typeface="Avenir"/>
                <a:ea typeface="Avenir"/>
                <a:cs typeface="Avenir"/>
                <a:sym typeface="Avenir"/>
              </a:rPr>
              <a:t>Marketing Strategy</a:t>
            </a:r>
          </a:p>
        </p:txBody>
      </p:sp>
      <p:cxnSp>
        <p:nvCxnSpPr>
          <p:cNvPr id="353" name="Shape 353"/>
          <p:cNvCxnSpPr/>
          <p:nvPr/>
        </p:nvCxnSpPr>
        <p:spPr>
          <a:xfrm>
            <a:off x="532825" y="1591000"/>
            <a:ext cx="1879800" cy="0"/>
          </a:xfrm>
          <a:prstGeom prst="straightConnector1">
            <a:avLst/>
          </a:prstGeom>
          <a:noFill/>
          <a:ln w="9525" cap="flat" cmpd="sng">
            <a:solidFill>
              <a:schemeClr val="dk2"/>
            </a:solidFill>
            <a:prstDash val="solid"/>
            <a:round/>
            <a:headEnd type="none" w="med" len="med"/>
            <a:tailEnd type="none" w="med" len="med"/>
          </a:ln>
        </p:spPr>
      </p:cxnSp>
      <p:pic>
        <p:nvPicPr>
          <p:cNvPr id="354" name="Shape 354"/>
          <p:cNvPicPr preferRelativeResize="0"/>
          <p:nvPr/>
        </p:nvPicPr>
        <p:blipFill rotWithShape="1">
          <a:blip r:embed="rId3">
            <a:alphaModFix/>
          </a:blip>
          <a:srcRect/>
          <a:stretch/>
        </p:blipFill>
        <p:spPr>
          <a:xfrm>
            <a:off x="4381569" y="1781625"/>
            <a:ext cx="804259" cy="706178"/>
          </a:xfrm>
          <a:prstGeom prst="rect">
            <a:avLst/>
          </a:prstGeom>
          <a:noFill/>
          <a:ln>
            <a:noFill/>
          </a:ln>
        </p:spPr>
      </p:pic>
      <p:pic>
        <p:nvPicPr>
          <p:cNvPr id="355" name="Shape 355"/>
          <p:cNvPicPr preferRelativeResize="0"/>
          <p:nvPr/>
        </p:nvPicPr>
        <p:blipFill rotWithShape="1">
          <a:blip r:embed="rId4">
            <a:alphaModFix/>
          </a:blip>
          <a:srcRect/>
          <a:stretch/>
        </p:blipFill>
        <p:spPr>
          <a:xfrm>
            <a:off x="7319275" y="1745113"/>
            <a:ext cx="716640" cy="774978"/>
          </a:xfrm>
          <a:prstGeom prst="rect">
            <a:avLst/>
          </a:prstGeom>
          <a:noFill/>
          <a:ln>
            <a:noFill/>
          </a:ln>
        </p:spPr>
      </p:pic>
      <p:pic>
        <p:nvPicPr>
          <p:cNvPr id="356" name="Shape 356"/>
          <p:cNvPicPr preferRelativeResize="0"/>
          <p:nvPr/>
        </p:nvPicPr>
        <p:blipFill rotWithShape="1">
          <a:blip r:embed="rId5">
            <a:alphaModFix/>
          </a:blip>
          <a:srcRect/>
          <a:stretch/>
        </p:blipFill>
        <p:spPr>
          <a:xfrm>
            <a:off x="1536675" y="1793063"/>
            <a:ext cx="716328" cy="68498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Shape 1365"/>
          <p:cNvSpPr/>
          <p:nvPr/>
        </p:nvSpPr>
        <p:spPr>
          <a:xfrm>
            <a:off x="4660364" y="1909162"/>
            <a:ext cx="4158900" cy="835800"/>
          </a:xfrm>
          <a:prstGeom prst="roundRect">
            <a:avLst>
              <a:gd name="adj" fmla="val 16667"/>
            </a:avLst>
          </a:prstGeom>
          <a:noFill/>
          <a:ln w="25400" cap="flat" cmpd="sng">
            <a:solidFill>
              <a:srgbClr val="F2A068"/>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venir"/>
              <a:ea typeface="Avenir"/>
              <a:cs typeface="Avenir"/>
              <a:sym typeface="Avenir"/>
            </a:endParaRPr>
          </a:p>
        </p:txBody>
      </p:sp>
      <p:sp>
        <p:nvSpPr>
          <p:cNvPr id="1366" name="Shape 1366"/>
          <p:cNvSpPr txBox="1"/>
          <p:nvPr/>
        </p:nvSpPr>
        <p:spPr>
          <a:xfrm>
            <a:off x="380424" y="123426"/>
            <a:ext cx="7224600" cy="708000"/>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rgbClr val="000000"/>
              </a:buClr>
              <a:buSzPct val="25000"/>
              <a:buFont typeface="Avenir"/>
              <a:buNone/>
            </a:pPr>
            <a:r>
              <a:rPr lang="en-US" sz="2000" b="0" i="0" u="none" strike="noStrike" cap="none">
                <a:solidFill>
                  <a:srgbClr val="000000"/>
                </a:solidFill>
                <a:latin typeface="Avenir"/>
                <a:ea typeface="Avenir"/>
                <a:cs typeface="Avenir"/>
                <a:sym typeface="Avenir"/>
              </a:rPr>
              <a:t>1Scope should consider some possible aspects of development moving forward</a:t>
            </a:r>
          </a:p>
        </p:txBody>
      </p:sp>
      <p:grpSp>
        <p:nvGrpSpPr>
          <p:cNvPr id="1367" name="Shape 1367"/>
          <p:cNvGrpSpPr/>
          <p:nvPr/>
        </p:nvGrpSpPr>
        <p:grpSpPr>
          <a:xfrm>
            <a:off x="2344060" y="2059104"/>
            <a:ext cx="2131969" cy="535800"/>
            <a:chOff x="2344060" y="1824979"/>
            <a:chExt cx="2131969" cy="535800"/>
          </a:xfrm>
        </p:grpSpPr>
        <p:cxnSp>
          <p:nvCxnSpPr>
            <p:cNvPr id="1368" name="Shape 1368"/>
            <p:cNvCxnSpPr/>
            <p:nvPr/>
          </p:nvCxnSpPr>
          <p:spPr>
            <a:xfrm>
              <a:off x="2344060" y="2092909"/>
              <a:ext cx="2080500" cy="0"/>
            </a:xfrm>
            <a:prstGeom prst="straightConnector1">
              <a:avLst/>
            </a:prstGeom>
            <a:noFill/>
            <a:ln w="19050" cap="flat" cmpd="sng">
              <a:solidFill>
                <a:schemeClr val="accent2"/>
              </a:solidFill>
              <a:prstDash val="dash"/>
              <a:round/>
              <a:headEnd type="none" w="med" len="med"/>
              <a:tailEnd type="none" w="med" len="med"/>
            </a:ln>
          </p:spPr>
        </p:cxnSp>
        <p:sp>
          <p:nvSpPr>
            <p:cNvPr id="1369" name="Shape 1369"/>
            <p:cNvSpPr/>
            <p:nvPr/>
          </p:nvSpPr>
          <p:spPr>
            <a:xfrm>
              <a:off x="4223429" y="1824979"/>
              <a:ext cx="252600" cy="535800"/>
            </a:xfrm>
            <a:prstGeom prst="chevron">
              <a:avLst>
                <a:gd name="adj" fmla="val 100000"/>
              </a:avLst>
            </a:prstGeom>
            <a:solidFill>
              <a:srgbClr val="A6A6A6"/>
            </a:solidFill>
            <a:ln w="25400" cap="flat" cmpd="sng">
              <a:solidFill>
                <a:schemeClr val="accent2"/>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grpSp>
      <p:pic>
        <p:nvPicPr>
          <p:cNvPr id="1370" name="Shape 1370" descr="Use links below to save image."/>
          <p:cNvPicPr preferRelativeResize="0"/>
          <p:nvPr/>
        </p:nvPicPr>
        <p:blipFill rotWithShape="1">
          <a:blip r:embed="rId3">
            <a:alphaModFix/>
          </a:blip>
          <a:srcRect/>
          <a:stretch/>
        </p:blipFill>
        <p:spPr>
          <a:xfrm>
            <a:off x="566959" y="2035611"/>
            <a:ext cx="741686" cy="741686"/>
          </a:xfrm>
          <a:prstGeom prst="rect">
            <a:avLst/>
          </a:prstGeom>
          <a:noFill/>
          <a:ln>
            <a:noFill/>
          </a:ln>
        </p:spPr>
      </p:pic>
      <p:sp>
        <p:nvSpPr>
          <p:cNvPr id="1371" name="Shape 1371"/>
          <p:cNvSpPr txBox="1"/>
          <p:nvPr/>
        </p:nvSpPr>
        <p:spPr>
          <a:xfrm>
            <a:off x="4758686" y="1957701"/>
            <a:ext cx="3957600" cy="738600"/>
          </a:xfrm>
          <a:prstGeom prst="rect">
            <a:avLst/>
          </a:prstGeom>
          <a:no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SzPct val="100000"/>
              <a:buFont typeface="Calibri"/>
              <a:buNone/>
            </a:pPr>
            <a:r>
              <a:rPr lang="en-US" sz="1400" b="0" i="0" u="none" strike="noStrike" cap="none">
                <a:solidFill>
                  <a:srgbClr val="000000"/>
                </a:solidFill>
                <a:latin typeface="Avenir"/>
                <a:ea typeface="Avenir"/>
                <a:cs typeface="Avenir"/>
                <a:sym typeface="Avenir"/>
              </a:rPr>
              <a:t>Detailed implementation plants could require physical solutions and to be implemented first.</a:t>
            </a:r>
          </a:p>
        </p:txBody>
      </p:sp>
      <p:sp>
        <p:nvSpPr>
          <p:cNvPr id="1372" name="Shape 1372"/>
          <p:cNvSpPr txBox="1"/>
          <p:nvPr/>
        </p:nvSpPr>
        <p:spPr>
          <a:xfrm>
            <a:off x="344930" y="1676890"/>
            <a:ext cx="1525500" cy="307800"/>
          </a:xfrm>
          <a:prstGeom prst="rect">
            <a:avLst/>
          </a:prstGeom>
          <a:noFill/>
          <a:ln>
            <a:noFill/>
          </a:ln>
        </p:spPr>
        <p:txBody>
          <a:bodyPr wrap="square" lIns="91425" tIns="45700" rIns="91425" bIns="45700" anchor="t" anchorCtr="0">
            <a:noAutofit/>
          </a:bodyPr>
          <a:lstStyle/>
          <a:p>
            <a:pPr marL="0" marR="0" lvl="0" indent="-22225" algn="l" rtl="0">
              <a:lnSpc>
                <a:spcPct val="100000"/>
              </a:lnSpc>
              <a:spcBef>
                <a:spcPts val="0"/>
              </a:spcBef>
              <a:spcAft>
                <a:spcPts val="0"/>
              </a:spcAft>
              <a:buClr>
                <a:srgbClr val="000000"/>
              </a:buClr>
              <a:buSzPct val="25000"/>
              <a:buFont typeface="Calibri"/>
              <a:buNone/>
            </a:pPr>
            <a:r>
              <a:rPr lang="en-US" sz="1400" b="1" i="0" u="none" strike="noStrike" cap="none">
                <a:solidFill>
                  <a:srgbClr val="000000"/>
                </a:solidFill>
                <a:latin typeface="Avenir"/>
                <a:ea typeface="Avenir"/>
                <a:cs typeface="Avenir"/>
                <a:sym typeface="Avenir"/>
              </a:rPr>
              <a:t>Implementation</a:t>
            </a:r>
          </a:p>
        </p:txBody>
      </p:sp>
      <p:sp>
        <p:nvSpPr>
          <p:cNvPr id="1373" name="Shape 1373"/>
          <p:cNvSpPr/>
          <p:nvPr/>
        </p:nvSpPr>
        <p:spPr>
          <a:xfrm>
            <a:off x="4655664" y="4882310"/>
            <a:ext cx="4158900" cy="835800"/>
          </a:xfrm>
          <a:prstGeom prst="roundRect">
            <a:avLst>
              <a:gd name="adj" fmla="val 16667"/>
            </a:avLst>
          </a:prstGeom>
          <a:noFill/>
          <a:ln w="25400" cap="flat" cmpd="sng">
            <a:solidFill>
              <a:schemeClr val="accent2"/>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venir"/>
              <a:ea typeface="Avenir"/>
              <a:cs typeface="Avenir"/>
              <a:sym typeface="Avenir"/>
            </a:endParaRPr>
          </a:p>
        </p:txBody>
      </p:sp>
      <p:pic>
        <p:nvPicPr>
          <p:cNvPr id="1374" name="Shape 1374" descr="Use links below to save image."/>
          <p:cNvPicPr preferRelativeResize="0"/>
          <p:nvPr/>
        </p:nvPicPr>
        <p:blipFill rotWithShape="1">
          <a:blip r:embed="rId4">
            <a:alphaModFix/>
          </a:blip>
          <a:srcRect/>
          <a:stretch/>
        </p:blipFill>
        <p:spPr>
          <a:xfrm>
            <a:off x="564609" y="4974842"/>
            <a:ext cx="740887" cy="740887"/>
          </a:xfrm>
          <a:prstGeom prst="rect">
            <a:avLst/>
          </a:prstGeom>
          <a:noFill/>
          <a:ln>
            <a:noFill/>
          </a:ln>
        </p:spPr>
      </p:pic>
      <p:sp>
        <p:nvSpPr>
          <p:cNvPr id="1375" name="Shape 1375"/>
          <p:cNvSpPr txBox="1"/>
          <p:nvPr/>
        </p:nvSpPr>
        <p:spPr>
          <a:xfrm>
            <a:off x="4756336" y="4920869"/>
            <a:ext cx="3957600" cy="523200"/>
          </a:xfrm>
          <a:prstGeom prst="rect">
            <a:avLst/>
          </a:prstGeom>
          <a:noFill/>
          <a:ln>
            <a:noFill/>
          </a:ln>
        </p:spPr>
        <p:txBody>
          <a:bodyPr wrap="square" lIns="91425" tIns="45700" rIns="91425" bIns="45700" anchor="t" anchorCtr="0">
            <a:noAutofit/>
          </a:bodyPr>
          <a:lstStyle/>
          <a:p>
            <a:pPr marL="0" marR="0" lvl="0" indent="-22225" algn="ctr" rtl="0">
              <a:lnSpc>
                <a:spcPct val="100000"/>
              </a:lnSpc>
              <a:spcBef>
                <a:spcPts val="0"/>
              </a:spcBef>
              <a:spcAft>
                <a:spcPts val="0"/>
              </a:spcAft>
              <a:buClr>
                <a:srgbClr val="A5A5A5"/>
              </a:buClr>
              <a:buSzPct val="25000"/>
              <a:buFont typeface="Calibri"/>
              <a:buNone/>
            </a:pPr>
            <a:r>
              <a:rPr lang="en-US" sz="1400" b="0" i="0" u="none" strike="noStrike" cap="none">
                <a:solidFill>
                  <a:srgbClr val="000000"/>
                </a:solidFill>
                <a:latin typeface="Avenir"/>
                <a:ea typeface="Avenir"/>
                <a:cs typeface="Avenir"/>
                <a:sym typeface="Avenir"/>
              </a:rPr>
              <a:t>1Scope should aim to gather metrics on how strategies are working to refine them continuously</a:t>
            </a:r>
          </a:p>
        </p:txBody>
      </p:sp>
      <p:grpSp>
        <p:nvGrpSpPr>
          <p:cNvPr id="1376" name="Shape 1376"/>
          <p:cNvGrpSpPr/>
          <p:nvPr/>
        </p:nvGrpSpPr>
        <p:grpSpPr>
          <a:xfrm>
            <a:off x="2341710" y="4927802"/>
            <a:ext cx="2131969" cy="535800"/>
            <a:chOff x="2344060" y="1824979"/>
            <a:chExt cx="2131969" cy="535800"/>
          </a:xfrm>
        </p:grpSpPr>
        <p:cxnSp>
          <p:nvCxnSpPr>
            <p:cNvPr id="1377" name="Shape 1377"/>
            <p:cNvCxnSpPr/>
            <p:nvPr/>
          </p:nvCxnSpPr>
          <p:spPr>
            <a:xfrm>
              <a:off x="2344060" y="2092909"/>
              <a:ext cx="2080500" cy="0"/>
            </a:xfrm>
            <a:prstGeom prst="straightConnector1">
              <a:avLst/>
            </a:prstGeom>
            <a:noFill/>
            <a:ln w="19050" cap="flat" cmpd="sng">
              <a:solidFill>
                <a:schemeClr val="accent2"/>
              </a:solidFill>
              <a:prstDash val="dash"/>
              <a:round/>
              <a:headEnd type="none" w="med" len="med"/>
              <a:tailEnd type="none" w="med" len="med"/>
            </a:ln>
          </p:spPr>
        </p:cxnSp>
        <p:sp>
          <p:nvSpPr>
            <p:cNvPr id="1378" name="Shape 1378"/>
            <p:cNvSpPr/>
            <p:nvPr/>
          </p:nvSpPr>
          <p:spPr>
            <a:xfrm>
              <a:off x="4223429" y="1824979"/>
              <a:ext cx="252600" cy="535800"/>
            </a:xfrm>
            <a:prstGeom prst="chevron">
              <a:avLst>
                <a:gd name="adj" fmla="val 100000"/>
              </a:avLst>
            </a:prstGeom>
            <a:solidFill>
              <a:srgbClr val="A6A6A6"/>
            </a:solidFill>
            <a:ln w="25400" cap="flat" cmpd="sng">
              <a:solidFill>
                <a:schemeClr val="accent2"/>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grpSp>
      <p:sp>
        <p:nvSpPr>
          <p:cNvPr id="1379" name="Shape 1379"/>
          <p:cNvSpPr txBox="1"/>
          <p:nvPr/>
        </p:nvSpPr>
        <p:spPr>
          <a:xfrm>
            <a:off x="505286" y="4667065"/>
            <a:ext cx="1243800" cy="30780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ct val="100000"/>
              <a:buFont typeface="Calibri"/>
              <a:buNone/>
            </a:pPr>
            <a:r>
              <a:rPr lang="en-US" sz="1400" b="1" i="0" u="none" strike="noStrike" cap="none">
                <a:solidFill>
                  <a:srgbClr val="000000"/>
                </a:solidFill>
                <a:latin typeface="Avenir"/>
                <a:ea typeface="Avenir"/>
                <a:cs typeface="Avenir"/>
                <a:sym typeface="Avenir"/>
              </a:rPr>
              <a:t>Feedback</a:t>
            </a:r>
          </a:p>
        </p:txBody>
      </p:sp>
      <p:sp>
        <p:nvSpPr>
          <p:cNvPr id="1380" name="Shape 1380"/>
          <p:cNvSpPr/>
          <p:nvPr/>
        </p:nvSpPr>
        <p:spPr>
          <a:xfrm>
            <a:off x="4658014" y="3221896"/>
            <a:ext cx="4158900" cy="835800"/>
          </a:xfrm>
          <a:prstGeom prst="roundRect">
            <a:avLst>
              <a:gd name="adj" fmla="val 16667"/>
            </a:avLst>
          </a:prstGeom>
          <a:noFill/>
          <a:ln w="25400" cap="flat" cmpd="sng">
            <a:solidFill>
              <a:srgbClr val="F2A068"/>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381" name="Shape 1381"/>
          <p:cNvSpPr txBox="1"/>
          <p:nvPr/>
        </p:nvSpPr>
        <p:spPr>
          <a:xfrm>
            <a:off x="342579" y="2868149"/>
            <a:ext cx="1337100" cy="307800"/>
          </a:xfrm>
          <a:prstGeom prst="rect">
            <a:avLst/>
          </a:prstGeom>
          <a:noFill/>
          <a:ln>
            <a:noFill/>
          </a:ln>
        </p:spPr>
        <p:txBody>
          <a:bodyPr wrap="square" lIns="91425" tIns="45700" rIns="91425" bIns="45700" anchor="t" anchorCtr="0">
            <a:noAutofit/>
          </a:bodyPr>
          <a:lstStyle/>
          <a:p>
            <a:pPr marL="0" marR="0" lvl="0" indent="-22225" algn="ctr" rtl="0">
              <a:lnSpc>
                <a:spcPct val="100000"/>
              </a:lnSpc>
              <a:spcBef>
                <a:spcPts val="0"/>
              </a:spcBef>
              <a:spcAft>
                <a:spcPts val="0"/>
              </a:spcAft>
              <a:buClr>
                <a:srgbClr val="000000"/>
              </a:buClr>
              <a:buSzPct val="25000"/>
              <a:buFont typeface="Calibri"/>
              <a:buNone/>
            </a:pPr>
            <a:r>
              <a:rPr lang="en-US" sz="1400" b="1" i="0" u="none" strike="noStrike" cap="none">
                <a:solidFill>
                  <a:srgbClr val="000000"/>
                </a:solidFill>
                <a:latin typeface="Avenir"/>
                <a:ea typeface="Avenir"/>
                <a:cs typeface="Avenir"/>
                <a:sym typeface="Avenir"/>
              </a:rPr>
              <a:t>Risk Mitigation</a:t>
            </a:r>
          </a:p>
        </p:txBody>
      </p:sp>
      <p:grpSp>
        <p:nvGrpSpPr>
          <p:cNvPr id="1382" name="Shape 1382"/>
          <p:cNvGrpSpPr/>
          <p:nvPr/>
        </p:nvGrpSpPr>
        <p:grpSpPr>
          <a:xfrm>
            <a:off x="2341710" y="3371838"/>
            <a:ext cx="2131969" cy="535800"/>
            <a:chOff x="2344060" y="1824979"/>
            <a:chExt cx="2131969" cy="535800"/>
          </a:xfrm>
        </p:grpSpPr>
        <p:cxnSp>
          <p:nvCxnSpPr>
            <p:cNvPr id="1383" name="Shape 1383"/>
            <p:cNvCxnSpPr/>
            <p:nvPr/>
          </p:nvCxnSpPr>
          <p:spPr>
            <a:xfrm>
              <a:off x="2344060" y="2092909"/>
              <a:ext cx="2080500" cy="0"/>
            </a:xfrm>
            <a:prstGeom prst="straightConnector1">
              <a:avLst/>
            </a:prstGeom>
            <a:noFill/>
            <a:ln w="19050" cap="flat" cmpd="sng">
              <a:solidFill>
                <a:schemeClr val="accent2"/>
              </a:solidFill>
              <a:prstDash val="dash"/>
              <a:round/>
              <a:headEnd type="none" w="med" len="med"/>
              <a:tailEnd type="none" w="med" len="med"/>
            </a:ln>
          </p:spPr>
        </p:cxnSp>
        <p:sp>
          <p:nvSpPr>
            <p:cNvPr id="1384" name="Shape 1384"/>
            <p:cNvSpPr/>
            <p:nvPr/>
          </p:nvSpPr>
          <p:spPr>
            <a:xfrm>
              <a:off x="4223429" y="1824979"/>
              <a:ext cx="252600" cy="535800"/>
            </a:xfrm>
            <a:prstGeom prst="chevron">
              <a:avLst>
                <a:gd name="adj" fmla="val 100000"/>
              </a:avLst>
            </a:prstGeom>
            <a:solidFill>
              <a:srgbClr val="A6A6A6"/>
            </a:solidFill>
            <a:ln w="25400" cap="flat" cmpd="sng">
              <a:solidFill>
                <a:schemeClr val="accent2"/>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grpSp>
      <p:pic>
        <p:nvPicPr>
          <p:cNvPr id="1385" name="Shape 1385" descr="Use links below to save image."/>
          <p:cNvPicPr preferRelativeResize="0"/>
          <p:nvPr/>
        </p:nvPicPr>
        <p:blipFill rotWithShape="1">
          <a:blip r:embed="rId5">
            <a:alphaModFix/>
          </a:blip>
          <a:srcRect/>
          <a:stretch/>
        </p:blipFill>
        <p:spPr>
          <a:xfrm>
            <a:off x="505286" y="3478803"/>
            <a:ext cx="802979" cy="802979"/>
          </a:xfrm>
          <a:prstGeom prst="rect">
            <a:avLst/>
          </a:prstGeom>
          <a:noFill/>
          <a:ln>
            <a:noFill/>
          </a:ln>
        </p:spPr>
      </p:pic>
      <p:sp>
        <p:nvSpPr>
          <p:cNvPr id="1386" name="Shape 1386"/>
          <p:cNvSpPr txBox="1"/>
          <p:nvPr/>
        </p:nvSpPr>
        <p:spPr>
          <a:xfrm>
            <a:off x="4756336" y="3270435"/>
            <a:ext cx="3957600" cy="738600"/>
          </a:xfrm>
          <a:prstGeom prst="rect">
            <a:avLst/>
          </a:prstGeom>
          <a:noFill/>
          <a:ln>
            <a:noFill/>
          </a:ln>
        </p:spPr>
        <p:txBody>
          <a:bodyPr wrap="square" lIns="91425" tIns="45700" rIns="91425" bIns="45700" anchor="t" anchorCtr="0">
            <a:noAutofit/>
          </a:bodyPr>
          <a:lstStyle/>
          <a:p>
            <a:pPr marL="0" marR="0" lvl="0" indent="-22225" algn="ctr" rtl="0">
              <a:lnSpc>
                <a:spcPct val="100000"/>
              </a:lnSpc>
              <a:spcBef>
                <a:spcPts val="0"/>
              </a:spcBef>
              <a:spcAft>
                <a:spcPts val="0"/>
              </a:spcAft>
              <a:buClr>
                <a:srgbClr val="000000"/>
              </a:buClr>
              <a:buSzPct val="25000"/>
              <a:buFont typeface="Calibri"/>
              <a:buNone/>
            </a:pPr>
            <a:r>
              <a:rPr lang="en-US" sz="1400" b="0" i="0" u="none" strike="noStrike" cap="none">
                <a:solidFill>
                  <a:srgbClr val="000000"/>
                </a:solidFill>
                <a:latin typeface="Avenir"/>
                <a:ea typeface="Avenir"/>
                <a:cs typeface="Avenir"/>
                <a:sym typeface="Avenir"/>
              </a:rPr>
              <a:t>Ensuring that strategies are properly planned before execution will not result in wasted time and money.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Shape 1392"/>
          <p:cNvSpPr/>
          <p:nvPr/>
        </p:nvSpPr>
        <p:spPr>
          <a:xfrm>
            <a:off x="409310" y="393375"/>
            <a:ext cx="7019700" cy="369300"/>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rgbClr val="000000"/>
              </a:buClr>
              <a:buSzPct val="25000"/>
              <a:buFont typeface="Avenir"/>
              <a:buNone/>
            </a:pPr>
            <a:r>
              <a:rPr lang="en-US" sz="2000" b="0" i="0" u="none" strike="noStrike" cap="none">
                <a:solidFill>
                  <a:srgbClr val="000000"/>
                </a:solidFill>
                <a:latin typeface="Avenir"/>
                <a:ea typeface="Avenir"/>
                <a:cs typeface="Avenir"/>
                <a:sym typeface="Avenir"/>
              </a:rPr>
              <a:t> Implementation Timeline and KEY DATES</a:t>
            </a:r>
          </a:p>
        </p:txBody>
      </p:sp>
      <p:sp>
        <p:nvSpPr>
          <p:cNvPr id="1393" name="Shape 1393"/>
          <p:cNvSpPr/>
          <p:nvPr/>
        </p:nvSpPr>
        <p:spPr>
          <a:xfrm>
            <a:off x="123632" y="1934441"/>
            <a:ext cx="369300" cy="369300"/>
          </a:xfrm>
          <a:prstGeom prst="ellipse">
            <a:avLst/>
          </a:prstGeom>
          <a:solidFill>
            <a:schemeClr val="accent4"/>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venir"/>
                <a:ea typeface="Avenir"/>
                <a:cs typeface="Avenir"/>
                <a:sym typeface="Avenir"/>
              </a:rPr>
              <a:t>1</a:t>
            </a:r>
          </a:p>
        </p:txBody>
      </p:sp>
      <p:sp>
        <p:nvSpPr>
          <p:cNvPr id="1394" name="Shape 1394"/>
          <p:cNvSpPr/>
          <p:nvPr/>
        </p:nvSpPr>
        <p:spPr>
          <a:xfrm>
            <a:off x="123632" y="2642672"/>
            <a:ext cx="369300" cy="369300"/>
          </a:xfrm>
          <a:prstGeom prst="ellipse">
            <a:avLst/>
          </a:prstGeom>
          <a:solidFill>
            <a:schemeClr val="accent4"/>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venir"/>
                <a:ea typeface="Avenir"/>
                <a:cs typeface="Avenir"/>
                <a:sym typeface="Avenir"/>
              </a:rPr>
              <a:t>2</a:t>
            </a:r>
          </a:p>
        </p:txBody>
      </p:sp>
      <p:sp>
        <p:nvSpPr>
          <p:cNvPr id="1395" name="Shape 1395"/>
          <p:cNvSpPr/>
          <p:nvPr/>
        </p:nvSpPr>
        <p:spPr>
          <a:xfrm>
            <a:off x="123632" y="3350903"/>
            <a:ext cx="369300" cy="369300"/>
          </a:xfrm>
          <a:prstGeom prst="ellipse">
            <a:avLst/>
          </a:prstGeom>
          <a:solidFill>
            <a:schemeClr val="accent4"/>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venir"/>
                <a:ea typeface="Avenir"/>
                <a:cs typeface="Avenir"/>
                <a:sym typeface="Avenir"/>
              </a:rPr>
              <a:t>3</a:t>
            </a:r>
          </a:p>
        </p:txBody>
      </p:sp>
      <p:sp>
        <p:nvSpPr>
          <p:cNvPr id="1396" name="Shape 1396"/>
          <p:cNvSpPr/>
          <p:nvPr/>
        </p:nvSpPr>
        <p:spPr>
          <a:xfrm>
            <a:off x="123632" y="4059134"/>
            <a:ext cx="369300" cy="369300"/>
          </a:xfrm>
          <a:prstGeom prst="ellipse">
            <a:avLst/>
          </a:prstGeom>
          <a:solidFill>
            <a:schemeClr val="accent4"/>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venir"/>
                <a:ea typeface="Avenir"/>
                <a:cs typeface="Avenir"/>
                <a:sym typeface="Avenir"/>
              </a:rPr>
              <a:t>4</a:t>
            </a:r>
          </a:p>
        </p:txBody>
      </p:sp>
      <p:sp>
        <p:nvSpPr>
          <p:cNvPr id="1397" name="Shape 1397"/>
          <p:cNvSpPr/>
          <p:nvPr/>
        </p:nvSpPr>
        <p:spPr>
          <a:xfrm>
            <a:off x="123632" y="4767365"/>
            <a:ext cx="369300" cy="369300"/>
          </a:xfrm>
          <a:prstGeom prst="ellipse">
            <a:avLst/>
          </a:prstGeom>
          <a:solidFill>
            <a:schemeClr val="accent4"/>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venir"/>
                <a:ea typeface="Avenir"/>
                <a:cs typeface="Avenir"/>
                <a:sym typeface="Avenir"/>
              </a:rPr>
              <a:t>5</a:t>
            </a:r>
          </a:p>
        </p:txBody>
      </p:sp>
      <p:sp>
        <p:nvSpPr>
          <p:cNvPr id="1398" name="Shape 1398"/>
          <p:cNvSpPr/>
          <p:nvPr/>
        </p:nvSpPr>
        <p:spPr>
          <a:xfrm>
            <a:off x="127282" y="5555619"/>
            <a:ext cx="369300" cy="369300"/>
          </a:xfrm>
          <a:prstGeom prst="ellipse">
            <a:avLst/>
          </a:prstGeom>
          <a:solidFill>
            <a:schemeClr val="accent4"/>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venir"/>
                <a:ea typeface="Avenir"/>
                <a:cs typeface="Avenir"/>
                <a:sym typeface="Avenir"/>
              </a:rPr>
              <a:t>6</a:t>
            </a:r>
          </a:p>
        </p:txBody>
      </p:sp>
      <p:sp>
        <p:nvSpPr>
          <p:cNvPr id="1399" name="Shape 1399"/>
          <p:cNvSpPr/>
          <p:nvPr/>
        </p:nvSpPr>
        <p:spPr>
          <a:xfrm>
            <a:off x="1683975" y="4048875"/>
            <a:ext cx="1408800" cy="369000"/>
          </a:xfrm>
          <a:prstGeom prst="chevron">
            <a:avLst>
              <a:gd name="adj" fmla="val 50000"/>
            </a:avLst>
          </a:prstGeom>
          <a:solidFill>
            <a:srgbClr val="DE7946"/>
          </a:solidFill>
          <a:ln>
            <a:noFill/>
          </a:ln>
        </p:spPr>
        <p:txBody>
          <a:bodyPr wrap="square" lIns="91425" tIns="91425" rIns="91425" bIns="91425" anchor="ctr" anchorCtr="0">
            <a:noAutofit/>
          </a:bodyPr>
          <a:lstStyle/>
          <a:p>
            <a:pPr marL="0" marR="0" lvl="0" indent="-88900" algn="ctr" rtl="0">
              <a:lnSpc>
                <a:spcPct val="100000"/>
              </a:lnSpc>
              <a:spcBef>
                <a:spcPts val="0"/>
              </a:spcBef>
              <a:spcAft>
                <a:spcPts val="0"/>
              </a:spcAft>
              <a:buClr>
                <a:srgbClr val="FFFFFF"/>
              </a:buClr>
              <a:buSzPct val="100000"/>
              <a:buFont typeface="Avenir"/>
              <a:buNone/>
            </a:pPr>
            <a:r>
              <a:rPr lang="en-US" sz="1400" b="0" i="0" u="none" strike="noStrike" cap="none">
                <a:solidFill>
                  <a:srgbClr val="FFFFFF"/>
                </a:solidFill>
                <a:latin typeface="Avenir"/>
                <a:ea typeface="Avenir"/>
                <a:cs typeface="Avenir"/>
                <a:sym typeface="Avenir"/>
              </a:rPr>
              <a:t>Source</a:t>
            </a:r>
          </a:p>
        </p:txBody>
      </p:sp>
      <p:sp>
        <p:nvSpPr>
          <p:cNvPr id="1400" name="Shape 1400"/>
          <p:cNvSpPr/>
          <p:nvPr/>
        </p:nvSpPr>
        <p:spPr>
          <a:xfrm>
            <a:off x="2957650" y="4048875"/>
            <a:ext cx="3562500" cy="369000"/>
          </a:xfrm>
          <a:prstGeom prst="chevron">
            <a:avLst>
              <a:gd name="adj" fmla="val 50000"/>
            </a:avLst>
          </a:prstGeom>
          <a:solidFill>
            <a:srgbClr val="D17A5B"/>
          </a:solidFill>
          <a:ln>
            <a:noFill/>
          </a:ln>
        </p:spPr>
        <p:txBody>
          <a:bodyPr wrap="square" lIns="91425" tIns="91425" rIns="91425" bIns="91425" anchor="ctr" anchorCtr="0">
            <a:noAutofit/>
          </a:bodyPr>
          <a:lstStyle/>
          <a:p>
            <a:pPr marL="0" marR="0" lvl="0" indent="-88900" algn="ctr" rtl="0">
              <a:lnSpc>
                <a:spcPct val="100000"/>
              </a:lnSpc>
              <a:spcBef>
                <a:spcPts val="0"/>
              </a:spcBef>
              <a:spcAft>
                <a:spcPts val="0"/>
              </a:spcAft>
              <a:buClr>
                <a:srgbClr val="FFFFFF"/>
              </a:buClr>
              <a:buSzPct val="100000"/>
              <a:buFont typeface="Avenir"/>
              <a:buNone/>
            </a:pPr>
            <a:r>
              <a:rPr lang="en-US" sz="1400" b="0" i="0" u="none" strike="noStrike" cap="none">
                <a:solidFill>
                  <a:srgbClr val="FFFFFF"/>
                </a:solidFill>
                <a:latin typeface="Avenir"/>
                <a:ea typeface="Avenir"/>
                <a:cs typeface="Avenir"/>
                <a:sym typeface="Avenir"/>
              </a:rPr>
              <a:t>Advertise</a:t>
            </a:r>
          </a:p>
        </p:txBody>
      </p:sp>
      <p:graphicFrame>
        <p:nvGraphicFramePr>
          <p:cNvPr id="1401" name="Shape 1401"/>
          <p:cNvGraphicFramePr/>
          <p:nvPr/>
        </p:nvGraphicFramePr>
        <p:xfrm>
          <a:off x="492925" y="1152363"/>
          <a:ext cx="8321250" cy="609570"/>
        </p:xfrm>
        <a:graphic>
          <a:graphicData uri="http://schemas.openxmlformats.org/drawingml/2006/table">
            <a:tbl>
              <a:tblPr>
                <a:noFill/>
                <a:tableStyleId>{56413EB4-8B45-4BFA-887C-5158BC9F75F1}</a:tableStyleId>
              </a:tblPr>
              <a:tblGrid>
                <a:gridCol w="1188750"/>
                <a:gridCol w="1188750"/>
                <a:gridCol w="1188750"/>
                <a:gridCol w="1188750"/>
                <a:gridCol w="1188750"/>
                <a:gridCol w="1188750"/>
                <a:gridCol w="1188750"/>
              </a:tblGrid>
              <a:tr h="513550">
                <a:tc>
                  <a:txBody>
                    <a:bodyPr/>
                    <a:lstStyle/>
                    <a:p>
                      <a:pPr marL="0" marR="0" lvl="0" indent="-88900" algn="l" rtl="0">
                        <a:lnSpc>
                          <a:spcPct val="100000"/>
                        </a:lnSpc>
                        <a:spcBef>
                          <a:spcPts val="0"/>
                        </a:spcBef>
                        <a:spcAft>
                          <a:spcPts val="0"/>
                        </a:spcAft>
                        <a:buClr>
                          <a:srgbClr val="FFFFFF"/>
                        </a:buClr>
                        <a:buSzPct val="100000"/>
                        <a:buFont typeface="Avenir"/>
                        <a:buNone/>
                      </a:pPr>
                      <a:r>
                        <a:rPr lang="en-US" sz="1400" u="none" strike="noStrike" cap="none">
                          <a:solidFill>
                            <a:srgbClr val="FFFFFF"/>
                          </a:solidFill>
                          <a:latin typeface="Avenir"/>
                          <a:ea typeface="Avenir"/>
                          <a:cs typeface="Avenir"/>
                          <a:sym typeface="Avenir"/>
                        </a:rPr>
                        <a:t>2017</a:t>
                      </a:r>
                      <a:br>
                        <a:rPr lang="en-US" sz="1400" u="none" strike="noStrike" cap="none">
                          <a:solidFill>
                            <a:srgbClr val="FFFFFF"/>
                          </a:solidFill>
                          <a:latin typeface="Avenir"/>
                          <a:ea typeface="Avenir"/>
                          <a:cs typeface="Avenir"/>
                          <a:sym typeface="Avenir"/>
                        </a:rPr>
                      </a:br>
                      <a:r>
                        <a:rPr lang="en-US" sz="1400" u="none" strike="noStrike" cap="none">
                          <a:solidFill>
                            <a:srgbClr val="FFFFFF"/>
                          </a:solidFill>
                          <a:latin typeface="Avenir"/>
                          <a:ea typeface="Avenir"/>
                          <a:cs typeface="Avenir"/>
                          <a:sym typeface="Avenir"/>
                        </a:rPr>
                        <a:t>NOV</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solidFill>
                      <a:srgbClr val="FFD966"/>
                    </a:solidFill>
                  </a:tcPr>
                </a:tc>
                <a:tc>
                  <a:txBody>
                    <a:bodyPr/>
                    <a:lstStyle/>
                    <a:p>
                      <a:pPr marL="0" marR="0" lvl="0" indent="-88900" algn="l" rtl="0">
                        <a:lnSpc>
                          <a:spcPct val="100000"/>
                        </a:lnSpc>
                        <a:spcBef>
                          <a:spcPts val="0"/>
                        </a:spcBef>
                        <a:spcAft>
                          <a:spcPts val="0"/>
                        </a:spcAft>
                        <a:buClr>
                          <a:srgbClr val="FFFFFF"/>
                        </a:buClr>
                        <a:buSzPct val="100000"/>
                        <a:buFont typeface="Avenir"/>
                        <a:buNone/>
                      </a:pPr>
                      <a:r>
                        <a:rPr lang="en-US" sz="1400" u="none" strike="noStrike" cap="none">
                          <a:solidFill>
                            <a:srgbClr val="FFFFFF"/>
                          </a:solidFill>
                          <a:latin typeface="Avenir"/>
                          <a:ea typeface="Avenir"/>
                          <a:cs typeface="Avenir"/>
                          <a:sym typeface="Avenir"/>
                        </a:rPr>
                        <a:t/>
                      </a:r>
                      <a:br>
                        <a:rPr lang="en-US" sz="1400" u="none" strike="noStrike" cap="none">
                          <a:solidFill>
                            <a:srgbClr val="FFFFFF"/>
                          </a:solidFill>
                          <a:latin typeface="Avenir"/>
                          <a:ea typeface="Avenir"/>
                          <a:cs typeface="Avenir"/>
                          <a:sym typeface="Avenir"/>
                        </a:rPr>
                      </a:br>
                      <a:r>
                        <a:rPr lang="en-US" sz="1400" u="none" strike="noStrike" cap="none">
                          <a:solidFill>
                            <a:srgbClr val="FFFFFF"/>
                          </a:solidFill>
                          <a:latin typeface="Avenir"/>
                          <a:ea typeface="Avenir"/>
                          <a:cs typeface="Avenir"/>
                          <a:sym typeface="Avenir"/>
                        </a:rPr>
                        <a:t>DEC</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solidFill>
                      <a:srgbClr val="FFD966"/>
                    </a:solidFill>
                  </a:tcPr>
                </a:tc>
                <a:tc>
                  <a:txBody>
                    <a:bodyPr/>
                    <a:lstStyle/>
                    <a:p>
                      <a:pPr marL="0" marR="0" lvl="0" indent="-88900" algn="l" rtl="0">
                        <a:lnSpc>
                          <a:spcPct val="100000"/>
                        </a:lnSpc>
                        <a:spcBef>
                          <a:spcPts val="0"/>
                        </a:spcBef>
                        <a:spcAft>
                          <a:spcPts val="0"/>
                        </a:spcAft>
                        <a:buClr>
                          <a:srgbClr val="FFFFFF"/>
                        </a:buClr>
                        <a:buSzPct val="100000"/>
                        <a:buFont typeface="Avenir"/>
                        <a:buNone/>
                      </a:pPr>
                      <a:r>
                        <a:rPr lang="en-US" sz="1400" u="none" strike="noStrike" cap="none">
                          <a:solidFill>
                            <a:srgbClr val="FFFFFF"/>
                          </a:solidFill>
                          <a:latin typeface="Avenir"/>
                          <a:ea typeface="Avenir"/>
                          <a:cs typeface="Avenir"/>
                          <a:sym typeface="Avenir"/>
                        </a:rPr>
                        <a:t>2018</a:t>
                      </a:r>
                      <a:br>
                        <a:rPr lang="en-US" sz="1400" u="none" strike="noStrike" cap="none">
                          <a:solidFill>
                            <a:srgbClr val="FFFFFF"/>
                          </a:solidFill>
                          <a:latin typeface="Avenir"/>
                          <a:ea typeface="Avenir"/>
                          <a:cs typeface="Avenir"/>
                          <a:sym typeface="Avenir"/>
                        </a:rPr>
                      </a:br>
                      <a:r>
                        <a:rPr lang="en-US" sz="1400" u="none" strike="noStrike" cap="none">
                          <a:solidFill>
                            <a:srgbClr val="FFFFFF"/>
                          </a:solidFill>
                          <a:latin typeface="Avenir"/>
                          <a:ea typeface="Avenir"/>
                          <a:cs typeface="Avenir"/>
                          <a:sym typeface="Avenir"/>
                        </a:rPr>
                        <a:t>JAN</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solidFill>
                      <a:srgbClr val="FFD966"/>
                    </a:solidFill>
                  </a:tcPr>
                </a:tc>
                <a:tc>
                  <a:txBody>
                    <a:bodyPr/>
                    <a:lstStyle/>
                    <a:p>
                      <a:pPr marL="0" marR="0" lvl="0" indent="-88900" algn="l" rtl="0">
                        <a:lnSpc>
                          <a:spcPct val="100000"/>
                        </a:lnSpc>
                        <a:spcBef>
                          <a:spcPts val="0"/>
                        </a:spcBef>
                        <a:spcAft>
                          <a:spcPts val="0"/>
                        </a:spcAft>
                        <a:buClr>
                          <a:srgbClr val="FFFFFF"/>
                        </a:buClr>
                        <a:buSzPct val="100000"/>
                        <a:buFont typeface="Avenir"/>
                        <a:buNone/>
                      </a:pPr>
                      <a:r>
                        <a:rPr lang="en-US" sz="1400" u="none" strike="noStrike" cap="none">
                          <a:solidFill>
                            <a:srgbClr val="FFFFFF"/>
                          </a:solidFill>
                          <a:latin typeface="Avenir"/>
                          <a:ea typeface="Avenir"/>
                          <a:cs typeface="Avenir"/>
                          <a:sym typeface="Avenir"/>
                        </a:rPr>
                        <a:t/>
                      </a:r>
                      <a:br>
                        <a:rPr lang="en-US" sz="1400" u="none" strike="noStrike" cap="none">
                          <a:solidFill>
                            <a:srgbClr val="FFFFFF"/>
                          </a:solidFill>
                          <a:latin typeface="Avenir"/>
                          <a:ea typeface="Avenir"/>
                          <a:cs typeface="Avenir"/>
                          <a:sym typeface="Avenir"/>
                        </a:rPr>
                      </a:br>
                      <a:r>
                        <a:rPr lang="en-US" sz="1400" u="none" strike="noStrike" cap="none">
                          <a:solidFill>
                            <a:srgbClr val="FFFFFF"/>
                          </a:solidFill>
                          <a:latin typeface="Avenir"/>
                          <a:ea typeface="Avenir"/>
                          <a:cs typeface="Avenir"/>
                          <a:sym typeface="Avenir"/>
                        </a:rPr>
                        <a:t>FEB</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solidFill>
                      <a:srgbClr val="FFD966"/>
                    </a:solidFill>
                  </a:tcPr>
                </a:tc>
                <a:tc>
                  <a:txBody>
                    <a:bodyPr/>
                    <a:lstStyle/>
                    <a:p>
                      <a:pPr marL="0" marR="0" lvl="0" indent="-88900" algn="l" rtl="0">
                        <a:lnSpc>
                          <a:spcPct val="100000"/>
                        </a:lnSpc>
                        <a:spcBef>
                          <a:spcPts val="0"/>
                        </a:spcBef>
                        <a:spcAft>
                          <a:spcPts val="0"/>
                        </a:spcAft>
                        <a:buClr>
                          <a:srgbClr val="FFFFFF"/>
                        </a:buClr>
                        <a:buSzPct val="100000"/>
                        <a:buFont typeface="Avenir"/>
                        <a:buNone/>
                      </a:pPr>
                      <a:r>
                        <a:rPr lang="en-US" sz="1400" u="none" strike="noStrike" cap="none">
                          <a:solidFill>
                            <a:srgbClr val="FFFFFF"/>
                          </a:solidFill>
                          <a:latin typeface="Avenir"/>
                          <a:ea typeface="Avenir"/>
                          <a:cs typeface="Avenir"/>
                          <a:sym typeface="Avenir"/>
                        </a:rPr>
                        <a:t/>
                      </a:r>
                      <a:br>
                        <a:rPr lang="en-US" sz="1400" u="none" strike="noStrike" cap="none">
                          <a:solidFill>
                            <a:srgbClr val="FFFFFF"/>
                          </a:solidFill>
                          <a:latin typeface="Avenir"/>
                          <a:ea typeface="Avenir"/>
                          <a:cs typeface="Avenir"/>
                          <a:sym typeface="Avenir"/>
                        </a:rPr>
                      </a:br>
                      <a:r>
                        <a:rPr lang="en-US" sz="1400" u="none" strike="noStrike" cap="none">
                          <a:solidFill>
                            <a:srgbClr val="FFFFFF"/>
                          </a:solidFill>
                          <a:latin typeface="Avenir"/>
                          <a:ea typeface="Avenir"/>
                          <a:cs typeface="Avenir"/>
                          <a:sym typeface="Avenir"/>
                        </a:rPr>
                        <a:t>MAR</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solidFill>
                      <a:srgbClr val="FFD966"/>
                    </a:solidFill>
                  </a:tcPr>
                </a:tc>
                <a:tc>
                  <a:txBody>
                    <a:bodyPr/>
                    <a:lstStyle/>
                    <a:p>
                      <a:pPr marL="0" marR="0" lvl="0" indent="-88900" algn="l" rtl="0">
                        <a:lnSpc>
                          <a:spcPct val="100000"/>
                        </a:lnSpc>
                        <a:spcBef>
                          <a:spcPts val="0"/>
                        </a:spcBef>
                        <a:spcAft>
                          <a:spcPts val="0"/>
                        </a:spcAft>
                        <a:buClr>
                          <a:srgbClr val="FFFFFF"/>
                        </a:buClr>
                        <a:buSzPct val="100000"/>
                        <a:buFont typeface="Avenir"/>
                        <a:buNone/>
                      </a:pPr>
                      <a:r>
                        <a:rPr lang="en-US" sz="1400" u="none" strike="noStrike" cap="none">
                          <a:solidFill>
                            <a:srgbClr val="FFFFFF"/>
                          </a:solidFill>
                          <a:latin typeface="Avenir"/>
                          <a:ea typeface="Avenir"/>
                          <a:cs typeface="Avenir"/>
                          <a:sym typeface="Avenir"/>
                        </a:rPr>
                        <a:t/>
                      </a:r>
                      <a:br>
                        <a:rPr lang="en-US" sz="1400" u="none" strike="noStrike" cap="none">
                          <a:solidFill>
                            <a:srgbClr val="FFFFFF"/>
                          </a:solidFill>
                          <a:latin typeface="Avenir"/>
                          <a:ea typeface="Avenir"/>
                          <a:cs typeface="Avenir"/>
                          <a:sym typeface="Avenir"/>
                        </a:rPr>
                      </a:br>
                      <a:r>
                        <a:rPr lang="en-US" sz="1400" u="none" strike="noStrike" cap="none">
                          <a:solidFill>
                            <a:srgbClr val="FFFFFF"/>
                          </a:solidFill>
                          <a:latin typeface="Avenir"/>
                          <a:ea typeface="Avenir"/>
                          <a:cs typeface="Avenir"/>
                          <a:sym typeface="Avenir"/>
                        </a:rPr>
                        <a:t>APR</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solidFill>
                      <a:srgbClr val="FFD966"/>
                    </a:solidFill>
                  </a:tcPr>
                </a:tc>
                <a:tc>
                  <a:txBody>
                    <a:bodyPr/>
                    <a:lstStyle/>
                    <a:p>
                      <a:pPr marL="0" marR="0" lvl="0" indent="-88900" algn="l" rtl="0">
                        <a:lnSpc>
                          <a:spcPct val="100000"/>
                        </a:lnSpc>
                        <a:spcBef>
                          <a:spcPts val="0"/>
                        </a:spcBef>
                        <a:spcAft>
                          <a:spcPts val="0"/>
                        </a:spcAft>
                        <a:buClr>
                          <a:srgbClr val="FFFFFF"/>
                        </a:buClr>
                        <a:buSzPct val="100000"/>
                        <a:buFont typeface="Avenir"/>
                        <a:buNone/>
                      </a:pPr>
                      <a:r>
                        <a:rPr lang="en-US" sz="1400" u="none" strike="noStrike" cap="none">
                          <a:solidFill>
                            <a:srgbClr val="FFFFFF"/>
                          </a:solidFill>
                          <a:latin typeface="Avenir"/>
                          <a:ea typeface="Avenir"/>
                          <a:cs typeface="Avenir"/>
                          <a:sym typeface="Avenir"/>
                        </a:rPr>
                        <a:t/>
                      </a:r>
                      <a:br>
                        <a:rPr lang="en-US" sz="1400" u="none" strike="noStrike" cap="none">
                          <a:solidFill>
                            <a:srgbClr val="FFFFFF"/>
                          </a:solidFill>
                          <a:latin typeface="Avenir"/>
                          <a:ea typeface="Avenir"/>
                          <a:cs typeface="Avenir"/>
                          <a:sym typeface="Avenir"/>
                        </a:rPr>
                      </a:br>
                      <a:r>
                        <a:rPr lang="en-US" sz="1400" u="none" strike="noStrike" cap="none">
                          <a:solidFill>
                            <a:srgbClr val="FFFFFF"/>
                          </a:solidFill>
                          <a:latin typeface="Avenir"/>
                          <a:ea typeface="Avenir"/>
                          <a:cs typeface="Avenir"/>
                          <a:sym typeface="Avenir"/>
                        </a:rPr>
                        <a:t>MAY</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solidFill>
                      <a:srgbClr val="FFD966"/>
                    </a:solidFill>
                  </a:tcPr>
                </a:tc>
              </a:tr>
            </a:tbl>
          </a:graphicData>
        </a:graphic>
      </p:graphicFrame>
      <p:sp>
        <p:nvSpPr>
          <p:cNvPr id="1402" name="Shape 1402"/>
          <p:cNvSpPr/>
          <p:nvPr/>
        </p:nvSpPr>
        <p:spPr>
          <a:xfrm>
            <a:off x="520253" y="4613787"/>
            <a:ext cx="1643274" cy="676500"/>
          </a:xfrm>
          <a:prstGeom prst="chevron">
            <a:avLst>
              <a:gd name="adj" fmla="val 50000"/>
            </a:avLst>
          </a:prstGeom>
          <a:solidFill>
            <a:schemeClr val="accent2"/>
          </a:solidFill>
          <a:ln>
            <a:noFill/>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ctr" rtl="0">
              <a:lnSpc>
                <a:spcPct val="100000"/>
              </a:lnSpc>
              <a:spcBef>
                <a:spcPts val="0"/>
              </a:spcBef>
              <a:spcAft>
                <a:spcPts val="0"/>
              </a:spcAft>
              <a:buClr>
                <a:schemeClr val="lt1"/>
              </a:buClr>
              <a:buSzPct val="100000"/>
              <a:buFont typeface="Avenir"/>
              <a:buNone/>
            </a:pPr>
            <a:r>
              <a:rPr lang="en-US" sz="1400" b="0" i="0" u="none" strike="noStrike" cap="none">
                <a:solidFill>
                  <a:schemeClr val="lt1"/>
                </a:solidFill>
                <a:latin typeface="Avenir"/>
                <a:ea typeface="Avenir"/>
                <a:cs typeface="Avenir"/>
                <a:sym typeface="Avenir"/>
              </a:rPr>
              <a:t>Develop execution strategies</a:t>
            </a:r>
          </a:p>
        </p:txBody>
      </p:sp>
      <p:sp>
        <p:nvSpPr>
          <p:cNvPr id="1403" name="Shape 1403"/>
          <p:cNvSpPr/>
          <p:nvPr/>
        </p:nvSpPr>
        <p:spPr>
          <a:xfrm>
            <a:off x="1936650" y="4613787"/>
            <a:ext cx="1156200" cy="676500"/>
          </a:xfrm>
          <a:prstGeom prst="chevron">
            <a:avLst>
              <a:gd name="adj" fmla="val 50000"/>
            </a:avLst>
          </a:prstGeom>
          <a:solidFill>
            <a:srgbClr val="DE7946"/>
          </a:solidFill>
          <a:ln>
            <a:noFill/>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1404" name="Shape 1404"/>
          <p:cNvSpPr txBox="1"/>
          <p:nvPr/>
        </p:nvSpPr>
        <p:spPr>
          <a:xfrm>
            <a:off x="2217182" y="4613787"/>
            <a:ext cx="648659" cy="676500"/>
          </a:xfrm>
          <a:prstGeom prst="rect">
            <a:avLst/>
          </a:prstGeom>
          <a:noFill/>
          <a:ln>
            <a:noFill/>
          </a:ln>
        </p:spPr>
        <p:txBody>
          <a:bodyPr wrap="square" lIns="32000" tIns="10650" rIns="10650" bIns="10650" anchor="ctr" anchorCtr="0">
            <a:noAutofit/>
          </a:bodyPr>
          <a:lstStyle/>
          <a:p>
            <a:pPr marL="0" marR="0" lvl="0" indent="-88900" algn="ctr" rtl="0">
              <a:lnSpc>
                <a:spcPct val="90000"/>
              </a:lnSpc>
              <a:spcBef>
                <a:spcPts val="0"/>
              </a:spcBef>
              <a:spcAft>
                <a:spcPts val="0"/>
              </a:spcAft>
              <a:buClr>
                <a:schemeClr val="lt1"/>
              </a:buClr>
              <a:buSzPct val="100000"/>
              <a:buFont typeface="Avenir"/>
              <a:buNone/>
            </a:pPr>
            <a:r>
              <a:rPr lang="en-US" sz="1400" b="0" i="0" u="none" strike="noStrike" cap="none">
                <a:solidFill>
                  <a:schemeClr val="lt1"/>
                </a:solidFill>
                <a:latin typeface="Avenir"/>
                <a:ea typeface="Avenir"/>
                <a:cs typeface="Avenir"/>
                <a:sym typeface="Avenir"/>
              </a:rPr>
              <a:t>Market Event</a:t>
            </a:r>
          </a:p>
        </p:txBody>
      </p:sp>
      <p:sp>
        <p:nvSpPr>
          <p:cNvPr id="1405" name="Shape 1405"/>
          <p:cNvSpPr/>
          <p:nvPr/>
        </p:nvSpPr>
        <p:spPr>
          <a:xfrm>
            <a:off x="2849078" y="4613787"/>
            <a:ext cx="1548664" cy="676500"/>
          </a:xfrm>
          <a:prstGeom prst="chevron">
            <a:avLst>
              <a:gd name="adj" fmla="val 50000"/>
            </a:avLst>
          </a:prstGeom>
          <a:solidFill>
            <a:srgbClr val="D07A5B"/>
          </a:solidFill>
          <a:ln>
            <a:noFill/>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57150" algn="l" rtl="0">
              <a:lnSpc>
                <a:spcPct val="100000"/>
              </a:lnSpc>
              <a:spcBef>
                <a:spcPts val="0"/>
              </a:spcBef>
              <a:spcAft>
                <a:spcPts val="0"/>
              </a:spcAft>
              <a:buClr>
                <a:srgbClr val="000000"/>
              </a:buClr>
              <a:buFont typeface="Arial"/>
              <a:buNone/>
            </a:pPr>
            <a:endParaRPr sz="900" b="0" i="0" u="none" strike="noStrike" cap="none">
              <a:solidFill>
                <a:schemeClr val="lt1"/>
              </a:solidFill>
              <a:latin typeface="Avenir"/>
              <a:ea typeface="Avenir"/>
              <a:cs typeface="Avenir"/>
              <a:sym typeface="Avenir"/>
            </a:endParaRPr>
          </a:p>
        </p:txBody>
      </p:sp>
      <p:sp>
        <p:nvSpPr>
          <p:cNvPr id="1406" name="Shape 1406"/>
          <p:cNvSpPr/>
          <p:nvPr/>
        </p:nvSpPr>
        <p:spPr>
          <a:xfrm>
            <a:off x="4159757" y="4613787"/>
            <a:ext cx="1691400" cy="676500"/>
          </a:xfrm>
          <a:prstGeom prst="chevron">
            <a:avLst>
              <a:gd name="adj" fmla="val 50000"/>
            </a:avLst>
          </a:prstGeom>
          <a:solidFill>
            <a:srgbClr val="C47F6E"/>
          </a:solidFill>
          <a:ln>
            <a:noFill/>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ctr" rtl="0">
              <a:lnSpc>
                <a:spcPct val="100000"/>
              </a:lnSpc>
              <a:spcBef>
                <a:spcPts val="0"/>
              </a:spcBef>
              <a:spcAft>
                <a:spcPts val="0"/>
              </a:spcAft>
              <a:buClr>
                <a:schemeClr val="lt1"/>
              </a:buClr>
              <a:buSzPct val="100000"/>
              <a:buFont typeface="Avenir"/>
              <a:buNone/>
            </a:pPr>
            <a:r>
              <a:rPr lang="en-US" sz="1400" b="0" i="0" u="none" strike="noStrike" cap="none">
                <a:solidFill>
                  <a:schemeClr val="lt1"/>
                </a:solidFill>
                <a:latin typeface="Avenir"/>
                <a:ea typeface="Avenir"/>
                <a:cs typeface="Avenir"/>
                <a:sym typeface="Avenir"/>
              </a:rPr>
              <a:t>Pilot</a:t>
            </a:r>
          </a:p>
        </p:txBody>
      </p:sp>
      <p:sp>
        <p:nvSpPr>
          <p:cNvPr id="1407" name="Shape 1407"/>
          <p:cNvSpPr/>
          <p:nvPr/>
        </p:nvSpPr>
        <p:spPr>
          <a:xfrm>
            <a:off x="5624281" y="4613787"/>
            <a:ext cx="1130153" cy="676500"/>
          </a:xfrm>
          <a:prstGeom prst="chevron">
            <a:avLst>
              <a:gd name="adj" fmla="val 50000"/>
            </a:avLst>
          </a:prstGeom>
          <a:solidFill>
            <a:srgbClr val="B88881"/>
          </a:solidFill>
          <a:ln>
            <a:noFill/>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1408" name="Shape 1408"/>
          <p:cNvSpPr/>
          <p:nvPr/>
        </p:nvSpPr>
        <p:spPr>
          <a:xfrm>
            <a:off x="6520209" y="4613787"/>
            <a:ext cx="1147062" cy="676500"/>
          </a:xfrm>
          <a:prstGeom prst="chevron">
            <a:avLst>
              <a:gd name="adj" fmla="val 50000"/>
            </a:avLst>
          </a:prstGeom>
          <a:solidFill>
            <a:srgbClr val="AD9593"/>
          </a:solidFill>
          <a:ln>
            <a:noFill/>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1409" name="Shape 1409"/>
          <p:cNvSpPr/>
          <p:nvPr/>
        </p:nvSpPr>
        <p:spPr>
          <a:xfrm>
            <a:off x="7429009" y="4613787"/>
            <a:ext cx="1485503" cy="676500"/>
          </a:xfrm>
          <a:prstGeom prst="chevron">
            <a:avLst>
              <a:gd name="adj" fmla="val 50000"/>
            </a:avLst>
          </a:prstGeom>
          <a:solidFill>
            <a:srgbClr val="A4A4A4"/>
          </a:solidFill>
          <a:ln>
            <a:noFill/>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1410" name="Shape 1410"/>
          <p:cNvSpPr txBox="1"/>
          <p:nvPr/>
        </p:nvSpPr>
        <p:spPr>
          <a:xfrm>
            <a:off x="7561396" y="4613787"/>
            <a:ext cx="1014900" cy="676500"/>
          </a:xfrm>
          <a:prstGeom prst="rect">
            <a:avLst/>
          </a:prstGeom>
          <a:noFill/>
          <a:ln>
            <a:noFill/>
          </a:ln>
        </p:spPr>
        <p:txBody>
          <a:bodyPr wrap="square" lIns="32000" tIns="10650" rIns="10650" bIns="10650" anchor="ctr" anchorCtr="0">
            <a:noAutofit/>
          </a:bodyPr>
          <a:lstStyle/>
          <a:p>
            <a:pPr marL="0" marR="0" lvl="0" indent="-76200" algn="ctr" rtl="0">
              <a:lnSpc>
                <a:spcPct val="90000"/>
              </a:lnSpc>
              <a:spcBef>
                <a:spcPts val="0"/>
              </a:spcBef>
              <a:spcAft>
                <a:spcPts val="0"/>
              </a:spcAft>
              <a:buClr>
                <a:schemeClr val="lt1"/>
              </a:buClr>
              <a:buSzPct val="100000"/>
              <a:buFont typeface="Avenir"/>
              <a:buNone/>
            </a:pPr>
            <a:r>
              <a:rPr lang="en-US" sz="1200" b="1" i="0" u="none" strike="noStrike" cap="none">
                <a:solidFill>
                  <a:schemeClr val="lt1"/>
                </a:solidFill>
                <a:latin typeface="Avenir"/>
                <a:ea typeface="Avenir"/>
                <a:cs typeface="Avenir"/>
                <a:sym typeface="Avenir"/>
              </a:rPr>
              <a:t>Roll Out</a:t>
            </a:r>
          </a:p>
        </p:txBody>
      </p:sp>
      <p:sp>
        <p:nvSpPr>
          <p:cNvPr id="1411" name="Shape 1411"/>
          <p:cNvSpPr/>
          <p:nvPr/>
        </p:nvSpPr>
        <p:spPr>
          <a:xfrm>
            <a:off x="526048" y="1934441"/>
            <a:ext cx="1541400" cy="359700"/>
          </a:xfrm>
          <a:prstGeom prst="chevron">
            <a:avLst>
              <a:gd name="adj" fmla="val 50000"/>
            </a:avLst>
          </a:prstGeom>
          <a:solidFill>
            <a:schemeClr val="accent2"/>
          </a:solidFill>
          <a:ln>
            <a:noFill/>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57150" algn="ctr" rtl="0">
              <a:lnSpc>
                <a:spcPct val="100000"/>
              </a:lnSpc>
              <a:spcBef>
                <a:spcPts val="0"/>
              </a:spcBef>
              <a:spcAft>
                <a:spcPts val="0"/>
              </a:spcAft>
              <a:buClr>
                <a:srgbClr val="000000"/>
              </a:buClr>
              <a:buSzPct val="100000"/>
              <a:buFont typeface="Avenir"/>
              <a:buNone/>
            </a:pPr>
            <a:r>
              <a:rPr lang="en-US" sz="900" b="0" i="0" u="none" strike="noStrike" cap="none">
                <a:solidFill>
                  <a:schemeClr val="lt1"/>
                </a:solidFill>
                <a:latin typeface="Avenir"/>
                <a:ea typeface="Avenir"/>
                <a:cs typeface="Avenir"/>
                <a:sym typeface="Avenir"/>
              </a:rPr>
              <a:t>Develop execution strategies</a:t>
            </a:r>
          </a:p>
        </p:txBody>
      </p:sp>
      <p:sp>
        <p:nvSpPr>
          <p:cNvPr id="1412" name="Shape 1412"/>
          <p:cNvSpPr/>
          <p:nvPr/>
        </p:nvSpPr>
        <p:spPr>
          <a:xfrm>
            <a:off x="2022058" y="1920836"/>
            <a:ext cx="2607300" cy="359700"/>
          </a:xfrm>
          <a:prstGeom prst="chevron">
            <a:avLst>
              <a:gd name="adj" fmla="val 50000"/>
            </a:avLst>
          </a:prstGeom>
          <a:solidFill>
            <a:srgbClr val="D77850"/>
          </a:solidFill>
          <a:ln>
            <a:noFill/>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ctr" rtl="0">
              <a:lnSpc>
                <a:spcPct val="100000"/>
              </a:lnSpc>
              <a:spcBef>
                <a:spcPts val="0"/>
              </a:spcBef>
              <a:spcAft>
                <a:spcPts val="0"/>
              </a:spcAft>
              <a:buClr>
                <a:srgbClr val="000000"/>
              </a:buClr>
              <a:buSzPct val="100000"/>
              <a:buFont typeface="Avenir"/>
              <a:buNone/>
            </a:pPr>
            <a:r>
              <a:rPr lang="en-US" sz="1400" b="0" i="0" u="none" strike="noStrike" cap="none">
                <a:solidFill>
                  <a:schemeClr val="lt1"/>
                </a:solidFill>
                <a:latin typeface="Avenir"/>
                <a:ea typeface="Avenir"/>
                <a:cs typeface="Avenir"/>
                <a:sym typeface="Avenir"/>
              </a:rPr>
              <a:t>Pilot</a:t>
            </a:r>
          </a:p>
        </p:txBody>
      </p:sp>
      <p:sp>
        <p:nvSpPr>
          <p:cNvPr id="1413" name="Shape 1413"/>
          <p:cNvSpPr/>
          <p:nvPr/>
        </p:nvSpPr>
        <p:spPr>
          <a:xfrm>
            <a:off x="4555435" y="1934441"/>
            <a:ext cx="1255800" cy="359700"/>
          </a:xfrm>
          <a:prstGeom prst="chevron">
            <a:avLst>
              <a:gd name="adj" fmla="val 50000"/>
            </a:avLst>
          </a:prstGeom>
          <a:solidFill>
            <a:srgbClr val="C47F6E"/>
          </a:solidFill>
          <a:ln>
            <a:noFill/>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venir"/>
              <a:buNone/>
            </a:pPr>
            <a:r>
              <a:rPr lang="en-US" sz="1400" b="0" i="0" u="none" strike="noStrike" cap="none">
                <a:solidFill>
                  <a:schemeClr val="lt1"/>
                </a:solidFill>
                <a:latin typeface="Avenir"/>
                <a:ea typeface="Avenir"/>
                <a:cs typeface="Avenir"/>
                <a:sym typeface="Avenir"/>
              </a:rPr>
              <a:t>Evaluate</a:t>
            </a:r>
          </a:p>
        </p:txBody>
      </p:sp>
      <p:sp>
        <p:nvSpPr>
          <p:cNvPr id="1414" name="Shape 1414"/>
          <p:cNvSpPr/>
          <p:nvPr/>
        </p:nvSpPr>
        <p:spPr>
          <a:xfrm>
            <a:off x="5774464" y="1934441"/>
            <a:ext cx="1179300" cy="359700"/>
          </a:xfrm>
          <a:prstGeom prst="chevron">
            <a:avLst>
              <a:gd name="adj" fmla="val 50000"/>
            </a:avLst>
          </a:prstGeom>
          <a:solidFill>
            <a:srgbClr val="B38E8A"/>
          </a:solidFill>
          <a:ln>
            <a:noFill/>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venir"/>
              <a:buNone/>
            </a:pPr>
            <a:r>
              <a:rPr lang="en-US" sz="1400" b="0" i="0" u="none" strike="noStrike" cap="none">
                <a:solidFill>
                  <a:schemeClr val="lt1"/>
                </a:solidFill>
                <a:latin typeface="Avenir"/>
                <a:ea typeface="Avenir"/>
                <a:cs typeface="Avenir"/>
                <a:sym typeface="Avenir"/>
              </a:rPr>
              <a:t>Amend</a:t>
            </a:r>
          </a:p>
        </p:txBody>
      </p:sp>
      <p:sp>
        <p:nvSpPr>
          <p:cNvPr id="1415" name="Shape 1415"/>
          <p:cNvSpPr/>
          <p:nvPr/>
        </p:nvSpPr>
        <p:spPr>
          <a:xfrm>
            <a:off x="6934199" y="1940266"/>
            <a:ext cx="1917900" cy="359700"/>
          </a:xfrm>
          <a:prstGeom prst="chevron">
            <a:avLst>
              <a:gd name="adj" fmla="val 50000"/>
            </a:avLst>
          </a:prstGeom>
          <a:solidFill>
            <a:srgbClr val="A4A4A4"/>
          </a:solidFill>
          <a:ln>
            <a:noFill/>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ctr" rtl="0">
              <a:lnSpc>
                <a:spcPct val="100000"/>
              </a:lnSpc>
              <a:spcBef>
                <a:spcPts val="0"/>
              </a:spcBef>
              <a:spcAft>
                <a:spcPts val="0"/>
              </a:spcAft>
              <a:buClr>
                <a:srgbClr val="000000"/>
              </a:buClr>
              <a:buSzPct val="100000"/>
              <a:buFont typeface="Avenir"/>
              <a:buNone/>
            </a:pPr>
            <a:r>
              <a:rPr lang="en-US" sz="1400" b="0" i="0" u="none" strike="noStrike" cap="none">
                <a:solidFill>
                  <a:schemeClr val="lt1"/>
                </a:solidFill>
                <a:latin typeface="Avenir"/>
                <a:ea typeface="Avenir"/>
                <a:cs typeface="Avenir"/>
                <a:sym typeface="Avenir"/>
              </a:rPr>
              <a:t>Roll Out</a:t>
            </a:r>
          </a:p>
        </p:txBody>
      </p:sp>
      <p:sp>
        <p:nvSpPr>
          <p:cNvPr id="1416" name="Shape 1416"/>
          <p:cNvSpPr txBox="1"/>
          <p:nvPr/>
        </p:nvSpPr>
        <p:spPr>
          <a:xfrm>
            <a:off x="5896510" y="4772166"/>
            <a:ext cx="754371" cy="359700"/>
          </a:xfrm>
          <a:prstGeom prst="rect">
            <a:avLst/>
          </a:prstGeom>
          <a:noFill/>
          <a:ln>
            <a:noFill/>
          </a:ln>
        </p:spPr>
        <p:txBody>
          <a:bodyPr wrap="square" lIns="36000" tIns="12000" rIns="12000" bIns="12000" anchor="ctr" anchorCtr="0">
            <a:noAutofit/>
          </a:bodyPr>
          <a:lstStyle/>
          <a:p>
            <a:pPr marL="0" marR="0" lvl="0" indent="-19050" algn="ctr" rtl="0">
              <a:lnSpc>
                <a:spcPct val="90000"/>
              </a:lnSpc>
              <a:spcBef>
                <a:spcPts val="0"/>
              </a:spcBef>
              <a:spcAft>
                <a:spcPts val="0"/>
              </a:spcAft>
              <a:buClr>
                <a:schemeClr val="lt1"/>
              </a:buClr>
              <a:buSzPct val="25000"/>
              <a:buFont typeface="Arial"/>
              <a:buNone/>
            </a:pPr>
            <a:r>
              <a:rPr lang="en-US" sz="1200" b="1" i="0" u="none" strike="noStrike" cap="none">
                <a:solidFill>
                  <a:schemeClr val="lt1"/>
                </a:solidFill>
                <a:latin typeface="Avenir"/>
                <a:ea typeface="Avenir"/>
                <a:cs typeface="Avenir"/>
                <a:sym typeface="Avenir"/>
              </a:rPr>
              <a:t>Evaluate</a:t>
            </a:r>
          </a:p>
        </p:txBody>
      </p:sp>
      <p:sp>
        <p:nvSpPr>
          <p:cNvPr id="1417" name="Shape 1417"/>
          <p:cNvSpPr txBox="1"/>
          <p:nvPr/>
        </p:nvSpPr>
        <p:spPr>
          <a:xfrm>
            <a:off x="6803947" y="4772166"/>
            <a:ext cx="719731" cy="359700"/>
          </a:xfrm>
          <a:prstGeom prst="rect">
            <a:avLst/>
          </a:prstGeom>
          <a:noFill/>
          <a:ln>
            <a:noFill/>
          </a:ln>
        </p:spPr>
        <p:txBody>
          <a:bodyPr wrap="square" lIns="36000" tIns="12000" rIns="12000" bIns="12000" anchor="ctr" anchorCtr="0">
            <a:noAutofit/>
          </a:bodyPr>
          <a:lstStyle/>
          <a:p>
            <a:pPr marL="0" marR="0" lvl="0" indent="-17462" algn="ctr" rtl="0">
              <a:lnSpc>
                <a:spcPct val="90000"/>
              </a:lnSpc>
              <a:spcBef>
                <a:spcPts val="0"/>
              </a:spcBef>
              <a:spcAft>
                <a:spcPts val="0"/>
              </a:spcAft>
              <a:buClr>
                <a:schemeClr val="lt1"/>
              </a:buClr>
              <a:buSzPct val="25000"/>
              <a:buFont typeface="Arial"/>
              <a:buNone/>
            </a:pPr>
            <a:r>
              <a:rPr lang="en-US" sz="1100" b="1" i="0" u="none" strike="noStrike" cap="none">
                <a:solidFill>
                  <a:schemeClr val="lt1"/>
                </a:solidFill>
                <a:latin typeface="Avenir"/>
                <a:ea typeface="Avenir"/>
                <a:cs typeface="Avenir"/>
                <a:sym typeface="Avenir"/>
              </a:rPr>
              <a:t>Amend</a:t>
            </a:r>
          </a:p>
        </p:txBody>
      </p:sp>
      <p:sp>
        <p:nvSpPr>
          <p:cNvPr id="1418" name="Shape 1418"/>
          <p:cNvSpPr/>
          <p:nvPr/>
        </p:nvSpPr>
        <p:spPr>
          <a:xfrm>
            <a:off x="496625" y="5538248"/>
            <a:ext cx="1135500" cy="440700"/>
          </a:xfrm>
          <a:prstGeom prst="chevron">
            <a:avLst>
              <a:gd name="adj" fmla="val 50000"/>
            </a:avLst>
          </a:prstGeom>
          <a:solidFill>
            <a:srgbClr val="ED7D31"/>
          </a:solidFill>
          <a:ln>
            <a:noFill/>
          </a:ln>
          <a:effectLst>
            <a:outerShdw blurRad="40000" dist="20000" dir="5400000" rotWithShape="0">
              <a:srgbClr val="000000">
                <a:alpha val="36862"/>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1419" name="Shape 1419"/>
          <p:cNvSpPr txBox="1"/>
          <p:nvPr/>
        </p:nvSpPr>
        <p:spPr>
          <a:xfrm>
            <a:off x="576875" y="5533423"/>
            <a:ext cx="1055250" cy="440700"/>
          </a:xfrm>
          <a:prstGeom prst="rect">
            <a:avLst/>
          </a:prstGeom>
          <a:noFill/>
          <a:ln>
            <a:noFill/>
          </a:ln>
        </p:spPr>
        <p:txBody>
          <a:bodyPr wrap="square" lIns="40000" tIns="13325" rIns="13325" bIns="13325" anchor="ctr" anchorCtr="0">
            <a:noAutofit/>
          </a:bodyPr>
          <a:lstStyle/>
          <a:p>
            <a:pPr marL="0" marR="0" lvl="0" indent="-12700" algn="ctr" rtl="0">
              <a:lnSpc>
                <a:spcPct val="90000"/>
              </a:lnSpc>
              <a:spcBef>
                <a:spcPts val="0"/>
              </a:spcBef>
              <a:spcAft>
                <a:spcPts val="0"/>
              </a:spcAft>
              <a:buClr>
                <a:srgbClr val="FFFFFF"/>
              </a:buClr>
              <a:buSzPct val="25000"/>
              <a:buFont typeface="Avenir"/>
              <a:buNone/>
            </a:pPr>
            <a:r>
              <a:rPr lang="en-US" sz="800" b="0" i="0" u="none" strike="noStrike" cap="none">
                <a:solidFill>
                  <a:srgbClr val="FFFFFF"/>
                </a:solidFill>
                <a:latin typeface="Avenir"/>
                <a:ea typeface="Avenir"/>
                <a:cs typeface="Avenir"/>
                <a:sym typeface="Avenir"/>
              </a:rPr>
              <a:t>Discussion with potential partners</a:t>
            </a:r>
          </a:p>
        </p:txBody>
      </p:sp>
      <p:sp>
        <p:nvSpPr>
          <p:cNvPr id="1420" name="Shape 1420"/>
          <p:cNvSpPr/>
          <p:nvPr/>
        </p:nvSpPr>
        <p:spPr>
          <a:xfrm>
            <a:off x="1518342" y="5533423"/>
            <a:ext cx="1763700" cy="440700"/>
          </a:xfrm>
          <a:prstGeom prst="chevron">
            <a:avLst>
              <a:gd name="adj" fmla="val 50000"/>
            </a:avLst>
          </a:prstGeom>
          <a:solidFill>
            <a:srgbClr val="D77850"/>
          </a:solidFill>
          <a:ln>
            <a:noFill/>
          </a:ln>
          <a:effectLst>
            <a:outerShdw blurRad="40000" dist="20000" dir="5400000" rotWithShape="0">
              <a:srgbClr val="000000">
                <a:alpha val="36862"/>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1421" name="Shape 1421"/>
          <p:cNvSpPr txBox="1"/>
          <p:nvPr/>
        </p:nvSpPr>
        <p:spPr>
          <a:xfrm>
            <a:off x="1518343" y="5533423"/>
            <a:ext cx="1862700" cy="440700"/>
          </a:xfrm>
          <a:prstGeom prst="rect">
            <a:avLst/>
          </a:prstGeom>
          <a:noFill/>
          <a:ln>
            <a:noFill/>
          </a:ln>
        </p:spPr>
        <p:txBody>
          <a:bodyPr wrap="square" lIns="40000" tIns="13325" rIns="13325" bIns="13325" anchor="ctr" anchorCtr="0">
            <a:noAutofit/>
          </a:bodyPr>
          <a:lstStyle/>
          <a:p>
            <a:pPr marL="0" marR="0" lvl="0" indent="-14287" algn="ctr" rtl="0">
              <a:lnSpc>
                <a:spcPct val="90000"/>
              </a:lnSpc>
              <a:spcBef>
                <a:spcPts val="0"/>
              </a:spcBef>
              <a:spcAft>
                <a:spcPts val="0"/>
              </a:spcAft>
              <a:buClr>
                <a:srgbClr val="FFFFFF"/>
              </a:buClr>
              <a:buSzPct val="25000"/>
              <a:buFont typeface="Avenir"/>
              <a:buNone/>
            </a:pPr>
            <a:r>
              <a:rPr lang="en-US" sz="900" b="0" i="0" u="none" strike="noStrike" cap="none">
                <a:solidFill>
                  <a:srgbClr val="FFFFFF"/>
                </a:solidFill>
                <a:latin typeface="Avenir"/>
                <a:ea typeface="Avenir"/>
                <a:cs typeface="Avenir"/>
                <a:sym typeface="Avenir"/>
              </a:rPr>
              <a:t>Official event proposals &amp; discussions post contract</a:t>
            </a:r>
          </a:p>
        </p:txBody>
      </p:sp>
      <p:sp>
        <p:nvSpPr>
          <p:cNvPr id="1422" name="Shape 1422"/>
          <p:cNvSpPr/>
          <p:nvPr/>
        </p:nvSpPr>
        <p:spPr>
          <a:xfrm>
            <a:off x="3166724" y="5533423"/>
            <a:ext cx="1254900" cy="440700"/>
          </a:xfrm>
          <a:prstGeom prst="chevron">
            <a:avLst>
              <a:gd name="adj" fmla="val 50000"/>
            </a:avLst>
          </a:prstGeom>
          <a:solidFill>
            <a:srgbClr val="C47F6E"/>
          </a:solidFill>
          <a:ln>
            <a:noFill/>
          </a:ln>
          <a:effectLst>
            <a:outerShdw blurRad="40000" dist="20000" dir="5400000" rotWithShape="0">
              <a:srgbClr val="000000">
                <a:alpha val="36862"/>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1423" name="Shape 1423"/>
          <p:cNvSpPr txBox="1"/>
          <p:nvPr/>
        </p:nvSpPr>
        <p:spPr>
          <a:xfrm>
            <a:off x="3346606" y="5533423"/>
            <a:ext cx="922500" cy="440700"/>
          </a:xfrm>
          <a:prstGeom prst="rect">
            <a:avLst/>
          </a:prstGeom>
          <a:noFill/>
          <a:ln>
            <a:noFill/>
          </a:ln>
        </p:spPr>
        <p:txBody>
          <a:bodyPr wrap="square" lIns="36000" tIns="12000" rIns="12000" bIns="12000" anchor="ctr" anchorCtr="0">
            <a:noAutofit/>
          </a:bodyPr>
          <a:lstStyle/>
          <a:p>
            <a:pPr marL="0" marR="0" lvl="0" indent="-17462" algn="ctr" rtl="0">
              <a:lnSpc>
                <a:spcPct val="90000"/>
              </a:lnSpc>
              <a:spcBef>
                <a:spcPts val="0"/>
              </a:spcBef>
              <a:spcAft>
                <a:spcPts val="0"/>
              </a:spcAft>
              <a:buClr>
                <a:srgbClr val="FFFFFF"/>
              </a:buClr>
              <a:buSzPct val="25000"/>
              <a:buFont typeface="Avenir"/>
              <a:buNone/>
            </a:pPr>
            <a:r>
              <a:rPr lang="en-US" sz="1100" b="1" i="0" u="none" strike="noStrike" cap="none">
                <a:solidFill>
                  <a:srgbClr val="FFFFFF"/>
                </a:solidFill>
                <a:latin typeface="Avenir"/>
                <a:ea typeface="Avenir"/>
                <a:cs typeface="Avenir"/>
                <a:sym typeface="Avenir"/>
              </a:rPr>
              <a:t>Planning for first event</a:t>
            </a:r>
          </a:p>
        </p:txBody>
      </p:sp>
      <p:sp>
        <p:nvSpPr>
          <p:cNvPr id="1424" name="Shape 1424"/>
          <p:cNvSpPr/>
          <p:nvPr/>
        </p:nvSpPr>
        <p:spPr>
          <a:xfrm>
            <a:off x="4303782" y="5533423"/>
            <a:ext cx="1178700" cy="440700"/>
          </a:xfrm>
          <a:prstGeom prst="chevron">
            <a:avLst>
              <a:gd name="adj" fmla="val 50000"/>
            </a:avLst>
          </a:prstGeom>
          <a:solidFill>
            <a:srgbClr val="B38E8A"/>
          </a:solidFill>
          <a:ln>
            <a:noFill/>
          </a:ln>
          <a:effectLst>
            <a:outerShdw blurRad="40000" dist="20000" dir="5400000" rotWithShape="0">
              <a:srgbClr val="000000">
                <a:alpha val="36862"/>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1425" name="Shape 1425"/>
          <p:cNvSpPr txBox="1"/>
          <p:nvPr/>
        </p:nvSpPr>
        <p:spPr>
          <a:xfrm>
            <a:off x="4466800" y="5533423"/>
            <a:ext cx="852600" cy="440700"/>
          </a:xfrm>
          <a:prstGeom prst="rect">
            <a:avLst/>
          </a:prstGeom>
          <a:noFill/>
          <a:ln>
            <a:noFill/>
          </a:ln>
        </p:spPr>
        <p:txBody>
          <a:bodyPr wrap="square" lIns="36000" tIns="12000" rIns="12000" bIns="12000" anchor="ctr" anchorCtr="0">
            <a:noAutofit/>
          </a:bodyPr>
          <a:lstStyle/>
          <a:p>
            <a:pPr marL="0" marR="0" lvl="0" indent="-16668" algn="ctr" rtl="0">
              <a:lnSpc>
                <a:spcPct val="90000"/>
              </a:lnSpc>
              <a:spcBef>
                <a:spcPts val="0"/>
              </a:spcBef>
              <a:spcAft>
                <a:spcPts val="0"/>
              </a:spcAft>
              <a:buClr>
                <a:srgbClr val="FFFFFF"/>
              </a:buClr>
              <a:buSzPct val="25000"/>
              <a:buFont typeface="Avenir"/>
              <a:buNone/>
            </a:pPr>
            <a:r>
              <a:rPr lang="en-US" sz="1050" b="0" i="0" u="none" strike="noStrike" cap="none">
                <a:solidFill>
                  <a:srgbClr val="FFFFFF"/>
                </a:solidFill>
                <a:latin typeface="Avenir"/>
                <a:ea typeface="Avenir"/>
                <a:cs typeface="Avenir"/>
                <a:sym typeface="Avenir"/>
              </a:rPr>
              <a:t>Evaluate and analyse</a:t>
            </a:r>
          </a:p>
        </p:txBody>
      </p:sp>
      <p:sp>
        <p:nvSpPr>
          <p:cNvPr id="1426" name="Shape 1426"/>
          <p:cNvSpPr/>
          <p:nvPr/>
        </p:nvSpPr>
        <p:spPr>
          <a:xfrm>
            <a:off x="5364567" y="5533423"/>
            <a:ext cx="3453300" cy="440700"/>
          </a:xfrm>
          <a:prstGeom prst="chevron">
            <a:avLst>
              <a:gd name="adj" fmla="val 50000"/>
            </a:avLst>
          </a:prstGeom>
          <a:solidFill>
            <a:srgbClr val="A4A4A4"/>
          </a:solidFill>
          <a:ln>
            <a:noFill/>
          </a:ln>
          <a:effectLst>
            <a:outerShdw blurRad="40000" dist="20000" dir="5400000" rotWithShape="0">
              <a:srgbClr val="000000">
                <a:alpha val="36862"/>
              </a:srgbClr>
            </a:outerShdw>
          </a:effectLst>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venir"/>
              <a:ea typeface="Avenir"/>
              <a:cs typeface="Avenir"/>
              <a:sym typeface="Avenir"/>
            </a:endParaRPr>
          </a:p>
        </p:txBody>
      </p:sp>
      <p:sp>
        <p:nvSpPr>
          <p:cNvPr id="1427" name="Shape 1427"/>
          <p:cNvSpPr txBox="1"/>
          <p:nvPr/>
        </p:nvSpPr>
        <p:spPr>
          <a:xfrm>
            <a:off x="5364574" y="5533423"/>
            <a:ext cx="3262800" cy="440700"/>
          </a:xfrm>
          <a:prstGeom prst="rect">
            <a:avLst/>
          </a:prstGeom>
          <a:noFill/>
          <a:ln>
            <a:noFill/>
          </a:ln>
        </p:spPr>
        <p:txBody>
          <a:bodyPr wrap="square" lIns="36000" tIns="12000" rIns="12000" bIns="12000" anchor="ctr" anchorCtr="0">
            <a:noAutofit/>
          </a:bodyPr>
          <a:lstStyle/>
          <a:p>
            <a:pPr marL="0" marR="0" lvl="0" indent="-19050" algn="ctr" rtl="0">
              <a:lnSpc>
                <a:spcPct val="90000"/>
              </a:lnSpc>
              <a:spcBef>
                <a:spcPts val="0"/>
              </a:spcBef>
              <a:spcAft>
                <a:spcPts val="0"/>
              </a:spcAft>
              <a:buClr>
                <a:srgbClr val="FFFFFF"/>
              </a:buClr>
              <a:buSzPct val="25000"/>
              <a:buFont typeface="Avenir"/>
              <a:buNone/>
            </a:pPr>
            <a:r>
              <a:rPr lang="en-US" sz="1200" b="1" i="0" u="none" strike="noStrike" cap="none">
                <a:solidFill>
                  <a:srgbClr val="FFFFFF"/>
                </a:solidFill>
                <a:latin typeface="Avenir"/>
                <a:ea typeface="Avenir"/>
                <a:cs typeface="Avenir"/>
                <a:sym typeface="Avenir"/>
              </a:rPr>
              <a:t>Continuance of partnership</a:t>
            </a:r>
          </a:p>
        </p:txBody>
      </p:sp>
      <p:sp>
        <p:nvSpPr>
          <p:cNvPr id="1428" name="Shape 1428"/>
          <p:cNvSpPr/>
          <p:nvPr/>
        </p:nvSpPr>
        <p:spPr>
          <a:xfrm>
            <a:off x="6429075" y="4048825"/>
            <a:ext cx="1055100" cy="369000"/>
          </a:xfrm>
          <a:prstGeom prst="chevron">
            <a:avLst>
              <a:gd name="adj" fmla="val 50000"/>
            </a:avLst>
          </a:prstGeom>
          <a:solidFill>
            <a:srgbClr val="B38E8A"/>
          </a:solidFill>
          <a:ln>
            <a:noFill/>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ctr" rtl="0">
              <a:lnSpc>
                <a:spcPct val="100000"/>
              </a:lnSpc>
              <a:spcBef>
                <a:spcPts val="0"/>
              </a:spcBef>
              <a:spcAft>
                <a:spcPts val="0"/>
              </a:spcAft>
              <a:buClr>
                <a:srgbClr val="000000"/>
              </a:buClr>
              <a:buSzPct val="140000"/>
              <a:buFont typeface="Arial"/>
              <a:buNone/>
            </a:pPr>
            <a:r>
              <a:rPr lang="en-US" sz="1000" b="0" i="0" u="none" strike="noStrike" cap="none">
                <a:solidFill>
                  <a:schemeClr val="lt1"/>
                </a:solidFill>
                <a:latin typeface="Avenir"/>
                <a:ea typeface="Avenir"/>
                <a:cs typeface="Avenir"/>
                <a:sym typeface="Avenir"/>
              </a:rPr>
              <a:t>Evaluate</a:t>
            </a:r>
          </a:p>
        </p:txBody>
      </p:sp>
      <p:sp>
        <p:nvSpPr>
          <p:cNvPr id="1429" name="Shape 1429"/>
          <p:cNvSpPr/>
          <p:nvPr/>
        </p:nvSpPr>
        <p:spPr>
          <a:xfrm>
            <a:off x="7377101" y="4048825"/>
            <a:ext cx="1485600" cy="359700"/>
          </a:xfrm>
          <a:prstGeom prst="chevron">
            <a:avLst>
              <a:gd name="adj" fmla="val 50000"/>
            </a:avLst>
          </a:prstGeom>
          <a:solidFill>
            <a:srgbClr val="A4A4A4"/>
          </a:solidFill>
          <a:ln>
            <a:noFill/>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ctr" rtl="0">
              <a:lnSpc>
                <a:spcPct val="100000"/>
              </a:lnSpc>
              <a:spcBef>
                <a:spcPts val="0"/>
              </a:spcBef>
              <a:spcAft>
                <a:spcPts val="0"/>
              </a:spcAft>
              <a:buClr>
                <a:srgbClr val="000000"/>
              </a:buClr>
              <a:buSzPct val="100000"/>
              <a:buFont typeface="Arial"/>
              <a:buNone/>
            </a:pPr>
            <a:r>
              <a:rPr lang="en-US" sz="1400" b="0" i="0" u="none" strike="noStrike" cap="none">
                <a:solidFill>
                  <a:schemeClr val="lt1"/>
                </a:solidFill>
                <a:latin typeface="Avenir"/>
                <a:ea typeface="Avenir"/>
                <a:cs typeface="Avenir"/>
                <a:sym typeface="Avenir"/>
              </a:rPr>
              <a:t>Amend</a:t>
            </a:r>
          </a:p>
        </p:txBody>
      </p:sp>
      <p:sp>
        <p:nvSpPr>
          <p:cNvPr id="1430" name="Shape 1430"/>
          <p:cNvSpPr txBox="1"/>
          <p:nvPr/>
        </p:nvSpPr>
        <p:spPr>
          <a:xfrm>
            <a:off x="3256479" y="4592488"/>
            <a:ext cx="922529" cy="676500"/>
          </a:xfrm>
          <a:prstGeom prst="rect">
            <a:avLst/>
          </a:prstGeom>
          <a:noFill/>
          <a:ln>
            <a:noFill/>
          </a:ln>
        </p:spPr>
        <p:txBody>
          <a:bodyPr wrap="square" lIns="32000" tIns="10650" rIns="10650" bIns="10650" anchor="ctr" anchorCtr="0">
            <a:noAutofit/>
          </a:bodyPr>
          <a:lstStyle/>
          <a:p>
            <a:pPr marL="0" marR="0" lvl="0" indent="-76200" algn="ctr" rtl="0">
              <a:lnSpc>
                <a:spcPct val="100000"/>
              </a:lnSpc>
              <a:spcBef>
                <a:spcPts val="0"/>
              </a:spcBef>
              <a:spcAft>
                <a:spcPts val="0"/>
              </a:spcAft>
              <a:buClr>
                <a:schemeClr val="lt1"/>
              </a:buClr>
              <a:buSzPct val="100000"/>
              <a:buFont typeface="Avenir"/>
              <a:buNone/>
            </a:pPr>
            <a:r>
              <a:rPr lang="en-US" sz="1200" b="1" i="0" u="none" strike="noStrike" cap="none">
                <a:solidFill>
                  <a:schemeClr val="lt1"/>
                </a:solidFill>
                <a:latin typeface="Avenir"/>
                <a:ea typeface="Avenir"/>
                <a:cs typeface="Avenir"/>
                <a:sym typeface="Avenir"/>
              </a:rPr>
              <a:t>Mentor Recruitment &amp; Training</a:t>
            </a:r>
          </a:p>
        </p:txBody>
      </p:sp>
      <p:sp>
        <p:nvSpPr>
          <p:cNvPr id="1431" name="Shape 1431"/>
          <p:cNvSpPr/>
          <p:nvPr/>
        </p:nvSpPr>
        <p:spPr>
          <a:xfrm>
            <a:off x="526048" y="4048822"/>
            <a:ext cx="1275530" cy="359700"/>
          </a:xfrm>
          <a:prstGeom prst="chevron">
            <a:avLst>
              <a:gd name="adj" fmla="val 50000"/>
            </a:avLst>
          </a:prstGeom>
          <a:solidFill>
            <a:schemeClr val="accent2"/>
          </a:solidFill>
          <a:ln>
            <a:noFill/>
          </a:ln>
          <a:effectLst>
            <a:outerShdw blurRad="40000" dist="20000" dir="5400000" rotWithShape="0">
              <a:srgbClr val="000000">
                <a:alpha val="37647"/>
              </a:srgbClr>
            </a:outerShdw>
          </a:effectLst>
        </p:spPr>
        <p:txBody>
          <a:bodyPr wrap="square" lIns="91425" tIns="91425" rIns="91425" bIns="91425" anchor="ctr" anchorCtr="0">
            <a:noAutofit/>
          </a:bodyPr>
          <a:lstStyle/>
          <a:p>
            <a:pPr marL="0" marR="0" lvl="0" indent="-88900" algn="ctr" rtl="0">
              <a:lnSpc>
                <a:spcPct val="100000"/>
              </a:lnSpc>
              <a:spcBef>
                <a:spcPts val="0"/>
              </a:spcBef>
              <a:spcAft>
                <a:spcPts val="0"/>
              </a:spcAft>
              <a:buClr>
                <a:srgbClr val="FFFFFF"/>
              </a:buClr>
              <a:buSzPct val="100000"/>
              <a:buFont typeface="Avenir"/>
              <a:buNone/>
            </a:pPr>
            <a:r>
              <a:rPr lang="en-US" sz="1400" b="0" i="0" u="none" strike="noStrike" cap="none">
                <a:solidFill>
                  <a:srgbClr val="FFFFFF"/>
                </a:solidFill>
                <a:latin typeface="Avenir"/>
                <a:ea typeface="Avenir"/>
                <a:cs typeface="Avenir"/>
                <a:sym typeface="Avenir"/>
              </a:rPr>
              <a:t>Research</a:t>
            </a:r>
          </a:p>
        </p:txBody>
      </p:sp>
      <p:sp>
        <p:nvSpPr>
          <p:cNvPr id="1432" name="Shape 1432"/>
          <p:cNvSpPr/>
          <p:nvPr/>
        </p:nvSpPr>
        <p:spPr>
          <a:xfrm>
            <a:off x="2128400" y="3147275"/>
            <a:ext cx="1548600" cy="588300"/>
          </a:xfrm>
          <a:prstGeom prst="chevron">
            <a:avLst>
              <a:gd name="adj" fmla="val 50000"/>
            </a:avLst>
          </a:prstGeom>
          <a:solidFill>
            <a:srgbClr val="D77850"/>
          </a:solidFill>
          <a:ln>
            <a:noFill/>
          </a:ln>
          <a:effectLst>
            <a:outerShdw blurRad="40000" dist="20000" dir="5400000" rotWithShape="0">
              <a:srgbClr val="000000">
                <a:alpha val="37650"/>
              </a:srgbClr>
            </a:outerShdw>
          </a:effectLst>
        </p:spPr>
        <p:txBody>
          <a:bodyPr wrap="square" lIns="91425" tIns="91425" rIns="91425" bIns="91425" anchor="ctr" anchorCtr="0">
            <a:noAutofit/>
          </a:bodyPr>
          <a:lstStyle/>
          <a:p>
            <a:pPr marL="0" marR="0" lvl="0" indent="-88900" algn="ctr" rtl="0">
              <a:lnSpc>
                <a:spcPct val="100000"/>
              </a:lnSpc>
              <a:spcBef>
                <a:spcPts val="0"/>
              </a:spcBef>
              <a:spcAft>
                <a:spcPts val="0"/>
              </a:spcAft>
              <a:buClr>
                <a:srgbClr val="000000"/>
              </a:buClr>
              <a:buSzPct val="155555"/>
              <a:buFont typeface="Avenir"/>
              <a:buNone/>
            </a:pPr>
            <a:r>
              <a:rPr lang="en-US" sz="900">
                <a:solidFill>
                  <a:srgbClr val="FFFFFF"/>
                </a:solidFill>
                <a:latin typeface="Avenir"/>
                <a:ea typeface="Avenir"/>
                <a:cs typeface="Avenir"/>
                <a:sym typeface="Avenir"/>
              </a:rPr>
              <a:t>Ambassadors</a:t>
            </a:r>
          </a:p>
        </p:txBody>
      </p:sp>
      <p:sp>
        <p:nvSpPr>
          <p:cNvPr id="1433" name="Shape 1433"/>
          <p:cNvSpPr/>
          <p:nvPr/>
        </p:nvSpPr>
        <p:spPr>
          <a:xfrm>
            <a:off x="3529100" y="3142350"/>
            <a:ext cx="1254900" cy="588300"/>
          </a:xfrm>
          <a:prstGeom prst="chevron">
            <a:avLst>
              <a:gd name="adj" fmla="val 50000"/>
            </a:avLst>
          </a:prstGeom>
          <a:solidFill>
            <a:srgbClr val="C47F6E"/>
          </a:solidFill>
          <a:ln>
            <a:noFill/>
          </a:ln>
          <a:effectLst>
            <a:outerShdw blurRad="40000" dist="20000" dir="5400000" rotWithShape="0">
              <a:srgbClr val="000000">
                <a:alpha val="37650"/>
              </a:srgbClr>
            </a:outerShdw>
          </a:effectLst>
        </p:spPr>
        <p:txBody>
          <a:bodyPr wrap="square" lIns="91425" tIns="91425" rIns="91425" bIns="91425" anchor="ctr" anchorCtr="0">
            <a:noAutofit/>
          </a:bodyPr>
          <a:lstStyle/>
          <a:p>
            <a:pPr lvl="0" algn="ctr" rtl="0">
              <a:spcBef>
                <a:spcPts val="0"/>
              </a:spcBef>
              <a:buClr>
                <a:schemeClr val="dk1"/>
              </a:buClr>
              <a:buSzPct val="155555"/>
              <a:buFont typeface="Avenir"/>
              <a:buNone/>
            </a:pPr>
            <a:r>
              <a:rPr lang="en-US" sz="900">
                <a:solidFill>
                  <a:srgbClr val="FFFFFF"/>
                </a:solidFill>
              </a:rPr>
              <a:t>Expand event offering</a:t>
            </a:r>
          </a:p>
        </p:txBody>
      </p:sp>
      <p:sp>
        <p:nvSpPr>
          <p:cNvPr id="1434" name="Shape 1434"/>
          <p:cNvSpPr/>
          <p:nvPr/>
        </p:nvSpPr>
        <p:spPr>
          <a:xfrm>
            <a:off x="4670475" y="3156025"/>
            <a:ext cx="1275600" cy="588300"/>
          </a:xfrm>
          <a:prstGeom prst="chevron">
            <a:avLst>
              <a:gd name="adj" fmla="val 50000"/>
            </a:avLst>
          </a:prstGeom>
          <a:solidFill>
            <a:srgbClr val="B38E8A"/>
          </a:solidFill>
          <a:ln>
            <a:noFill/>
          </a:ln>
          <a:effectLst>
            <a:outerShdw blurRad="40000" dist="20000" dir="5400000" rotWithShape="0">
              <a:srgbClr val="000000">
                <a:alpha val="37650"/>
              </a:srgbClr>
            </a:outerShdw>
          </a:effectLst>
        </p:spPr>
        <p:txBody>
          <a:bodyPr wrap="square" lIns="91425" tIns="91425" rIns="91425" bIns="91425" anchor="ctr" anchorCtr="0">
            <a:noAutofit/>
          </a:bodyPr>
          <a:lstStyle/>
          <a:p>
            <a:pPr marL="0" marR="0" lvl="0" indent="-22225" algn="l" rtl="0">
              <a:lnSpc>
                <a:spcPct val="100000"/>
              </a:lnSpc>
              <a:spcBef>
                <a:spcPts val="0"/>
              </a:spcBef>
              <a:spcAft>
                <a:spcPts val="0"/>
              </a:spcAft>
              <a:buClr>
                <a:srgbClr val="000000"/>
              </a:buClr>
              <a:buSzPct val="38888"/>
              <a:buFont typeface="Avenir"/>
              <a:buNone/>
            </a:pPr>
            <a:r>
              <a:rPr lang="en-US" sz="900">
                <a:solidFill>
                  <a:srgbClr val="FFFFFF"/>
                </a:solidFill>
                <a:latin typeface="Avenir"/>
                <a:ea typeface="Avenir"/>
                <a:cs typeface="Avenir"/>
                <a:sym typeface="Avenir"/>
              </a:rPr>
              <a:t>O-Week</a:t>
            </a:r>
          </a:p>
        </p:txBody>
      </p:sp>
      <p:sp>
        <p:nvSpPr>
          <p:cNvPr id="1435" name="Shape 1435"/>
          <p:cNvSpPr/>
          <p:nvPr/>
        </p:nvSpPr>
        <p:spPr>
          <a:xfrm>
            <a:off x="5811225" y="3154875"/>
            <a:ext cx="3051300" cy="588300"/>
          </a:xfrm>
          <a:prstGeom prst="chevron">
            <a:avLst>
              <a:gd name="adj" fmla="val 50000"/>
            </a:avLst>
          </a:prstGeom>
          <a:solidFill>
            <a:srgbClr val="A4A4A4"/>
          </a:solidFill>
          <a:ln>
            <a:noFill/>
          </a:ln>
          <a:effectLst>
            <a:outerShdw blurRad="40000" dist="20000" dir="5400000" rotWithShape="0">
              <a:srgbClr val="000000">
                <a:alpha val="37650"/>
              </a:srgbClr>
            </a:outerShdw>
          </a:effectLst>
        </p:spPr>
        <p:txBody>
          <a:bodyPr wrap="square" lIns="91425" tIns="91425" rIns="91425" bIns="91425" anchor="ctr" anchorCtr="0">
            <a:noAutofit/>
          </a:bodyPr>
          <a:lstStyle/>
          <a:p>
            <a:pPr marL="0" marR="0" lvl="0" indent="-22225" algn="ctr" rtl="0">
              <a:lnSpc>
                <a:spcPct val="100000"/>
              </a:lnSpc>
              <a:spcBef>
                <a:spcPts val="0"/>
              </a:spcBef>
              <a:spcAft>
                <a:spcPts val="0"/>
              </a:spcAft>
              <a:buClr>
                <a:srgbClr val="000000"/>
              </a:buClr>
              <a:buSzPct val="31818"/>
              <a:buFont typeface="Avenir"/>
              <a:buNone/>
            </a:pPr>
            <a:r>
              <a:rPr lang="en-US" sz="1100">
                <a:solidFill>
                  <a:srgbClr val="FFFFFF"/>
                </a:solidFill>
                <a:latin typeface="Avenir"/>
                <a:ea typeface="Avenir"/>
                <a:cs typeface="Avenir"/>
                <a:sym typeface="Avenir"/>
              </a:rPr>
              <a:t>Sustained presence</a:t>
            </a:r>
          </a:p>
        </p:txBody>
      </p:sp>
      <p:sp>
        <p:nvSpPr>
          <p:cNvPr id="1436" name="Shape 1436"/>
          <p:cNvSpPr/>
          <p:nvPr/>
        </p:nvSpPr>
        <p:spPr>
          <a:xfrm>
            <a:off x="520250" y="3149200"/>
            <a:ext cx="1763700" cy="588300"/>
          </a:xfrm>
          <a:prstGeom prst="chevron">
            <a:avLst>
              <a:gd name="adj" fmla="val 50000"/>
            </a:avLst>
          </a:prstGeom>
          <a:solidFill>
            <a:schemeClr val="accent2"/>
          </a:solidFill>
          <a:ln>
            <a:noFill/>
          </a:ln>
          <a:effectLst>
            <a:outerShdw blurRad="40000" dist="20000" dir="5400000" rotWithShape="0">
              <a:srgbClr val="000000">
                <a:alpha val="37650"/>
              </a:srgbClr>
            </a:outerShdw>
          </a:effectLst>
        </p:spPr>
        <p:txBody>
          <a:bodyPr wrap="square" lIns="91425" tIns="91425" rIns="91425" bIns="91425" anchor="ctr" anchorCtr="0">
            <a:noAutofit/>
          </a:bodyPr>
          <a:lstStyle/>
          <a:p>
            <a:pPr marL="0" marR="0" lvl="0" indent="-88900" algn="ctr" rtl="0">
              <a:lnSpc>
                <a:spcPct val="100000"/>
              </a:lnSpc>
              <a:spcBef>
                <a:spcPts val="0"/>
              </a:spcBef>
              <a:spcAft>
                <a:spcPts val="0"/>
              </a:spcAft>
              <a:buClr>
                <a:srgbClr val="000000"/>
              </a:buClr>
              <a:buSzPct val="155555"/>
              <a:buFont typeface="Avenir"/>
              <a:buNone/>
            </a:pPr>
            <a:r>
              <a:rPr lang="en-US" sz="900">
                <a:solidFill>
                  <a:srgbClr val="FFFFFF"/>
                </a:solidFill>
              </a:rPr>
              <a:t>Expand existing presence</a:t>
            </a:r>
          </a:p>
        </p:txBody>
      </p:sp>
      <p:sp>
        <p:nvSpPr>
          <p:cNvPr id="1437" name="Shape 1437"/>
          <p:cNvSpPr/>
          <p:nvPr/>
        </p:nvSpPr>
        <p:spPr>
          <a:xfrm>
            <a:off x="575875" y="2651375"/>
            <a:ext cx="1360800" cy="359700"/>
          </a:xfrm>
          <a:prstGeom prst="chevron">
            <a:avLst>
              <a:gd name="adj" fmla="val 50000"/>
            </a:avLst>
          </a:prstGeom>
          <a:solidFill>
            <a:schemeClr val="accent2"/>
          </a:solidFill>
          <a:ln>
            <a:noFill/>
          </a:ln>
          <a:effectLst>
            <a:outerShdw blurRad="40000" dist="20000" dir="5400000" rotWithShape="0">
              <a:srgbClr val="000000">
                <a:alpha val="37650"/>
              </a:srgbClr>
            </a:outerShdw>
          </a:effectLst>
        </p:spPr>
        <p:txBody>
          <a:bodyPr wrap="square" lIns="91425" tIns="91425" rIns="91425" bIns="91425" anchor="ctr" anchorCtr="0">
            <a:noAutofit/>
          </a:bodyPr>
          <a:lstStyle/>
          <a:p>
            <a:pPr marL="0" marR="0" lvl="0" indent="-57150" algn="ctr" rtl="0">
              <a:lnSpc>
                <a:spcPct val="100000"/>
              </a:lnSpc>
              <a:spcBef>
                <a:spcPts val="0"/>
              </a:spcBef>
              <a:spcAft>
                <a:spcPts val="0"/>
              </a:spcAft>
              <a:buClr>
                <a:srgbClr val="000000"/>
              </a:buClr>
              <a:buFont typeface="Avenir"/>
              <a:buNone/>
            </a:pPr>
            <a:r>
              <a:rPr lang="en-US">
                <a:solidFill>
                  <a:schemeClr val="lt1"/>
                </a:solidFill>
                <a:latin typeface="Avenir"/>
                <a:ea typeface="Avenir"/>
                <a:cs typeface="Avenir"/>
                <a:sym typeface="Avenir"/>
              </a:rPr>
              <a:t>Refine</a:t>
            </a:r>
          </a:p>
        </p:txBody>
      </p:sp>
      <p:sp>
        <p:nvSpPr>
          <p:cNvPr id="1438" name="Shape 1438"/>
          <p:cNvSpPr/>
          <p:nvPr/>
        </p:nvSpPr>
        <p:spPr>
          <a:xfrm>
            <a:off x="1841175" y="2637750"/>
            <a:ext cx="1408800" cy="359700"/>
          </a:xfrm>
          <a:prstGeom prst="chevron">
            <a:avLst>
              <a:gd name="adj" fmla="val 50000"/>
            </a:avLst>
          </a:prstGeom>
          <a:solidFill>
            <a:srgbClr val="D77850"/>
          </a:solidFill>
          <a:ln>
            <a:noFill/>
          </a:ln>
          <a:effectLst>
            <a:outerShdw blurRad="40000" dist="20000" dir="5400000" rotWithShape="0">
              <a:srgbClr val="000000">
                <a:alpha val="37650"/>
              </a:srgbClr>
            </a:outerShdw>
          </a:effectLst>
        </p:spPr>
        <p:txBody>
          <a:bodyPr wrap="square" lIns="91425" tIns="91425" rIns="91425" bIns="91425" anchor="ctr" anchorCtr="0">
            <a:noAutofit/>
          </a:bodyPr>
          <a:lstStyle/>
          <a:p>
            <a:pPr marL="0" marR="0" lvl="0" indent="-88900" algn="ctr" rtl="0">
              <a:lnSpc>
                <a:spcPct val="100000"/>
              </a:lnSpc>
              <a:spcBef>
                <a:spcPts val="0"/>
              </a:spcBef>
              <a:spcAft>
                <a:spcPts val="0"/>
              </a:spcAft>
              <a:buClr>
                <a:srgbClr val="000000"/>
              </a:buClr>
              <a:buFont typeface="Avenir"/>
              <a:buNone/>
            </a:pPr>
            <a:r>
              <a:rPr lang="en-US">
                <a:solidFill>
                  <a:schemeClr val="lt1"/>
                </a:solidFill>
                <a:latin typeface="Avenir"/>
                <a:ea typeface="Avenir"/>
                <a:cs typeface="Avenir"/>
                <a:sym typeface="Avenir"/>
              </a:rPr>
              <a:t>Implement</a:t>
            </a:r>
          </a:p>
        </p:txBody>
      </p:sp>
      <p:sp>
        <p:nvSpPr>
          <p:cNvPr id="1439" name="Shape 1439"/>
          <p:cNvSpPr/>
          <p:nvPr/>
        </p:nvSpPr>
        <p:spPr>
          <a:xfrm>
            <a:off x="3166724" y="2651375"/>
            <a:ext cx="2381700" cy="359700"/>
          </a:xfrm>
          <a:prstGeom prst="chevron">
            <a:avLst>
              <a:gd name="adj" fmla="val 50000"/>
            </a:avLst>
          </a:prstGeom>
          <a:solidFill>
            <a:srgbClr val="C47F6E"/>
          </a:solidFill>
          <a:ln>
            <a:noFill/>
          </a:ln>
          <a:effectLst>
            <a:outerShdw blurRad="40000" dist="20000" dir="5400000" rotWithShape="0">
              <a:srgbClr val="000000">
                <a:alpha val="37650"/>
              </a:srgbClr>
            </a:outerShdw>
          </a:effectLst>
        </p:spPr>
        <p:txBody>
          <a:bodyPr wrap="square" lIns="91425" tIns="91425" rIns="91425" bIns="91425" anchor="ctr" anchorCtr="0">
            <a:noAutofit/>
          </a:bodyPr>
          <a:lstStyle/>
          <a:p>
            <a:pPr marL="0" marR="0" lvl="0" indent="-88900" algn="ctr" rtl="0">
              <a:lnSpc>
                <a:spcPct val="100000"/>
              </a:lnSpc>
              <a:spcBef>
                <a:spcPts val="0"/>
              </a:spcBef>
              <a:spcAft>
                <a:spcPts val="0"/>
              </a:spcAft>
              <a:buClr>
                <a:srgbClr val="000000"/>
              </a:buClr>
              <a:buFont typeface="Avenir"/>
              <a:buNone/>
            </a:pPr>
            <a:r>
              <a:rPr lang="en-US">
                <a:solidFill>
                  <a:schemeClr val="lt1"/>
                </a:solidFill>
                <a:latin typeface="Avenir"/>
                <a:ea typeface="Avenir"/>
                <a:cs typeface="Avenir"/>
                <a:sym typeface="Avenir"/>
              </a:rPr>
              <a:t>Ongoing Evaluation</a:t>
            </a:r>
          </a:p>
        </p:txBody>
      </p:sp>
      <p:sp>
        <p:nvSpPr>
          <p:cNvPr id="1440" name="Shape 1440"/>
          <p:cNvSpPr/>
          <p:nvPr/>
        </p:nvSpPr>
        <p:spPr>
          <a:xfrm>
            <a:off x="5454925" y="2651375"/>
            <a:ext cx="1360800" cy="359700"/>
          </a:xfrm>
          <a:prstGeom prst="chevron">
            <a:avLst>
              <a:gd name="adj" fmla="val 50000"/>
            </a:avLst>
          </a:prstGeom>
          <a:solidFill>
            <a:srgbClr val="B38E8A"/>
          </a:solidFill>
          <a:ln>
            <a:noFill/>
          </a:ln>
          <a:effectLst>
            <a:outerShdw blurRad="40000" dist="20000" dir="5400000" rotWithShape="0">
              <a:srgbClr val="000000">
                <a:alpha val="37650"/>
              </a:srgbClr>
            </a:outerShdw>
          </a:effectLst>
        </p:spPr>
        <p:txBody>
          <a:bodyPr wrap="square" lIns="91425" tIns="91425" rIns="91425" bIns="91425" anchor="ctr" anchorCtr="0">
            <a:noAutofit/>
          </a:bodyPr>
          <a:lstStyle/>
          <a:p>
            <a:pPr marL="0" marR="0" lvl="0" indent="-88900" algn="ctr" rtl="0">
              <a:lnSpc>
                <a:spcPct val="100000"/>
              </a:lnSpc>
              <a:spcBef>
                <a:spcPts val="0"/>
              </a:spcBef>
              <a:spcAft>
                <a:spcPts val="0"/>
              </a:spcAft>
              <a:buClr>
                <a:srgbClr val="000000"/>
              </a:buClr>
              <a:buFont typeface="Avenir"/>
              <a:buNone/>
            </a:pPr>
            <a:r>
              <a:rPr lang="en-US">
                <a:solidFill>
                  <a:schemeClr val="lt1"/>
                </a:solidFill>
                <a:latin typeface="Avenir"/>
                <a:ea typeface="Avenir"/>
                <a:cs typeface="Avenir"/>
                <a:sym typeface="Avenir"/>
              </a:rPr>
              <a:t>Tailor</a:t>
            </a:r>
          </a:p>
        </p:txBody>
      </p:sp>
      <p:sp>
        <p:nvSpPr>
          <p:cNvPr id="1441" name="Shape 1441"/>
          <p:cNvSpPr/>
          <p:nvPr/>
        </p:nvSpPr>
        <p:spPr>
          <a:xfrm>
            <a:off x="6754425" y="2657200"/>
            <a:ext cx="2147400" cy="359700"/>
          </a:xfrm>
          <a:prstGeom prst="chevron">
            <a:avLst>
              <a:gd name="adj" fmla="val 50000"/>
            </a:avLst>
          </a:prstGeom>
          <a:solidFill>
            <a:srgbClr val="A4A4A4"/>
          </a:solidFill>
          <a:ln>
            <a:noFill/>
          </a:ln>
          <a:effectLst>
            <a:outerShdw blurRad="40000" dist="20000" dir="5400000" rotWithShape="0">
              <a:srgbClr val="000000">
                <a:alpha val="37650"/>
              </a:srgbClr>
            </a:outerShdw>
          </a:effectLst>
        </p:spPr>
        <p:txBody>
          <a:bodyPr wrap="square" lIns="91425" tIns="91425" rIns="91425" bIns="91425" anchor="ctr" anchorCtr="0">
            <a:noAutofit/>
          </a:bodyPr>
          <a:lstStyle/>
          <a:p>
            <a:pPr marL="0" marR="0" lvl="0" indent="-88900" algn="ctr" rtl="0">
              <a:lnSpc>
                <a:spcPct val="100000"/>
              </a:lnSpc>
              <a:spcBef>
                <a:spcPts val="0"/>
              </a:spcBef>
              <a:spcAft>
                <a:spcPts val="0"/>
              </a:spcAft>
              <a:buClr>
                <a:srgbClr val="000000"/>
              </a:buClr>
              <a:buSzPct val="100000"/>
              <a:buFont typeface="Avenir"/>
              <a:buNone/>
            </a:pPr>
            <a:r>
              <a:rPr lang="en-US" sz="1400" b="0" i="0" u="none" strike="noStrike" cap="none">
                <a:solidFill>
                  <a:schemeClr val="lt1"/>
                </a:solidFill>
                <a:latin typeface="Avenir"/>
                <a:ea typeface="Avenir"/>
                <a:cs typeface="Avenir"/>
                <a:sym typeface="Avenir"/>
              </a:rPr>
              <a:t>Roll Out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Shape 1446"/>
          <p:cNvSpPr txBox="1"/>
          <p:nvPr/>
        </p:nvSpPr>
        <p:spPr>
          <a:xfrm>
            <a:off x="316447" y="183399"/>
            <a:ext cx="7085400" cy="307800"/>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rgbClr val="000000"/>
              </a:buClr>
              <a:buSzPct val="25000"/>
              <a:buFont typeface="Arial"/>
              <a:buNone/>
            </a:pPr>
            <a:r>
              <a:rPr lang="en-US" sz="2000" b="0" i="0" u="none" strike="noStrike" cap="none">
                <a:solidFill>
                  <a:srgbClr val="000000"/>
                </a:solidFill>
                <a:latin typeface="Avenir"/>
                <a:ea typeface="Avenir"/>
                <a:cs typeface="Avenir"/>
                <a:sym typeface="Avenir"/>
              </a:rPr>
              <a:t>Risks unique to each strategy must be recognised and appropriately mitigated.</a:t>
            </a:r>
          </a:p>
        </p:txBody>
      </p:sp>
      <p:graphicFrame>
        <p:nvGraphicFramePr>
          <p:cNvPr id="1447" name="Shape 1447"/>
          <p:cNvGraphicFramePr/>
          <p:nvPr/>
        </p:nvGraphicFramePr>
        <p:xfrm>
          <a:off x="167160" y="983612"/>
          <a:ext cx="8821950" cy="5698366"/>
        </p:xfrm>
        <a:graphic>
          <a:graphicData uri="http://schemas.openxmlformats.org/drawingml/2006/table">
            <a:tbl>
              <a:tblPr firstRow="1" bandRow="1">
                <a:noFill/>
                <a:tableStyleId>{FC6D0A97-AF05-4D02-9263-A84E400A2660}</a:tableStyleId>
              </a:tblPr>
              <a:tblGrid>
                <a:gridCol w="925825"/>
                <a:gridCol w="2189600"/>
                <a:gridCol w="5706525"/>
              </a:tblGrid>
              <a:tr h="0">
                <a:tc>
                  <a:txBody>
                    <a:bodyPr/>
                    <a:lstStyle/>
                    <a:p>
                      <a:pPr marL="0" marR="0" lvl="0" indent="-17462" algn="l" rtl="0">
                        <a:lnSpc>
                          <a:spcPct val="100000"/>
                        </a:lnSpc>
                        <a:spcBef>
                          <a:spcPts val="0"/>
                        </a:spcBef>
                        <a:spcAft>
                          <a:spcPts val="0"/>
                        </a:spcAft>
                        <a:buClr>
                          <a:srgbClr val="000000"/>
                        </a:buClr>
                        <a:buSzPct val="25000"/>
                        <a:buFont typeface="Arial"/>
                        <a:buNone/>
                      </a:pPr>
                      <a:endParaRPr sz="1100" b="0" u="none" strike="noStrike" cap="none">
                        <a:latin typeface="Avenir"/>
                        <a:ea typeface="Avenir"/>
                        <a:cs typeface="Avenir"/>
                        <a:sym typeface="Avenir"/>
                      </a:endParaRPr>
                    </a:p>
                  </a:txBody>
                  <a:tcPr marL="91450" marR="91450" marT="45725" marB="45725"/>
                </a:tc>
                <a:tc>
                  <a:txBody>
                    <a:bodyPr/>
                    <a:lstStyle/>
                    <a:p>
                      <a:pPr marL="0" marR="0" lvl="0" indent="-17462" algn="ctr" rtl="0">
                        <a:lnSpc>
                          <a:spcPct val="100000"/>
                        </a:lnSpc>
                        <a:spcBef>
                          <a:spcPts val="0"/>
                        </a:spcBef>
                        <a:spcAft>
                          <a:spcPts val="0"/>
                        </a:spcAft>
                        <a:buClr>
                          <a:srgbClr val="000000"/>
                        </a:buClr>
                        <a:buSzPct val="25000"/>
                        <a:buFont typeface="Arial"/>
                        <a:buNone/>
                      </a:pPr>
                      <a:r>
                        <a:rPr lang="en-US" sz="1100" b="1" u="none" strike="noStrike" cap="none">
                          <a:latin typeface="Avenir"/>
                          <a:ea typeface="Avenir"/>
                          <a:cs typeface="Avenir"/>
                          <a:sym typeface="Avenir"/>
                        </a:rPr>
                        <a:t>Risk</a:t>
                      </a:r>
                    </a:p>
                  </a:txBody>
                  <a:tcPr marL="91450" marR="91450" marT="45725" marB="45725"/>
                </a:tc>
                <a:tc>
                  <a:txBody>
                    <a:bodyPr/>
                    <a:lstStyle/>
                    <a:p>
                      <a:pPr marL="0" marR="0" lvl="0" indent="-17462" algn="ctr" rtl="0">
                        <a:lnSpc>
                          <a:spcPct val="100000"/>
                        </a:lnSpc>
                        <a:spcBef>
                          <a:spcPts val="0"/>
                        </a:spcBef>
                        <a:spcAft>
                          <a:spcPts val="0"/>
                        </a:spcAft>
                        <a:buClr>
                          <a:srgbClr val="000000"/>
                        </a:buClr>
                        <a:buSzPct val="25000"/>
                        <a:buFont typeface="Arial"/>
                        <a:buNone/>
                      </a:pPr>
                      <a:r>
                        <a:rPr lang="en-US" sz="1100" b="1" u="none" strike="noStrike" cap="none">
                          <a:latin typeface="Avenir"/>
                          <a:ea typeface="Avenir"/>
                          <a:cs typeface="Avenir"/>
                          <a:sym typeface="Avenir"/>
                        </a:rPr>
                        <a:t>Mitigation</a:t>
                      </a:r>
                    </a:p>
                  </a:txBody>
                  <a:tcPr marL="91450" marR="91450" marT="45725" marB="45725"/>
                </a:tc>
              </a:tr>
              <a:tr h="0">
                <a:tc rowSpan="2">
                  <a:txBody>
                    <a:bodyPr/>
                    <a:lstStyle/>
                    <a:p>
                      <a:pPr marL="0" marR="0" lvl="0" indent="-17462" algn="l" rtl="0">
                        <a:lnSpc>
                          <a:spcPct val="100000"/>
                        </a:lnSpc>
                        <a:spcBef>
                          <a:spcPts val="0"/>
                        </a:spcBef>
                        <a:spcAft>
                          <a:spcPts val="0"/>
                        </a:spcAft>
                        <a:buClr>
                          <a:srgbClr val="000000"/>
                        </a:buClr>
                        <a:buSzPct val="25000"/>
                        <a:buFont typeface="Avenir"/>
                        <a:buNone/>
                      </a:pPr>
                      <a:r>
                        <a:rPr lang="en-US" sz="1100" b="0" u="none" strike="noStrike" cap="none">
                          <a:latin typeface="Avenir"/>
                          <a:ea typeface="Avenir"/>
                          <a:cs typeface="Avenir"/>
                          <a:sym typeface="Avenir"/>
                        </a:rPr>
                        <a:t>Big Moment </a:t>
                      </a:r>
                    </a:p>
                  </a:txBody>
                  <a:tcPr marL="91450" marR="91450" marT="45725" marB="45725"/>
                </a:tc>
                <a:tc>
                  <a:txBody>
                    <a:bodyPr/>
                    <a:lstStyle/>
                    <a:p>
                      <a:pPr marL="0" marR="0" lvl="0" indent="-17462" algn="l" rtl="0">
                        <a:lnSpc>
                          <a:spcPct val="100000"/>
                        </a:lnSpc>
                        <a:spcBef>
                          <a:spcPts val="0"/>
                        </a:spcBef>
                        <a:spcAft>
                          <a:spcPts val="0"/>
                        </a:spcAft>
                        <a:buClr>
                          <a:srgbClr val="000000"/>
                        </a:buClr>
                        <a:buSzPct val="25000"/>
                        <a:buFont typeface="Arial"/>
                        <a:buNone/>
                      </a:pPr>
                      <a:r>
                        <a:rPr lang="en-US" sz="1100" b="0" u="none" strike="noStrike" cap="none">
                          <a:latin typeface="Avenir"/>
                          <a:ea typeface="Avenir"/>
                          <a:cs typeface="Avenir"/>
                          <a:sym typeface="Avenir"/>
                        </a:rPr>
                        <a:t>1scope has the wrong event for the moment</a:t>
                      </a:r>
                    </a:p>
                  </a:txBody>
                  <a:tcPr marL="91450" marR="91450" marT="45725" marB="45725"/>
                </a:tc>
                <a:tc>
                  <a:txBody>
                    <a:bodyPr/>
                    <a:lstStyle/>
                    <a:p>
                      <a:pPr marL="0" marR="0" lvl="0" indent="-17462" algn="l" rtl="0">
                        <a:lnSpc>
                          <a:spcPct val="100000"/>
                        </a:lnSpc>
                        <a:spcBef>
                          <a:spcPts val="0"/>
                        </a:spcBef>
                        <a:spcAft>
                          <a:spcPts val="0"/>
                        </a:spcAft>
                        <a:buClr>
                          <a:srgbClr val="000000"/>
                        </a:buClr>
                        <a:buSzPct val="25000"/>
                        <a:buFont typeface="Arial"/>
                        <a:buNone/>
                      </a:pPr>
                      <a:r>
                        <a:rPr lang="en-US" sz="1100" b="0" u="none" strike="noStrike" cap="none">
                          <a:latin typeface="Avenir"/>
                          <a:ea typeface="Avenir"/>
                          <a:cs typeface="Avenir"/>
                          <a:sym typeface="Avenir"/>
                        </a:rPr>
                        <a:t>1scope can conduct more market research on what key moments are and redevelop their workshops to better address key moments</a:t>
                      </a:r>
                    </a:p>
                  </a:txBody>
                  <a:tcPr marL="91450" marR="91450" marT="45725" marB="45725"/>
                </a:tc>
              </a:tr>
              <a:tr h="378800">
                <a:tc vMerge="1">
                  <a:txBody>
                    <a:bodyPr/>
                    <a:lstStyle/>
                    <a:p>
                      <a:endParaRPr lang="en-US"/>
                    </a:p>
                  </a:txBody>
                  <a:tcPr/>
                </a:tc>
                <a:tc>
                  <a:txBody>
                    <a:bodyPr/>
                    <a:lstStyle/>
                    <a:p>
                      <a:pPr marL="0" marR="0" lvl="0" indent="-17462" algn="l" rtl="0">
                        <a:lnSpc>
                          <a:spcPct val="100000"/>
                        </a:lnSpc>
                        <a:spcBef>
                          <a:spcPts val="0"/>
                        </a:spcBef>
                        <a:spcAft>
                          <a:spcPts val="0"/>
                        </a:spcAft>
                        <a:buClr>
                          <a:srgbClr val="000000"/>
                        </a:buClr>
                        <a:buSzPct val="25000"/>
                        <a:buFont typeface="Arial"/>
                        <a:buNone/>
                      </a:pPr>
                      <a:r>
                        <a:rPr lang="en-US" sz="1100" b="0" u="none" strike="noStrike" cap="none">
                          <a:latin typeface="Avenir"/>
                          <a:ea typeface="Avenir"/>
                          <a:cs typeface="Avenir"/>
                          <a:sym typeface="Avenir"/>
                        </a:rPr>
                        <a:t>People don’t associate 1scope with their moments</a:t>
                      </a:r>
                    </a:p>
                  </a:txBody>
                  <a:tcPr marL="91450" marR="91450" marT="45725" marB="45725"/>
                </a:tc>
                <a:tc>
                  <a:txBody>
                    <a:bodyPr/>
                    <a:lstStyle/>
                    <a:p>
                      <a:pPr marL="0" marR="0" lvl="0" indent="-17462" algn="l" rtl="0">
                        <a:lnSpc>
                          <a:spcPct val="100000"/>
                        </a:lnSpc>
                        <a:spcBef>
                          <a:spcPts val="0"/>
                        </a:spcBef>
                        <a:spcAft>
                          <a:spcPts val="0"/>
                        </a:spcAft>
                        <a:buClr>
                          <a:srgbClr val="000000"/>
                        </a:buClr>
                        <a:buSzPct val="25000"/>
                        <a:buFont typeface="Arial"/>
                        <a:buNone/>
                      </a:pPr>
                      <a:r>
                        <a:rPr lang="en-US" sz="1100" b="0" u="none" strike="noStrike" cap="none">
                          <a:latin typeface="Avenir"/>
                          <a:ea typeface="Avenir"/>
                          <a:cs typeface="Avenir"/>
                          <a:sym typeface="Avenir"/>
                        </a:rPr>
                        <a:t>Having more frequent workshops and a better online connection will ensure 1scope is there from start to finish of a student's life (from 12 -25).</a:t>
                      </a:r>
                    </a:p>
                  </a:txBody>
                  <a:tcPr marL="91450" marR="91450" marT="45725" marB="45725"/>
                </a:tc>
              </a:tr>
              <a:tr h="423450">
                <a:tc rowSpan="2">
                  <a:txBody>
                    <a:bodyPr/>
                    <a:lstStyle/>
                    <a:p>
                      <a:pPr marL="0" marR="0" lvl="0" indent="-17462" algn="l" rtl="0">
                        <a:lnSpc>
                          <a:spcPct val="100000"/>
                        </a:lnSpc>
                        <a:spcBef>
                          <a:spcPts val="0"/>
                        </a:spcBef>
                        <a:spcAft>
                          <a:spcPts val="0"/>
                        </a:spcAft>
                        <a:buClr>
                          <a:srgbClr val="000000"/>
                        </a:buClr>
                        <a:buSzPct val="25000"/>
                        <a:buFont typeface="Avenir"/>
                        <a:buNone/>
                      </a:pPr>
                      <a:r>
                        <a:rPr lang="en-US" sz="1100" b="0" u="none" strike="noStrike" cap="none">
                          <a:latin typeface="Avenir"/>
                          <a:ea typeface="Avenir"/>
                          <a:cs typeface="Avenir"/>
                          <a:sym typeface="Avenir"/>
                        </a:rPr>
                        <a:t>Systematic social media </a:t>
                      </a:r>
                    </a:p>
                  </a:txBody>
                  <a:tcPr marL="91450" marR="91450" marT="45725" marB="45725"/>
                </a:tc>
                <a:tc>
                  <a:txBody>
                    <a:bodyPr/>
                    <a:lstStyle/>
                    <a:p>
                      <a:pPr marL="0" marR="0" lvl="0" indent="-54881" algn="l" rtl="0">
                        <a:lnSpc>
                          <a:spcPct val="115000"/>
                        </a:lnSpc>
                        <a:spcBef>
                          <a:spcPts val="0"/>
                        </a:spcBef>
                        <a:spcAft>
                          <a:spcPts val="0"/>
                        </a:spcAft>
                        <a:buClr>
                          <a:schemeClr val="dk1"/>
                        </a:buClr>
                        <a:buSzPct val="78571"/>
                        <a:buFont typeface="Arial"/>
                        <a:buNone/>
                      </a:pPr>
                      <a:r>
                        <a:rPr lang="en-US" sz="1100" b="0" u="none" strike="noStrike" cap="none">
                          <a:latin typeface="Avenir"/>
                          <a:ea typeface="Avenir"/>
                          <a:cs typeface="Avenir"/>
                          <a:sym typeface="Avenir"/>
                        </a:rPr>
                        <a:t>Marketing content may be poorly managed.</a:t>
                      </a:r>
                    </a:p>
                  </a:txBody>
                  <a:tcPr marL="91450" marR="91450" marT="45725" marB="45725"/>
                </a:tc>
                <a:tc>
                  <a:txBody>
                    <a:bodyPr/>
                    <a:lstStyle/>
                    <a:p>
                      <a:pPr marL="0" marR="0" lvl="0" indent="-17462" algn="l" rtl="0">
                        <a:lnSpc>
                          <a:spcPct val="100000"/>
                        </a:lnSpc>
                        <a:spcBef>
                          <a:spcPts val="0"/>
                        </a:spcBef>
                        <a:spcAft>
                          <a:spcPts val="0"/>
                        </a:spcAft>
                        <a:buClr>
                          <a:srgbClr val="000000"/>
                        </a:buClr>
                        <a:buSzPct val="25000"/>
                        <a:buFont typeface="Arial"/>
                        <a:buNone/>
                      </a:pPr>
                      <a:r>
                        <a:rPr lang="en-US" sz="1100" b="0" u="none" strike="noStrike" cap="none">
                          <a:latin typeface="Avenir"/>
                          <a:ea typeface="Avenir"/>
                          <a:cs typeface="Avenir"/>
                          <a:sym typeface="Avenir"/>
                        </a:rPr>
                        <a:t>Closely monitor 1Scope’s posts and content, as well as audience perception.</a:t>
                      </a:r>
                    </a:p>
                  </a:txBody>
                  <a:tcPr marL="91450" marR="91450" marT="45725" marB="45725"/>
                </a:tc>
              </a:tr>
              <a:tr h="378800">
                <a:tc vMerge="1">
                  <a:txBody>
                    <a:bodyPr/>
                    <a:lstStyle/>
                    <a:p>
                      <a:endParaRPr lang="en-US"/>
                    </a:p>
                  </a:txBody>
                  <a:tcPr/>
                </a:tc>
                <a:tc>
                  <a:txBody>
                    <a:bodyPr/>
                    <a:lstStyle/>
                    <a:p>
                      <a:pPr marL="0" marR="0" lvl="0" indent="-54881" algn="l" rtl="0">
                        <a:lnSpc>
                          <a:spcPct val="115000"/>
                        </a:lnSpc>
                        <a:spcBef>
                          <a:spcPts val="0"/>
                        </a:spcBef>
                        <a:spcAft>
                          <a:spcPts val="0"/>
                        </a:spcAft>
                        <a:buClr>
                          <a:schemeClr val="dk1"/>
                        </a:buClr>
                        <a:buSzPct val="78571"/>
                        <a:buFont typeface="Arial"/>
                        <a:buNone/>
                      </a:pPr>
                      <a:r>
                        <a:rPr lang="en-US" sz="1100" b="0" u="none" strike="noStrike" cap="none">
                          <a:latin typeface="Avenir"/>
                          <a:ea typeface="Avenir"/>
                          <a:cs typeface="Avenir"/>
                          <a:sym typeface="Avenir"/>
                        </a:rPr>
                        <a:t>Social media accounts can be breached.</a:t>
                      </a:r>
                    </a:p>
                  </a:txBody>
                  <a:tcPr marL="91450" marR="91450" marT="45725" marB="45725"/>
                </a:tc>
                <a:tc>
                  <a:txBody>
                    <a:bodyPr/>
                    <a:lstStyle/>
                    <a:p>
                      <a:pPr marL="0" marR="0" lvl="0" indent="-17462" algn="l" rtl="0">
                        <a:lnSpc>
                          <a:spcPct val="100000"/>
                        </a:lnSpc>
                        <a:spcBef>
                          <a:spcPts val="0"/>
                        </a:spcBef>
                        <a:spcAft>
                          <a:spcPts val="0"/>
                        </a:spcAft>
                        <a:buClr>
                          <a:srgbClr val="000000"/>
                        </a:buClr>
                        <a:buSzPct val="25000"/>
                        <a:buFont typeface="Arial"/>
                        <a:buNone/>
                      </a:pPr>
                      <a:r>
                        <a:rPr lang="en-US" sz="1100" b="0" u="none" strike="noStrike" cap="none">
                          <a:latin typeface="Avenir"/>
                          <a:ea typeface="Avenir"/>
                          <a:cs typeface="Avenir"/>
                          <a:sym typeface="Avenir"/>
                        </a:rPr>
                        <a:t>Ensure necessary security protocols are taken, such as two-step login processes or multiple administrator post approval.</a:t>
                      </a:r>
                    </a:p>
                  </a:txBody>
                  <a:tcPr marL="91450" marR="91450" marT="45725" marB="45725"/>
                </a:tc>
              </a:tr>
              <a:tr h="309150">
                <a:tc rowSpan="2">
                  <a:txBody>
                    <a:bodyPr/>
                    <a:lstStyle/>
                    <a:p>
                      <a:pPr marL="0" marR="0" lvl="0" indent="-17462" algn="l" rtl="0">
                        <a:lnSpc>
                          <a:spcPct val="100000"/>
                        </a:lnSpc>
                        <a:spcBef>
                          <a:spcPts val="0"/>
                        </a:spcBef>
                        <a:spcAft>
                          <a:spcPts val="0"/>
                        </a:spcAft>
                        <a:buClr>
                          <a:srgbClr val="000000"/>
                        </a:buClr>
                        <a:buSzPct val="25000"/>
                        <a:buFont typeface="Avenir"/>
                        <a:buNone/>
                      </a:pPr>
                      <a:r>
                        <a:rPr lang="en-US" sz="1100" b="0" u="none" strike="noStrike" cap="none">
                          <a:latin typeface="Avenir"/>
                          <a:ea typeface="Avenir"/>
                          <a:cs typeface="Avenir"/>
                          <a:sym typeface="Avenir"/>
                        </a:rPr>
                        <a:t>On campus marketing </a:t>
                      </a:r>
                    </a:p>
                  </a:txBody>
                  <a:tcPr marL="91450" marR="91450" marT="45725" marB="45725"/>
                </a:tc>
                <a:tc>
                  <a:txBody>
                    <a:bodyPr/>
                    <a:lstStyle/>
                    <a:p>
                      <a:pPr marL="0" marR="0" lvl="0" indent="-17462" algn="l" rtl="0">
                        <a:lnSpc>
                          <a:spcPct val="100000"/>
                        </a:lnSpc>
                        <a:spcBef>
                          <a:spcPts val="0"/>
                        </a:spcBef>
                        <a:spcAft>
                          <a:spcPts val="0"/>
                        </a:spcAft>
                        <a:buClr>
                          <a:srgbClr val="000000"/>
                        </a:buClr>
                        <a:buSzPct val="25000"/>
                        <a:buFont typeface="Arial"/>
                        <a:buNone/>
                      </a:pPr>
                      <a:r>
                        <a:rPr lang="en-US" sz="1100">
                          <a:latin typeface="Avenir"/>
                          <a:ea typeface="Avenir"/>
                          <a:cs typeface="Avenir"/>
                          <a:sym typeface="Avenir"/>
                        </a:rPr>
                        <a:t>Ambassadors convey the wrong message to students</a:t>
                      </a:r>
                    </a:p>
                  </a:txBody>
                  <a:tcPr marL="91450" marR="91450" marT="45725" marB="45725"/>
                </a:tc>
                <a:tc>
                  <a:txBody>
                    <a:bodyPr/>
                    <a:lstStyle/>
                    <a:p>
                      <a:pPr marL="0" marR="0" lvl="0" indent="-17462" algn="l" rtl="0">
                        <a:lnSpc>
                          <a:spcPct val="100000"/>
                        </a:lnSpc>
                        <a:spcBef>
                          <a:spcPts val="0"/>
                        </a:spcBef>
                        <a:spcAft>
                          <a:spcPts val="0"/>
                        </a:spcAft>
                        <a:buClr>
                          <a:srgbClr val="000000"/>
                        </a:buClr>
                        <a:buSzPct val="25000"/>
                        <a:buFont typeface="Arial"/>
                        <a:buNone/>
                      </a:pPr>
                      <a:r>
                        <a:rPr lang="en-US" sz="1100">
                          <a:latin typeface="Avenir"/>
                          <a:ea typeface="Avenir"/>
                          <a:cs typeface="Avenir"/>
                          <a:sym typeface="Avenir"/>
                        </a:rPr>
                        <a:t>Really ensure they are trained and educated with the values, vision and purpose of 1Scope has to offer.  </a:t>
                      </a:r>
                    </a:p>
                  </a:txBody>
                  <a:tcPr marL="91450" marR="91450" marT="45725" marB="45725"/>
                </a:tc>
              </a:tr>
              <a:tr h="309150">
                <a:tc vMerge="1">
                  <a:txBody>
                    <a:bodyPr/>
                    <a:lstStyle/>
                    <a:p>
                      <a:endParaRPr lang="en-US"/>
                    </a:p>
                  </a:txBody>
                  <a:tcPr/>
                </a:tc>
                <a:tc>
                  <a:txBody>
                    <a:bodyPr/>
                    <a:lstStyle/>
                    <a:p>
                      <a:pPr marL="0" marR="0" lvl="0" indent="-17462" algn="l" rtl="0">
                        <a:lnSpc>
                          <a:spcPct val="100000"/>
                        </a:lnSpc>
                        <a:spcBef>
                          <a:spcPts val="0"/>
                        </a:spcBef>
                        <a:spcAft>
                          <a:spcPts val="0"/>
                        </a:spcAft>
                        <a:buClr>
                          <a:srgbClr val="000000"/>
                        </a:buClr>
                        <a:buSzPct val="25000"/>
                        <a:buFont typeface="Arial"/>
                        <a:buNone/>
                      </a:pPr>
                      <a:r>
                        <a:rPr lang="en-US" sz="1100">
                          <a:latin typeface="Avenir"/>
                          <a:ea typeface="Avenir"/>
                          <a:cs typeface="Avenir"/>
                          <a:sym typeface="Avenir"/>
                        </a:rPr>
                        <a:t>Universities and societies already hosting workshops</a:t>
                      </a:r>
                    </a:p>
                  </a:txBody>
                  <a:tcPr marL="91450" marR="91450" marT="45725" marB="45725"/>
                </a:tc>
                <a:tc>
                  <a:txBody>
                    <a:bodyPr/>
                    <a:lstStyle/>
                    <a:p>
                      <a:pPr marL="0" marR="0" lvl="0" indent="-17462" algn="l" rtl="0">
                        <a:lnSpc>
                          <a:spcPct val="100000"/>
                        </a:lnSpc>
                        <a:spcBef>
                          <a:spcPts val="0"/>
                        </a:spcBef>
                        <a:spcAft>
                          <a:spcPts val="0"/>
                        </a:spcAft>
                        <a:buClr>
                          <a:srgbClr val="000000"/>
                        </a:buClr>
                        <a:buSzPct val="25000"/>
                        <a:buFont typeface="Arial"/>
                        <a:buNone/>
                      </a:pPr>
                      <a:r>
                        <a:rPr lang="en-US" sz="1100">
                          <a:latin typeface="Avenir"/>
                          <a:ea typeface="Avenir"/>
                          <a:cs typeface="Avenir"/>
                          <a:sym typeface="Avenir"/>
                        </a:rPr>
                        <a:t>This is why it is essential to partner up with university societies. It doesn’t have to be in conjunction with 1Scope - as long as they use your platform for ticketing, you still get the sign ups. </a:t>
                      </a:r>
                    </a:p>
                  </a:txBody>
                  <a:tcPr marL="91450" marR="91450" marT="45725" marB="45725"/>
                </a:tc>
              </a:tr>
              <a:tr h="294000">
                <a:tc rowSpan="2">
                  <a:txBody>
                    <a:bodyPr/>
                    <a:lstStyle/>
                    <a:p>
                      <a:pPr marL="0" marR="0" lvl="0" indent="-17462" algn="l" rtl="0">
                        <a:lnSpc>
                          <a:spcPct val="100000"/>
                        </a:lnSpc>
                        <a:spcBef>
                          <a:spcPts val="0"/>
                        </a:spcBef>
                        <a:spcAft>
                          <a:spcPts val="0"/>
                        </a:spcAft>
                        <a:buClr>
                          <a:srgbClr val="000000"/>
                        </a:buClr>
                        <a:buSzPct val="25000"/>
                        <a:buFont typeface="Avenir"/>
                        <a:buNone/>
                      </a:pPr>
                      <a:r>
                        <a:rPr lang="en-US" sz="1100" b="0" u="none" strike="noStrike" cap="none">
                          <a:latin typeface="Avenir"/>
                          <a:ea typeface="Avenir"/>
                          <a:cs typeface="Avenir"/>
                          <a:sym typeface="Avenir"/>
                        </a:rPr>
                        <a:t>New product offerings</a:t>
                      </a:r>
                    </a:p>
                  </a:txBody>
                  <a:tcPr marL="91450" marR="91450" marT="45725" marB="45725"/>
                </a:tc>
                <a:tc>
                  <a:txBody>
                    <a:bodyPr/>
                    <a:lstStyle/>
                    <a:p>
                      <a:pPr marL="0" marR="0" lvl="0" indent="-17462" algn="l" rtl="0">
                        <a:lnSpc>
                          <a:spcPct val="100000"/>
                        </a:lnSpc>
                        <a:spcBef>
                          <a:spcPts val="0"/>
                        </a:spcBef>
                        <a:spcAft>
                          <a:spcPts val="0"/>
                        </a:spcAft>
                        <a:buClr>
                          <a:srgbClr val="000000"/>
                        </a:buClr>
                        <a:buSzPct val="25000"/>
                        <a:buFont typeface="Arial"/>
                        <a:buNone/>
                      </a:pPr>
                      <a:r>
                        <a:rPr lang="en-US" sz="1100">
                          <a:latin typeface="Avenir"/>
                          <a:ea typeface="Avenir"/>
                          <a:cs typeface="Avenir"/>
                          <a:sym typeface="Avenir"/>
                        </a:rPr>
                        <a:t>Lack of sourcing to allow new opportunity offerings</a:t>
                      </a:r>
                    </a:p>
                  </a:txBody>
                  <a:tcPr marL="91450" marR="91450" marT="45725" marB="45725"/>
                </a:tc>
                <a:tc>
                  <a:txBody>
                    <a:bodyPr/>
                    <a:lstStyle/>
                    <a:p>
                      <a:pPr lvl="0" rtl="0">
                        <a:lnSpc>
                          <a:spcPct val="115000"/>
                        </a:lnSpc>
                        <a:spcBef>
                          <a:spcPts val="0"/>
                        </a:spcBef>
                        <a:buClr>
                          <a:schemeClr val="dk1"/>
                        </a:buClr>
                        <a:buSzPct val="100000"/>
                        <a:buFont typeface="Arial"/>
                        <a:buNone/>
                      </a:pPr>
                      <a:r>
                        <a:rPr lang="en-US" sz="1100">
                          <a:latin typeface="Avenir"/>
                          <a:ea typeface="Avenir"/>
                          <a:cs typeface="Avenir"/>
                          <a:sym typeface="Avenir"/>
                        </a:rPr>
                        <a:t>Try different sectors and organisations and tweak agreements to better suit each their needs</a:t>
                      </a:r>
                    </a:p>
                  </a:txBody>
                  <a:tcPr marL="91450" marR="91450" marT="45725" marB="45725"/>
                </a:tc>
              </a:tr>
              <a:tr h="294000">
                <a:tc vMerge="1">
                  <a:txBody>
                    <a:bodyPr/>
                    <a:lstStyle/>
                    <a:p>
                      <a:endParaRPr lang="en-US"/>
                    </a:p>
                  </a:txBody>
                  <a:tcPr/>
                </a:tc>
                <a:tc>
                  <a:txBody>
                    <a:bodyPr/>
                    <a:lstStyle/>
                    <a:p>
                      <a:pPr marL="0" marR="0" lvl="0" indent="-17462" algn="l" rtl="0">
                        <a:lnSpc>
                          <a:spcPct val="100000"/>
                        </a:lnSpc>
                        <a:spcBef>
                          <a:spcPts val="0"/>
                        </a:spcBef>
                        <a:spcAft>
                          <a:spcPts val="0"/>
                        </a:spcAft>
                        <a:buClr>
                          <a:srgbClr val="000000"/>
                        </a:buClr>
                        <a:buSzPct val="25000"/>
                        <a:buFont typeface="Arial"/>
                        <a:buNone/>
                      </a:pPr>
                      <a:r>
                        <a:rPr lang="en-US" sz="1100">
                          <a:latin typeface="Avenir"/>
                          <a:ea typeface="Avenir"/>
                          <a:cs typeface="Avenir"/>
                          <a:sym typeface="Avenir"/>
                        </a:rPr>
                        <a:t>Conflict of small team taking on greater work</a:t>
                      </a:r>
                    </a:p>
                  </a:txBody>
                  <a:tcPr marL="91450" marR="91450" marT="45725" marB="45725"/>
                </a:tc>
                <a:tc>
                  <a:txBody>
                    <a:bodyPr/>
                    <a:lstStyle/>
                    <a:p>
                      <a:pPr marL="0" marR="0" lvl="0" indent="-17462" algn="l" rtl="0">
                        <a:lnSpc>
                          <a:spcPct val="100000"/>
                        </a:lnSpc>
                        <a:spcBef>
                          <a:spcPts val="0"/>
                        </a:spcBef>
                        <a:spcAft>
                          <a:spcPts val="0"/>
                        </a:spcAft>
                        <a:buClr>
                          <a:srgbClr val="000000"/>
                        </a:buClr>
                        <a:buSzPct val="25000"/>
                        <a:buFont typeface="Arial"/>
                        <a:buNone/>
                      </a:pPr>
                      <a:r>
                        <a:rPr lang="en-US" sz="1100">
                          <a:latin typeface="Avenir"/>
                          <a:ea typeface="Avenir"/>
                          <a:cs typeface="Avenir"/>
                          <a:sym typeface="Avenir"/>
                        </a:rPr>
                        <a:t>Implementation of Ambassadors program to assist in sourcing new opportunities to ensure current initiatives don’t lose momentum</a:t>
                      </a:r>
                    </a:p>
                  </a:txBody>
                  <a:tcPr marL="91450" marR="91450" marT="45725" marB="45725"/>
                </a:tc>
              </a:tr>
              <a:tr h="309150">
                <a:tc rowSpan="2">
                  <a:txBody>
                    <a:bodyPr/>
                    <a:lstStyle/>
                    <a:p>
                      <a:pPr marL="0" marR="0" lvl="0" indent="-17462" algn="l" rtl="0">
                        <a:lnSpc>
                          <a:spcPct val="100000"/>
                        </a:lnSpc>
                        <a:spcBef>
                          <a:spcPts val="0"/>
                        </a:spcBef>
                        <a:spcAft>
                          <a:spcPts val="0"/>
                        </a:spcAft>
                        <a:buClr>
                          <a:srgbClr val="000000"/>
                        </a:buClr>
                        <a:buSzPct val="25000"/>
                        <a:buFont typeface="Avenir"/>
                        <a:buNone/>
                      </a:pPr>
                      <a:r>
                        <a:rPr lang="en-US" sz="1100" b="0" u="none" strike="noStrike" cap="none">
                          <a:latin typeface="Avenir"/>
                          <a:ea typeface="Avenir"/>
                          <a:cs typeface="Avenir"/>
                          <a:sym typeface="Avenir"/>
                        </a:rPr>
                        <a:t>1Scope run events </a:t>
                      </a:r>
                    </a:p>
                  </a:txBody>
                  <a:tcPr marL="91450" marR="91450" marT="45725" marB="45725"/>
                </a:tc>
                <a:tc>
                  <a:txBody>
                    <a:bodyPr/>
                    <a:lstStyle/>
                    <a:p>
                      <a:pPr marL="0" marR="0" lvl="0" indent="-17462" algn="l" rtl="0">
                        <a:lnSpc>
                          <a:spcPct val="100000"/>
                        </a:lnSpc>
                        <a:spcBef>
                          <a:spcPts val="0"/>
                        </a:spcBef>
                        <a:spcAft>
                          <a:spcPts val="0"/>
                        </a:spcAft>
                        <a:buClr>
                          <a:srgbClr val="000000"/>
                        </a:buClr>
                        <a:buSzPct val="25000"/>
                        <a:buFont typeface="Arial"/>
                        <a:buNone/>
                      </a:pPr>
                      <a:r>
                        <a:rPr lang="en-US" sz="1100">
                          <a:latin typeface="Avenir"/>
                          <a:ea typeface="Avenir"/>
                          <a:cs typeface="Avenir"/>
                          <a:sym typeface="Avenir"/>
                        </a:rPr>
                        <a:t>Lack of student interest in taking on mentorship and facilitator-related positions</a:t>
                      </a:r>
                    </a:p>
                  </a:txBody>
                  <a:tcPr marL="91450" marR="91450" marT="45725" marB="45725"/>
                </a:tc>
                <a:tc>
                  <a:txBody>
                    <a:bodyPr/>
                    <a:lstStyle/>
                    <a:p>
                      <a:pPr marL="0" marR="0" lvl="0" indent="-17462" algn="l" rtl="0">
                        <a:lnSpc>
                          <a:spcPct val="100000"/>
                        </a:lnSpc>
                        <a:spcBef>
                          <a:spcPts val="0"/>
                        </a:spcBef>
                        <a:spcAft>
                          <a:spcPts val="0"/>
                        </a:spcAft>
                        <a:buClr>
                          <a:srgbClr val="000000"/>
                        </a:buClr>
                        <a:buSzPct val="25000"/>
                        <a:buFont typeface="Arial"/>
                        <a:buNone/>
                      </a:pPr>
                      <a:r>
                        <a:rPr lang="en-US" sz="1100">
                          <a:latin typeface="Avenir"/>
                          <a:ea typeface="Avenir"/>
                          <a:cs typeface="Avenir"/>
                          <a:sym typeface="Avenir"/>
                        </a:rPr>
                        <a:t>Appropriately incentivising opportunities and ensuring they align with the magnitude of the task asked of them</a:t>
                      </a:r>
                    </a:p>
                  </a:txBody>
                  <a:tcPr marL="91450" marR="91450" marT="45725" marB="45725"/>
                </a:tc>
              </a:tr>
              <a:tr h="309150">
                <a:tc vMerge="1">
                  <a:txBody>
                    <a:bodyPr/>
                    <a:lstStyle/>
                    <a:p>
                      <a:endParaRPr lang="en-US"/>
                    </a:p>
                  </a:txBody>
                  <a:tcPr/>
                </a:tc>
                <a:tc>
                  <a:txBody>
                    <a:bodyPr/>
                    <a:lstStyle/>
                    <a:p>
                      <a:pPr marL="0" marR="0" lvl="0" indent="-17462" algn="l" rtl="0">
                        <a:lnSpc>
                          <a:spcPct val="100000"/>
                        </a:lnSpc>
                        <a:spcBef>
                          <a:spcPts val="0"/>
                        </a:spcBef>
                        <a:spcAft>
                          <a:spcPts val="0"/>
                        </a:spcAft>
                        <a:buClr>
                          <a:srgbClr val="000000"/>
                        </a:buClr>
                        <a:buSzPct val="25000"/>
                        <a:buFont typeface="Arial"/>
                        <a:buNone/>
                      </a:pPr>
                      <a:r>
                        <a:rPr lang="en-US" sz="1100">
                          <a:latin typeface="Avenir"/>
                          <a:ea typeface="Avenir"/>
                          <a:cs typeface="Avenir"/>
                          <a:sym typeface="Avenir"/>
                        </a:rPr>
                        <a:t>Event run requiring greater costs and labour than anticipate</a:t>
                      </a:r>
                    </a:p>
                  </a:txBody>
                  <a:tcPr marL="91450" marR="91450" marT="45725" marB="45725"/>
                </a:tc>
                <a:tc>
                  <a:txBody>
                    <a:bodyPr/>
                    <a:lstStyle/>
                    <a:p>
                      <a:pPr marL="0" marR="0" lvl="0" indent="-17462" algn="l" rtl="0">
                        <a:lnSpc>
                          <a:spcPct val="100000"/>
                        </a:lnSpc>
                        <a:spcBef>
                          <a:spcPts val="0"/>
                        </a:spcBef>
                        <a:spcAft>
                          <a:spcPts val="0"/>
                        </a:spcAft>
                        <a:buClr>
                          <a:srgbClr val="000000"/>
                        </a:buClr>
                        <a:buSzPct val="25000"/>
                        <a:buFont typeface="Arial"/>
                        <a:buNone/>
                      </a:pPr>
                      <a:r>
                        <a:rPr lang="en-US" sz="1100">
                          <a:latin typeface="Avenir"/>
                          <a:ea typeface="Avenir"/>
                          <a:cs typeface="Avenir"/>
                          <a:sym typeface="Avenir"/>
                        </a:rPr>
                        <a:t>Working within a strict budget and anticipating disruptions regarding access to event locations and the availability of 1Scope representatives to be presesnt</a:t>
                      </a:r>
                    </a:p>
                  </a:txBody>
                  <a:tcPr marL="91450" marR="91450" marT="45725" marB="45725"/>
                </a:tc>
              </a:tr>
              <a:tr h="309150">
                <a:tc rowSpan="2">
                  <a:txBody>
                    <a:bodyPr/>
                    <a:lstStyle/>
                    <a:p>
                      <a:pPr marL="0" marR="0" lvl="0" indent="-17462" algn="l" rtl="0">
                        <a:lnSpc>
                          <a:spcPct val="100000"/>
                        </a:lnSpc>
                        <a:spcBef>
                          <a:spcPts val="0"/>
                        </a:spcBef>
                        <a:spcAft>
                          <a:spcPts val="0"/>
                        </a:spcAft>
                        <a:buClr>
                          <a:srgbClr val="000000"/>
                        </a:buClr>
                        <a:buSzPct val="25000"/>
                        <a:buFont typeface="Avenir"/>
                        <a:buNone/>
                      </a:pPr>
                      <a:r>
                        <a:rPr lang="en-US" sz="1100" b="0" u="none" strike="noStrike" cap="none">
                          <a:latin typeface="Avenir"/>
                          <a:ea typeface="Avenir"/>
                          <a:cs typeface="Avenir"/>
                          <a:sym typeface="Avenir"/>
                        </a:rPr>
                        <a:t>Partnership strategies </a:t>
                      </a:r>
                    </a:p>
                  </a:txBody>
                  <a:tcPr marL="91450" marR="91450" marT="45725" marB="45725"/>
                </a:tc>
                <a:tc>
                  <a:txBody>
                    <a:bodyPr/>
                    <a:lstStyle/>
                    <a:p>
                      <a:pPr marL="38100" lvl="0" indent="-12700" rtl="0">
                        <a:spcBef>
                          <a:spcPts val="0"/>
                        </a:spcBef>
                        <a:buClr>
                          <a:schemeClr val="dk1"/>
                        </a:buClr>
                        <a:buSzPct val="25000"/>
                        <a:buFont typeface="Arial"/>
                        <a:buNone/>
                      </a:pPr>
                      <a:r>
                        <a:rPr lang="en-US" sz="1100">
                          <a:latin typeface="Avenir"/>
                          <a:ea typeface="Avenir"/>
                          <a:cs typeface="Avenir"/>
                          <a:sym typeface="Avenir"/>
                        </a:rPr>
                        <a:t>Emails do not resonate with potential partner</a:t>
                      </a:r>
                    </a:p>
                  </a:txBody>
                  <a:tcPr marL="91450" marR="91450" marT="45725" marB="45725"/>
                </a:tc>
                <a:tc>
                  <a:txBody>
                    <a:bodyPr/>
                    <a:lstStyle/>
                    <a:p>
                      <a:pPr lvl="0" rtl="0">
                        <a:spcBef>
                          <a:spcPts val="0"/>
                        </a:spcBef>
                        <a:buClr>
                          <a:schemeClr val="dk1"/>
                        </a:buClr>
                        <a:buSzPct val="25000"/>
                        <a:buFont typeface="Arial"/>
                        <a:buNone/>
                      </a:pPr>
                      <a:r>
                        <a:rPr lang="en-US" sz="1100">
                          <a:latin typeface="Avenir"/>
                          <a:ea typeface="Avenir"/>
                          <a:cs typeface="Avenir"/>
                          <a:sym typeface="Avenir"/>
                        </a:rPr>
                        <a:t>Draft emails with significant understanding of potential partner’s business</a:t>
                      </a:r>
                    </a:p>
                  </a:txBody>
                  <a:tcPr marL="91450" marR="91450" marT="45725" marB="45725"/>
                </a:tc>
              </a:tr>
              <a:tr h="0">
                <a:tc vMerge="1">
                  <a:txBody>
                    <a:bodyPr/>
                    <a:lstStyle/>
                    <a:p>
                      <a:endParaRPr lang="en-US"/>
                    </a:p>
                  </a:txBody>
                  <a:tcPr/>
                </a:tc>
                <a:tc>
                  <a:txBody>
                    <a:bodyPr/>
                    <a:lstStyle/>
                    <a:p>
                      <a:pPr marL="38100" lvl="0" indent="-12700" rtl="0">
                        <a:spcBef>
                          <a:spcPts val="0"/>
                        </a:spcBef>
                        <a:buClr>
                          <a:schemeClr val="dk1"/>
                        </a:buClr>
                        <a:buSzPct val="25000"/>
                        <a:buFont typeface="Arial"/>
                        <a:buNone/>
                      </a:pPr>
                      <a:r>
                        <a:rPr lang="en-US" sz="1100">
                          <a:latin typeface="Avenir"/>
                          <a:ea typeface="Avenir"/>
                          <a:cs typeface="Avenir"/>
                          <a:sym typeface="Avenir"/>
                        </a:rPr>
                        <a:t>Lack of communication </a:t>
                      </a:r>
                    </a:p>
                  </a:txBody>
                  <a:tcPr marL="91450" marR="91450" marT="45725" marB="45725"/>
                </a:tc>
                <a:tc>
                  <a:txBody>
                    <a:bodyPr/>
                    <a:lstStyle/>
                    <a:p>
                      <a:pPr lvl="0" rtl="0">
                        <a:spcBef>
                          <a:spcPts val="0"/>
                        </a:spcBef>
                        <a:buClr>
                          <a:schemeClr val="dk1"/>
                        </a:buClr>
                        <a:buSzPct val="25000"/>
                        <a:buFont typeface="Arial"/>
                        <a:buNone/>
                      </a:pPr>
                      <a:r>
                        <a:rPr lang="en-US" sz="1100">
                          <a:latin typeface="Avenir"/>
                          <a:ea typeface="Avenir"/>
                          <a:cs typeface="Avenir"/>
                          <a:sym typeface="Avenir"/>
                        </a:rPr>
                        <a:t>Set up communication expectations upon commencement of partnership</a:t>
                      </a:r>
                    </a:p>
                  </a:txBody>
                  <a:tcPr marL="91450" marR="91450" marT="45725" marB="457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Shape 1453"/>
          <p:cNvSpPr/>
          <p:nvPr/>
        </p:nvSpPr>
        <p:spPr>
          <a:xfrm>
            <a:off x="1624304" y="1570850"/>
            <a:ext cx="6451726" cy="312710"/>
          </a:xfrm>
          <a:prstGeom prst="roundRect">
            <a:avLst>
              <a:gd name="adj" fmla="val 16667"/>
            </a:avLst>
          </a:prstGeom>
          <a:solidFill>
            <a:srgbClr val="ED7D31"/>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lt1"/>
              </a:buClr>
              <a:buSzPct val="25000"/>
              <a:buFont typeface="Arial"/>
              <a:buNone/>
            </a:pPr>
            <a:r>
              <a:rPr lang="en-US" sz="1400" b="0" i="0" u="none" strike="noStrike" cap="none">
                <a:solidFill>
                  <a:srgbClr val="FFFFFF"/>
                </a:solidFill>
                <a:latin typeface="Avenir"/>
                <a:ea typeface="Avenir"/>
                <a:cs typeface="Avenir"/>
                <a:sym typeface="Avenir"/>
              </a:rPr>
              <a:t>Student understanding of 1Scope’s value proposition.</a:t>
            </a:r>
          </a:p>
        </p:txBody>
      </p:sp>
      <p:sp>
        <p:nvSpPr>
          <p:cNvPr id="1454" name="Shape 1454"/>
          <p:cNvSpPr txBox="1"/>
          <p:nvPr/>
        </p:nvSpPr>
        <p:spPr>
          <a:xfrm>
            <a:off x="380425" y="123429"/>
            <a:ext cx="7224600" cy="708000"/>
          </a:xfrm>
          <a:prstGeom prst="rect">
            <a:avLst/>
          </a:prstGeom>
          <a:noFill/>
          <a:ln>
            <a:noFill/>
          </a:ln>
        </p:spPr>
        <p:txBody>
          <a:bodyPr wrap="square" lIns="91425" tIns="45700" rIns="91425" bIns="45700" anchor="t" anchorCtr="0">
            <a:noAutofit/>
          </a:bodyPr>
          <a:lstStyle/>
          <a:p>
            <a:pPr marL="0" marR="0" lvl="0" indent="-127000" algn="l" rtl="0">
              <a:lnSpc>
                <a:spcPct val="100000"/>
              </a:lnSpc>
              <a:spcBef>
                <a:spcPts val="0"/>
              </a:spcBef>
              <a:spcAft>
                <a:spcPts val="0"/>
              </a:spcAft>
              <a:buClr>
                <a:srgbClr val="000000"/>
              </a:buClr>
              <a:buFont typeface="Avenir"/>
              <a:buNone/>
            </a:pPr>
            <a:endParaRPr sz="2000" b="0" i="0" u="none" strike="noStrike" cap="none">
              <a:solidFill>
                <a:srgbClr val="000000"/>
              </a:solidFill>
              <a:latin typeface="Avenir"/>
              <a:ea typeface="Avenir"/>
              <a:cs typeface="Avenir"/>
              <a:sym typeface="Avenir"/>
            </a:endParaRPr>
          </a:p>
          <a:p>
            <a:pPr marL="0" marR="0" lvl="0" indent="-31750" algn="l" rtl="0">
              <a:lnSpc>
                <a:spcPct val="100000"/>
              </a:lnSpc>
              <a:spcBef>
                <a:spcPts val="0"/>
              </a:spcBef>
              <a:spcAft>
                <a:spcPts val="0"/>
              </a:spcAft>
              <a:buClr>
                <a:srgbClr val="000000"/>
              </a:buClr>
              <a:buSzPct val="25000"/>
              <a:buFont typeface="Avenir"/>
              <a:buNone/>
            </a:pPr>
            <a:r>
              <a:rPr lang="en-US" sz="2000" b="0" i="0" u="none" strike="noStrike" cap="none">
                <a:solidFill>
                  <a:srgbClr val="000000"/>
                </a:solidFill>
                <a:latin typeface="Avenir"/>
                <a:ea typeface="Avenir"/>
                <a:cs typeface="Avenir"/>
                <a:sym typeface="Avenir"/>
              </a:rPr>
              <a:t>We are have developed measures of impact.</a:t>
            </a:r>
          </a:p>
        </p:txBody>
      </p:sp>
      <p:pic>
        <p:nvPicPr>
          <p:cNvPr id="1455" name="Shape 1455"/>
          <p:cNvPicPr preferRelativeResize="0"/>
          <p:nvPr/>
        </p:nvPicPr>
        <p:blipFill rotWithShape="1">
          <a:blip r:embed="rId3">
            <a:alphaModFix/>
          </a:blip>
          <a:srcRect/>
          <a:stretch/>
        </p:blipFill>
        <p:spPr>
          <a:xfrm>
            <a:off x="1205557" y="1453916"/>
            <a:ext cx="517855" cy="517855"/>
          </a:xfrm>
          <a:prstGeom prst="rect">
            <a:avLst/>
          </a:prstGeom>
          <a:noFill/>
          <a:ln>
            <a:noFill/>
          </a:ln>
        </p:spPr>
      </p:pic>
      <p:sp>
        <p:nvSpPr>
          <p:cNvPr id="1456" name="Shape 1456"/>
          <p:cNvSpPr/>
          <p:nvPr/>
        </p:nvSpPr>
        <p:spPr>
          <a:xfrm>
            <a:off x="1624304" y="2151598"/>
            <a:ext cx="6451726" cy="312710"/>
          </a:xfrm>
          <a:prstGeom prst="roundRect">
            <a:avLst>
              <a:gd name="adj" fmla="val 16667"/>
            </a:avLst>
          </a:prstGeom>
          <a:solidFill>
            <a:srgbClr val="ED7D31"/>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lt1"/>
              </a:buClr>
              <a:buSzPct val="25000"/>
              <a:buFont typeface="Arial"/>
              <a:buNone/>
            </a:pPr>
            <a:r>
              <a:rPr lang="en-US" sz="1400" b="0" i="0" u="none" strike="noStrike" cap="none">
                <a:solidFill>
                  <a:srgbClr val="FFFFFF"/>
                </a:solidFill>
                <a:latin typeface="Avenir"/>
                <a:ea typeface="Avenir"/>
                <a:cs typeface="Avenir"/>
                <a:sym typeface="Avenir"/>
              </a:rPr>
              <a:t>Student satisfaction with service provided.</a:t>
            </a:r>
          </a:p>
        </p:txBody>
      </p:sp>
      <p:pic>
        <p:nvPicPr>
          <p:cNvPr id="1457" name="Shape 1457"/>
          <p:cNvPicPr preferRelativeResize="0"/>
          <p:nvPr/>
        </p:nvPicPr>
        <p:blipFill rotWithShape="1">
          <a:blip r:embed="rId3">
            <a:alphaModFix/>
          </a:blip>
          <a:srcRect/>
          <a:stretch/>
        </p:blipFill>
        <p:spPr>
          <a:xfrm>
            <a:off x="1205557" y="2049111"/>
            <a:ext cx="517855" cy="517855"/>
          </a:xfrm>
          <a:prstGeom prst="rect">
            <a:avLst/>
          </a:prstGeom>
          <a:noFill/>
          <a:ln>
            <a:noFill/>
          </a:ln>
        </p:spPr>
      </p:pic>
      <p:sp>
        <p:nvSpPr>
          <p:cNvPr id="1458" name="Shape 1458"/>
          <p:cNvSpPr/>
          <p:nvPr/>
        </p:nvSpPr>
        <p:spPr>
          <a:xfrm>
            <a:off x="1579850" y="2748125"/>
            <a:ext cx="6496200" cy="301200"/>
          </a:xfrm>
          <a:prstGeom prst="roundRect">
            <a:avLst>
              <a:gd name="adj" fmla="val 16667"/>
            </a:avLst>
          </a:prstGeom>
          <a:solidFill>
            <a:srgbClr val="ED7D31"/>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lt1"/>
              </a:buClr>
              <a:buSzPct val="25000"/>
              <a:buFont typeface="Arial"/>
              <a:buNone/>
            </a:pPr>
            <a:r>
              <a:rPr lang="en-US" sz="1400" b="0" i="0" u="none" strike="noStrike" cap="none">
                <a:solidFill>
                  <a:srgbClr val="FFFFFF"/>
                </a:solidFill>
                <a:latin typeface="Avenir"/>
                <a:ea typeface="Avenir"/>
                <a:cs typeface="Avenir"/>
                <a:sym typeface="Avenir"/>
              </a:rPr>
              <a:t>Likelihood to refer to a friend.</a:t>
            </a:r>
          </a:p>
        </p:txBody>
      </p:sp>
      <p:pic>
        <p:nvPicPr>
          <p:cNvPr id="1459" name="Shape 1459"/>
          <p:cNvPicPr preferRelativeResize="0"/>
          <p:nvPr/>
        </p:nvPicPr>
        <p:blipFill rotWithShape="1">
          <a:blip r:embed="rId3">
            <a:alphaModFix/>
          </a:blip>
          <a:srcRect/>
          <a:stretch/>
        </p:blipFill>
        <p:spPr>
          <a:xfrm>
            <a:off x="1205557" y="2644306"/>
            <a:ext cx="517855" cy="517855"/>
          </a:xfrm>
          <a:prstGeom prst="rect">
            <a:avLst/>
          </a:prstGeom>
          <a:noFill/>
          <a:ln>
            <a:noFill/>
          </a:ln>
        </p:spPr>
      </p:pic>
      <p:cxnSp>
        <p:nvCxnSpPr>
          <p:cNvPr id="1460" name="Shape 1460"/>
          <p:cNvCxnSpPr/>
          <p:nvPr/>
        </p:nvCxnSpPr>
        <p:spPr>
          <a:xfrm>
            <a:off x="845796" y="3348528"/>
            <a:ext cx="7523774" cy="0"/>
          </a:xfrm>
          <a:prstGeom prst="straightConnector1">
            <a:avLst/>
          </a:prstGeom>
          <a:noFill/>
          <a:ln w="19050" cap="flat" cmpd="sng">
            <a:solidFill>
              <a:srgbClr val="7F7F7F"/>
            </a:solidFill>
            <a:prstDash val="dot"/>
            <a:round/>
            <a:headEnd type="none" w="med" len="med"/>
            <a:tailEnd type="none" w="med" len="med"/>
          </a:ln>
        </p:spPr>
      </p:cxnSp>
      <p:sp>
        <p:nvSpPr>
          <p:cNvPr id="1461" name="Shape 1461"/>
          <p:cNvSpPr txBox="1"/>
          <p:nvPr/>
        </p:nvSpPr>
        <p:spPr>
          <a:xfrm>
            <a:off x="711200" y="1048274"/>
            <a:ext cx="6962589" cy="369332"/>
          </a:xfrm>
          <a:prstGeom prst="rect">
            <a:avLst/>
          </a:prstGeom>
          <a:noFill/>
          <a:ln>
            <a:noFill/>
          </a:ln>
        </p:spPr>
        <p:txBody>
          <a:bodyPr wrap="square" lIns="91425" tIns="45700" rIns="91425" bIns="45700" anchor="t" anchorCtr="0">
            <a:noAutofit/>
          </a:bodyPr>
          <a:lstStyle/>
          <a:p>
            <a:pPr marL="0" marR="0" lvl="0" indent="-28575" algn="l" rtl="0">
              <a:lnSpc>
                <a:spcPct val="100000"/>
              </a:lnSpc>
              <a:spcBef>
                <a:spcPts val="0"/>
              </a:spcBef>
              <a:spcAft>
                <a:spcPts val="0"/>
              </a:spcAft>
              <a:buClr>
                <a:schemeClr val="dk1"/>
              </a:buClr>
              <a:buSzPct val="25000"/>
              <a:buFont typeface="Avenir"/>
              <a:buNone/>
            </a:pPr>
            <a:r>
              <a:rPr lang="en-US" sz="1800" b="0" i="0" u="none" strike="noStrike" cap="none">
                <a:solidFill>
                  <a:schemeClr val="dk1"/>
                </a:solidFill>
                <a:latin typeface="Avenir"/>
                <a:ea typeface="Avenir"/>
                <a:cs typeface="Avenir"/>
                <a:sym typeface="Avenir"/>
              </a:rPr>
              <a:t>We have identified three qualitative outcomes for success:</a:t>
            </a:r>
          </a:p>
        </p:txBody>
      </p:sp>
      <p:sp>
        <p:nvSpPr>
          <p:cNvPr id="1462" name="Shape 1462"/>
          <p:cNvSpPr txBox="1"/>
          <p:nvPr/>
        </p:nvSpPr>
        <p:spPr>
          <a:xfrm>
            <a:off x="711200" y="3441110"/>
            <a:ext cx="7578165" cy="646331"/>
          </a:xfrm>
          <a:prstGeom prst="rect">
            <a:avLst/>
          </a:prstGeom>
          <a:noFill/>
          <a:ln>
            <a:noFill/>
          </a:ln>
        </p:spPr>
        <p:txBody>
          <a:bodyPr wrap="square" lIns="91425" tIns="45700" rIns="91425" bIns="45700" anchor="t" anchorCtr="0">
            <a:noAutofit/>
          </a:bodyPr>
          <a:lstStyle/>
          <a:p>
            <a:pPr marL="0" marR="0" lvl="0" indent="-28575" algn="l" rtl="0">
              <a:lnSpc>
                <a:spcPct val="100000"/>
              </a:lnSpc>
              <a:spcBef>
                <a:spcPts val="0"/>
              </a:spcBef>
              <a:spcAft>
                <a:spcPts val="0"/>
              </a:spcAft>
              <a:buClr>
                <a:schemeClr val="dk1"/>
              </a:buClr>
              <a:buSzPct val="25000"/>
              <a:buFont typeface="Avenir"/>
              <a:buNone/>
            </a:pPr>
            <a:r>
              <a:rPr lang="en-US" sz="1800" b="0" i="0" u="none" strike="noStrike" cap="none">
                <a:solidFill>
                  <a:schemeClr val="dk1"/>
                </a:solidFill>
                <a:latin typeface="Avenir"/>
                <a:ea typeface="Avenir"/>
                <a:cs typeface="Avenir"/>
                <a:sym typeface="Avenir"/>
              </a:rPr>
              <a:t>The long term success of the strategy will be defined and measured by several key KPIs that we are currently developing:</a:t>
            </a:r>
          </a:p>
        </p:txBody>
      </p:sp>
      <p:pic>
        <p:nvPicPr>
          <p:cNvPr id="1463" name="Shape 1463"/>
          <p:cNvPicPr preferRelativeResize="0"/>
          <p:nvPr/>
        </p:nvPicPr>
        <p:blipFill rotWithShape="1">
          <a:blip r:embed="rId4">
            <a:alphaModFix/>
          </a:blip>
          <a:srcRect/>
          <a:stretch/>
        </p:blipFill>
        <p:spPr>
          <a:xfrm>
            <a:off x="1160121" y="4143908"/>
            <a:ext cx="556616" cy="556616"/>
          </a:xfrm>
          <a:prstGeom prst="rect">
            <a:avLst/>
          </a:prstGeom>
          <a:noFill/>
          <a:ln>
            <a:noFill/>
          </a:ln>
        </p:spPr>
      </p:pic>
      <p:pic>
        <p:nvPicPr>
          <p:cNvPr id="1464" name="Shape 1464"/>
          <p:cNvPicPr preferRelativeResize="0"/>
          <p:nvPr/>
        </p:nvPicPr>
        <p:blipFill rotWithShape="1">
          <a:blip r:embed="rId5">
            <a:alphaModFix/>
          </a:blip>
          <a:srcRect/>
          <a:stretch/>
        </p:blipFill>
        <p:spPr>
          <a:xfrm>
            <a:off x="7398602" y="4086390"/>
            <a:ext cx="671100" cy="671100"/>
          </a:xfrm>
          <a:prstGeom prst="rect">
            <a:avLst/>
          </a:prstGeom>
          <a:noFill/>
          <a:ln>
            <a:noFill/>
          </a:ln>
        </p:spPr>
      </p:pic>
      <p:pic>
        <p:nvPicPr>
          <p:cNvPr id="1465" name="Shape 1465"/>
          <p:cNvPicPr preferRelativeResize="0"/>
          <p:nvPr/>
        </p:nvPicPr>
        <p:blipFill rotWithShape="1">
          <a:blip r:embed="rId6">
            <a:alphaModFix/>
          </a:blip>
          <a:srcRect/>
          <a:stretch/>
        </p:blipFill>
        <p:spPr>
          <a:xfrm>
            <a:off x="3185185" y="4062263"/>
            <a:ext cx="637869" cy="637869"/>
          </a:xfrm>
          <a:prstGeom prst="rect">
            <a:avLst/>
          </a:prstGeom>
          <a:noFill/>
          <a:ln>
            <a:noFill/>
          </a:ln>
        </p:spPr>
      </p:pic>
      <p:pic>
        <p:nvPicPr>
          <p:cNvPr id="1466" name="Shape 1466"/>
          <p:cNvPicPr preferRelativeResize="0"/>
          <p:nvPr/>
        </p:nvPicPr>
        <p:blipFill rotWithShape="1">
          <a:blip r:embed="rId7">
            <a:alphaModFix/>
          </a:blip>
          <a:srcRect/>
          <a:stretch/>
        </p:blipFill>
        <p:spPr>
          <a:xfrm>
            <a:off x="5291875" y="4062250"/>
            <a:ext cx="637878" cy="637878"/>
          </a:xfrm>
          <a:prstGeom prst="rect">
            <a:avLst/>
          </a:prstGeom>
          <a:noFill/>
          <a:ln>
            <a:noFill/>
          </a:ln>
        </p:spPr>
      </p:pic>
      <p:sp>
        <p:nvSpPr>
          <p:cNvPr id="1467" name="Shape 1467"/>
          <p:cNvSpPr/>
          <p:nvPr/>
        </p:nvSpPr>
        <p:spPr>
          <a:xfrm>
            <a:off x="435366" y="4829631"/>
            <a:ext cx="2008806" cy="1268274"/>
          </a:xfrm>
          <a:prstGeom prst="roundRect">
            <a:avLst>
              <a:gd name="adj" fmla="val 16667"/>
            </a:avLst>
          </a:prstGeom>
          <a:solidFill>
            <a:srgbClr val="C55A11"/>
          </a:solidFill>
          <a:ln>
            <a:noFill/>
          </a:ln>
        </p:spPr>
        <p:txBody>
          <a:bodyPr wrap="square" lIns="91425" tIns="45700" rIns="91425" bIns="45700" anchor="ctr" anchorCtr="0">
            <a:noAutofit/>
          </a:bodyPr>
          <a:lstStyle/>
          <a:p>
            <a:pPr marL="0" marR="0" lvl="0" indent="-20637" algn="ctr" rtl="0">
              <a:lnSpc>
                <a:spcPct val="100000"/>
              </a:lnSpc>
              <a:spcBef>
                <a:spcPts val="0"/>
              </a:spcBef>
              <a:spcAft>
                <a:spcPts val="0"/>
              </a:spcAft>
              <a:buClr>
                <a:schemeClr val="lt1"/>
              </a:buClr>
              <a:buSzPct val="25000"/>
              <a:buFont typeface="Arial"/>
              <a:buNone/>
            </a:pPr>
            <a:r>
              <a:rPr lang="en-US" sz="1300" b="0" i="0" u="sng" strike="noStrike" cap="none">
                <a:solidFill>
                  <a:srgbClr val="FFFFFF"/>
                </a:solidFill>
                <a:latin typeface="Avenir"/>
                <a:ea typeface="Avenir"/>
                <a:cs typeface="Avenir"/>
                <a:sym typeface="Avenir"/>
              </a:rPr>
              <a:t>User Acquisition</a:t>
            </a:r>
          </a:p>
          <a:p>
            <a:pPr marL="0" marR="0" lvl="0" indent="-20637" algn="ctr" rtl="0">
              <a:lnSpc>
                <a:spcPct val="100000"/>
              </a:lnSpc>
              <a:spcBef>
                <a:spcPts val="0"/>
              </a:spcBef>
              <a:spcAft>
                <a:spcPts val="0"/>
              </a:spcAft>
              <a:buClr>
                <a:schemeClr val="lt1"/>
              </a:buClr>
              <a:buSzPct val="25000"/>
              <a:buFont typeface="Arial"/>
              <a:buNone/>
            </a:pPr>
            <a:r>
              <a:rPr lang="en-US" sz="1300" b="0" i="0" u="none" strike="noStrike" cap="none">
                <a:solidFill>
                  <a:srgbClr val="FFFFFF"/>
                </a:solidFill>
                <a:latin typeface="Avenir"/>
                <a:ea typeface="Avenir"/>
                <a:cs typeface="Avenir"/>
                <a:sym typeface="Avenir"/>
              </a:rPr>
              <a:t/>
            </a:r>
            <a:br>
              <a:rPr lang="en-US" sz="1300" b="0" i="0" u="none" strike="noStrike" cap="none">
                <a:solidFill>
                  <a:srgbClr val="FFFFFF"/>
                </a:solidFill>
                <a:latin typeface="Avenir"/>
                <a:ea typeface="Avenir"/>
                <a:cs typeface="Avenir"/>
                <a:sym typeface="Avenir"/>
              </a:rPr>
            </a:br>
            <a:r>
              <a:rPr lang="en-US" sz="1300" b="0" i="0" u="none" strike="noStrike" cap="none">
                <a:solidFill>
                  <a:srgbClr val="FFFFFF"/>
                </a:solidFill>
                <a:latin typeface="Avenir"/>
                <a:ea typeface="Avenir"/>
                <a:cs typeface="Avenir"/>
                <a:sym typeface="Avenir"/>
              </a:rPr>
              <a:t>Tracking userbase growth in comparison with strategy milestones.</a:t>
            </a:r>
          </a:p>
        </p:txBody>
      </p:sp>
      <p:sp>
        <p:nvSpPr>
          <p:cNvPr id="1468" name="Shape 1468"/>
          <p:cNvSpPr/>
          <p:nvPr/>
        </p:nvSpPr>
        <p:spPr>
          <a:xfrm>
            <a:off x="2534032" y="4829631"/>
            <a:ext cx="2008806" cy="1268274"/>
          </a:xfrm>
          <a:prstGeom prst="roundRect">
            <a:avLst>
              <a:gd name="adj" fmla="val 16667"/>
            </a:avLst>
          </a:prstGeom>
          <a:solidFill>
            <a:srgbClr val="C55A11"/>
          </a:solidFill>
          <a:ln>
            <a:noFill/>
          </a:ln>
        </p:spPr>
        <p:txBody>
          <a:bodyPr wrap="square" lIns="91425" tIns="45700" rIns="91425" bIns="45700" anchor="ctr" anchorCtr="0">
            <a:noAutofit/>
          </a:bodyPr>
          <a:lstStyle/>
          <a:p>
            <a:pPr marL="0" marR="0" lvl="0" indent="-20637" algn="ctr" rtl="0">
              <a:lnSpc>
                <a:spcPct val="100000"/>
              </a:lnSpc>
              <a:spcBef>
                <a:spcPts val="0"/>
              </a:spcBef>
              <a:spcAft>
                <a:spcPts val="0"/>
              </a:spcAft>
              <a:buClr>
                <a:schemeClr val="lt1"/>
              </a:buClr>
              <a:buSzPct val="25000"/>
              <a:buFont typeface="Arial"/>
              <a:buNone/>
            </a:pPr>
            <a:r>
              <a:rPr lang="en-US" sz="1300" b="0" i="0" u="sng" strike="noStrike" cap="none">
                <a:solidFill>
                  <a:srgbClr val="FFFFFF"/>
                </a:solidFill>
                <a:latin typeface="Avenir"/>
                <a:ea typeface="Avenir"/>
                <a:cs typeface="Avenir"/>
                <a:sym typeface="Avenir"/>
              </a:rPr>
              <a:t>User Engagement</a:t>
            </a:r>
          </a:p>
          <a:p>
            <a:pPr marL="0" marR="0" lvl="0" indent="-82550" algn="ctr" rtl="0">
              <a:lnSpc>
                <a:spcPct val="100000"/>
              </a:lnSpc>
              <a:spcBef>
                <a:spcPts val="0"/>
              </a:spcBef>
              <a:spcAft>
                <a:spcPts val="0"/>
              </a:spcAft>
              <a:buClr>
                <a:schemeClr val="lt1"/>
              </a:buClr>
              <a:buFont typeface="Arial"/>
              <a:buNone/>
            </a:pPr>
            <a:endParaRPr sz="1300" b="0" i="0" u="sng" strike="noStrike" cap="none">
              <a:solidFill>
                <a:srgbClr val="FFFFFF"/>
              </a:solidFill>
              <a:latin typeface="Avenir"/>
              <a:ea typeface="Avenir"/>
              <a:cs typeface="Avenir"/>
              <a:sym typeface="Avenir"/>
            </a:endParaRPr>
          </a:p>
          <a:p>
            <a:pPr marL="0" marR="0" lvl="0" indent="-20637" algn="ctr" rtl="0">
              <a:lnSpc>
                <a:spcPct val="100000"/>
              </a:lnSpc>
              <a:spcBef>
                <a:spcPts val="0"/>
              </a:spcBef>
              <a:spcAft>
                <a:spcPts val="0"/>
              </a:spcAft>
              <a:buClr>
                <a:schemeClr val="lt1"/>
              </a:buClr>
              <a:buSzPct val="25000"/>
              <a:buFont typeface="Arial"/>
              <a:buNone/>
            </a:pPr>
            <a:r>
              <a:rPr lang="en-US" sz="1300" b="0" i="0" u="none" strike="noStrike" cap="none">
                <a:solidFill>
                  <a:srgbClr val="FFFFFF"/>
                </a:solidFill>
                <a:latin typeface="Avenir"/>
                <a:ea typeface="Avenir"/>
                <a:cs typeface="Avenir"/>
                <a:sym typeface="Avenir"/>
              </a:rPr>
              <a:t>Understanding of 1Scope’s value proposition, tracking event attendance.</a:t>
            </a:r>
          </a:p>
        </p:txBody>
      </p:sp>
      <p:sp>
        <p:nvSpPr>
          <p:cNvPr id="1469" name="Shape 1469"/>
          <p:cNvSpPr/>
          <p:nvPr/>
        </p:nvSpPr>
        <p:spPr>
          <a:xfrm>
            <a:off x="4632698" y="4829631"/>
            <a:ext cx="2008806" cy="1268274"/>
          </a:xfrm>
          <a:prstGeom prst="roundRect">
            <a:avLst>
              <a:gd name="adj" fmla="val 16667"/>
            </a:avLst>
          </a:prstGeom>
          <a:solidFill>
            <a:srgbClr val="C55A11"/>
          </a:solidFill>
          <a:ln>
            <a:noFill/>
          </a:ln>
        </p:spPr>
        <p:txBody>
          <a:bodyPr wrap="square" lIns="91425" tIns="45700" rIns="91425" bIns="45700" anchor="ctr" anchorCtr="0">
            <a:noAutofit/>
          </a:bodyPr>
          <a:lstStyle/>
          <a:p>
            <a:pPr marL="0" marR="0" lvl="0" indent="-20637" algn="ctr" rtl="0">
              <a:lnSpc>
                <a:spcPct val="100000"/>
              </a:lnSpc>
              <a:spcBef>
                <a:spcPts val="0"/>
              </a:spcBef>
              <a:spcAft>
                <a:spcPts val="0"/>
              </a:spcAft>
              <a:buClr>
                <a:schemeClr val="lt1"/>
              </a:buClr>
              <a:buSzPct val="25000"/>
              <a:buFont typeface="Arial"/>
              <a:buNone/>
            </a:pPr>
            <a:r>
              <a:rPr lang="en-US" sz="1300" b="0" i="0" u="sng" strike="noStrike" cap="none">
                <a:solidFill>
                  <a:srgbClr val="FFFFFF"/>
                </a:solidFill>
                <a:latin typeface="Avenir"/>
                <a:ea typeface="Avenir"/>
                <a:cs typeface="Avenir"/>
                <a:sym typeface="Avenir"/>
              </a:rPr>
              <a:t>Cost Analysis</a:t>
            </a:r>
          </a:p>
          <a:p>
            <a:pPr marL="0" marR="0" lvl="0" indent="-82550" algn="ctr" rtl="0">
              <a:lnSpc>
                <a:spcPct val="100000"/>
              </a:lnSpc>
              <a:spcBef>
                <a:spcPts val="0"/>
              </a:spcBef>
              <a:spcAft>
                <a:spcPts val="0"/>
              </a:spcAft>
              <a:buClr>
                <a:schemeClr val="lt1"/>
              </a:buClr>
              <a:buFont typeface="Arial"/>
              <a:buNone/>
            </a:pPr>
            <a:endParaRPr sz="1300" b="0" i="0" u="sng" strike="noStrike" cap="none">
              <a:solidFill>
                <a:srgbClr val="FFFFFF"/>
              </a:solidFill>
              <a:latin typeface="Avenir"/>
              <a:ea typeface="Avenir"/>
              <a:cs typeface="Avenir"/>
              <a:sym typeface="Avenir"/>
            </a:endParaRPr>
          </a:p>
          <a:p>
            <a:pPr marL="0" marR="0" lvl="0" indent="-20637" algn="ctr" rtl="0">
              <a:lnSpc>
                <a:spcPct val="100000"/>
              </a:lnSpc>
              <a:spcBef>
                <a:spcPts val="0"/>
              </a:spcBef>
              <a:spcAft>
                <a:spcPts val="0"/>
              </a:spcAft>
              <a:buClr>
                <a:schemeClr val="lt1"/>
              </a:buClr>
              <a:buSzPct val="25000"/>
              <a:buFont typeface="Arial"/>
              <a:buNone/>
            </a:pPr>
            <a:r>
              <a:rPr lang="en-US" sz="1300" b="0" i="0" u="none" strike="noStrike" cap="none">
                <a:solidFill>
                  <a:srgbClr val="FFFFFF"/>
                </a:solidFill>
                <a:latin typeface="Avenir"/>
                <a:ea typeface="Avenir"/>
                <a:cs typeface="Avenir"/>
                <a:sym typeface="Avenir"/>
              </a:rPr>
              <a:t>Meeting or beating 1Scope’s stated budget of $3 per acquired user.</a:t>
            </a:r>
          </a:p>
        </p:txBody>
      </p:sp>
      <p:sp>
        <p:nvSpPr>
          <p:cNvPr id="1470" name="Shape 1470"/>
          <p:cNvSpPr/>
          <p:nvPr/>
        </p:nvSpPr>
        <p:spPr>
          <a:xfrm>
            <a:off x="6731364" y="4821713"/>
            <a:ext cx="2008806" cy="1268274"/>
          </a:xfrm>
          <a:prstGeom prst="roundRect">
            <a:avLst>
              <a:gd name="adj" fmla="val 16667"/>
            </a:avLst>
          </a:prstGeom>
          <a:solidFill>
            <a:srgbClr val="C55A11"/>
          </a:solidFill>
          <a:ln>
            <a:noFill/>
          </a:ln>
        </p:spPr>
        <p:txBody>
          <a:bodyPr wrap="square" lIns="91425" tIns="45700" rIns="91425" bIns="45700" anchor="ctr" anchorCtr="0">
            <a:noAutofit/>
          </a:bodyPr>
          <a:lstStyle/>
          <a:p>
            <a:pPr marL="0" marR="0" lvl="0" indent="-20637" algn="ctr" rtl="0">
              <a:lnSpc>
                <a:spcPct val="100000"/>
              </a:lnSpc>
              <a:spcBef>
                <a:spcPts val="0"/>
              </a:spcBef>
              <a:spcAft>
                <a:spcPts val="0"/>
              </a:spcAft>
              <a:buClr>
                <a:schemeClr val="lt1"/>
              </a:buClr>
              <a:buSzPct val="25000"/>
              <a:buFont typeface="Arial"/>
              <a:buNone/>
            </a:pPr>
            <a:r>
              <a:rPr lang="en-US" sz="1300" b="0" i="0" u="sng" strike="noStrike" cap="none">
                <a:solidFill>
                  <a:srgbClr val="FFFFFF"/>
                </a:solidFill>
                <a:latin typeface="Avenir"/>
                <a:ea typeface="Avenir"/>
                <a:cs typeface="Avenir"/>
                <a:sym typeface="Avenir"/>
              </a:rPr>
              <a:t>Retention &amp; Referral</a:t>
            </a:r>
          </a:p>
          <a:p>
            <a:pPr marL="0" marR="0" lvl="0" indent="-82550" algn="ctr" rtl="0">
              <a:lnSpc>
                <a:spcPct val="100000"/>
              </a:lnSpc>
              <a:spcBef>
                <a:spcPts val="0"/>
              </a:spcBef>
              <a:spcAft>
                <a:spcPts val="0"/>
              </a:spcAft>
              <a:buClr>
                <a:schemeClr val="lt1"/>
              </a:buClr>
              <a:buFont typeface="Arial"/>
              <a:buNone/>
            </a:pPr>
            <a:endParaRPr sz="1300" b="0" i="0" u="sng" strike="noStrike" cap="none">
              <a:solidFill>
                <a:srgbClr val="FFFFFF"/>
              </a:solidFill>
              <a:latin typeface="Avenir"/>
              <a:ea typeface="Avenir"/>
              <a:cs typeface="Avenir"/>
              <a:sym typeface="Avenir"/>
            </a:endParaRPr>
          </a:p>
          <a:p>
            <a:pPr marL="0" marR="0" lvl="0" indent="-20637" algn="ctr" rtl="0">
              <a:lnSpc>
                <a:spcPct val="100000"/>
              </a:lnSpc>
              <a:spcBef>
                <a:spcPts val="0"/>
              </a:spcBef>
              <a:spcAft>
                <a:spcPts val="0"/>
              </a:spcAft>
              <a:buClr>
                <a:schemeClr val="lt1"/>
              </a:buClr>
              <a:buSzPct val="25000"/>
              <a:buFont typeface="Arial"/>
              <a:buNone/>
            </a:pPr>
            <a:r>
              <a:rPr lang="en-US" sz="1300" b="0" i="0" u="none" strike="noStrike" cap="none">
                <a:solidFill>
                  <a:srgbClr val="FFFFFF"/>
                </a:solidFill>
                <a:latin typeface="Avenir"/>
                <a:ea typeface="Avenir"/>
                <a:cs typeface="Avenir"/>
                <a:sym typeface="Avenir"/>
              </a:rPr>
              <a:t>Implementing a measure of how many students sign-up through referrals.</a:t>
            </a:r>
          </a:p>
        </p:txBody>
      </p:sp>
      <p:pic>
        <p:nvPicPr>
          <p:cNvPr id="1471" name="Shape 1471" descr="success.png"/>
          <p:cNvPicPr preferRelativeResize="0"/>
          <p:nvPr/>
        </p:nvPicPr>
        <p:blipFill rotWithShape="1">
          <a:blip r:embed="rId8">
            <a:alphaModFix/>
          </a:blip>
          <a:srcRect/>
          <a:stretch/>
        </p:blipFill>
        <p:spPr>
          <a:xfrm>
            <a:off x="1205550" y="2646650"/>
            <a:ext cx="517864" cy="517864"/>
          </a:xfrm>
          <a:prstGeom prst="rect">
            <a:avLst/>
          </a:prstGeom>
          <a:noFill/>
          <a:ln>
            <a:noFill/>
          </a:ln>
        </p:spPr>
      </p:pic>
      <p:pic>
        <p:nvPicPr>
          <p:cNvPr id="1472" name="Shape 1472" descr="success.png"/>
          <p:cNvPicPr preferRelativeResize="0"/>
          <p:nvPr/>
        </p:nvPicPr>
        <p:blipFill rotWithShape="1">
          <a:blip r:embed="rId8">
            <a:alphaModFix/>
          </a:blip>
          <a:srcRect/>
          <a:stretch/>
        </p:blipFill>
        <p:spPr>
          <a:xfrm>
            <a:off x="1205538" y="1453900"/>
            <a:ext cx="517864" cy="517864"/>
          </a:xfrm>
          <a:prstGeom prst="rect">
            <a:avLst/>
          </a:prstGeom>
          <a:noFill/>
          <a:ln>
            <a:noFill/>
          </a:ln>
        </p:spPr>
      </p:pic>
      <p:pic>
        <p:nvPicPr>
          <p:cNvPr id="1473" name="Shape 1473" descr="success.png"/>
          <p:cNvPicPr preferRelativeResize="0"/>
          <p:nvPr/>
        </p:nvPicPr>
        <p:blipFill rotWithShape="1">
          <a:blip r:embed="rId8">
            <a:alphaModFix/>
          </a:blip>
          <a:srcRect/>
          <a:stretch/>
        </p:blipFill>
        <p:spPr>
          <a:xfrm>
            <a:off x="1205550" y="2050275"/>
            <a:ext cx="517864" cy="51786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grpSp>
        <p:nvGrpSpPr>
          <p:cNvPr id="1478" name="Shape 1478"/>
          <p:cNvGrpSpPr/>
          <p:nvPr/>
        </p:nvGrpSpPr>
        <p:grpSpPr>
          <a:xfrm>
            <a:off x="1051965" y="1686638"/>
            <a:ext cx="7131510" cy="3114855"/>
            <a:chOff x="720090" y="1686638"/>
            <a:chExt cx="7131510" cy="3114855"/>
          </a:xfrm>
        </p:grpSpPr>
        <p:grpSp>
          <p:nvGrpSpPr>
            <p:cNvPr id="1479" name="Shape 1479"/>
            <p:cNvGrpSpPr/>
            <p:nvPr/>
          </p:nvGrpSpPr>
          <p:grpSpPr>
            <a:xfrm>
              <a:off x="720090" y="1686638"/>
              <a:ext cx="468000" cy="3092328"/>
              <a:chOff x="1591056" y="1572451"/>
              <a:chExt cx="468000" cy="3092328"/>
            </a:xfrm>
          </p:grpSpPr>
          <p:sp>
            <p:nvSpPr>
              <p:cNvPr id="1480" name="Shape 1480"/>
              <p:cNvSpPr/>
              <p:nvPr/>
            </p:nvSpPr>
            <p:spPr>
              <a:xfrm>
                <a:off x="1591056" y="1572451"/>
                <a:ext cx="468000" cy="468000"/>
              </a:xfrm>
              <a:prstGeom prst="ellipse">
                <a:avLst/>
              </a:prstGeom>
              <a:solidFill>
                <a:srgbClr val="7C7C7C"/>
              </a:solidFill>
              <a:ln>
                <a:noFill/>
              </a:ln>
            </p:spPr>
            <p:txBody>
              <a:bodyPr wrap="square" lIns="91425" tIns="45700" rIns="91425" bIns="45700" anchor="ctr" anchorCtr="0">
                <a:noAutofit/>
              </a:bodyPr>
              <a:lstStyle/>
              <a:p>
                <a:pPr marL="0" marR="0" lvl="0" indent="-25400" algn="ctr" rtl="0">
                  <a:lnSpc>
                    <a:spcPct val="100000"/>
                  </a:lnSpc>
                  <a:spcBef>
                    <a:spcPts val="0"/>
                  </a:spcBef>
                  <a:spcAft>
                    <a:spcPts val="0"/>
                  </a:spcAft>
                  <a:buClr>
                    <a:schemeClr val="lt1"/>
                  </a:buClr>
                  <a:buSzPct val="25000"/>
                  <a:buFont typeface="Avenir"/>
                  <a:buNone/>
                </a:pPr>
                <a:r>
                  <a:rPr lang="en-US" sz="1600" b="0" i="0" u="none" strike="noStrike" cap="none">
                    <a:solidFill>
                      <a:schemeClr val="lt1"/>
                    </a:solidFill>
                    <a:latin typeface="Avenir"/>
                    <a:ea typeface="Avenir"/>
                    <a:cs typeface="Avenir"/>
                    <a:sym typeface="Avenir"/>
                  </a:rPr>
                  <a:t>1</a:t>
                </a:r>
              </a:p>
            </p:txBody>
          </p:sp>
          <p:sp>
            <p:nvSpPr>
              <p:cNvPr id="1481" name="Shape 1481"/>
              <p:cNvSpPr/>
              <p:nvPr/>
            </p:nvSpPr>
            <p:spPr>
              <a:xfrm>
                <a:off x="1591056" y="2447227"/>
                <a:ext cx="468000" cy="468000"/>
              </a:xfrm>
              <a:prstGeom prst="ellipse">
                <a:avLst/>
              </a:prstGeom>
              <a:solidFill>
                <a:srgbClr val="7C7C7C"/>
              </a:solidFill>
              <a:ln>
                <a:noFill/>
              </a:ln>
            </p:spPr>
            <p:txBody>
              <a:bodyPr wrap="square" lIns="91425" tIns="45700" rIns="91425" bIns="45700" anchor="ctr" anchorCtr="0">
                <a:noAutofit/>
              </a:bodyPr>
              <a:lstStyle/>
              <a:p>
                <a:pPr marL="0" marR="0" lvl="0" indent="-25400" algn="ctr" rtl="0">
                  <a:lnSpc>
                    <a:spcPct val="100000"/>
                  </a:lnSpc>
                  <a:spcBef>
                    <a:spcPts val="0"/>
                  </a:spcBef>
                  <a:spcAft>
                    <a:spcPts val="0"/>
                  </a:spcAft>
                  <a:buClr>
                    <a:schemeClr val="lt1"/>
                  </a:buClr>
                  <a:buSzPct val="25000"/>
                  <a:buFont typeface="Avenir"/>
                  <a:buNone/>
                </a:pPr>
                <a:r>
                  <a:rPr lang="en-US" sz="1600" b="0" i="0" u="none" strike="noStrike" cap="none">
                    <a:solidFill>
                      <a:schemeClr val="lt1"/>
                    </a:solidFill>
                    <a:latin typeface="Avenir"/>
                    <a:ea typeface="Avenir"/>
                    <a:cs typeface="Avenir"/>
                    <a:sym typeface="Avenir"/>
                  </a:rPr>
                  <a:t>2</a:t>
                </a:r>
              </a:p>
            </p:txBody>
          </p:sp>
          <p:sp>
            <p:nvSpPr>
              <p:cNvPr id="1482" name="Shape 1482"/>
              <p:cNvSpPr/>
              <p:nvPr/>
            </p:nvSpPr>
            <p:spPr>
              <a:xfrm>
                <a:off x="1591056" y="3322003"/>
                <a:ext cx="468000" cy="468000"/>
              </a:xfrm>
              <a:prstGeom prst="ellipse">
                <a:avLst/>
              </a:prstGeom>
              <a:solidFill>
                <a:srgbClr val="7C7C7C"/>
              </a:solidFill>
              <a:ln>
                <a:noFill/>
              </a:ln>
            </p:spPr>
            <p:txBody>
              <a:bodyPr wrap="square" lIns="91425" tIns="45700" rIns="91425" bIns="45700" anchor="ctr" anchorCtr="0">
                <a:noAutofit/>
              </a:bodyPr>
              <a:lstStyle/>
              <a:p>
                <a:pPr marL="0" marR="0" lvl="0" indent="-25400" algn="ctr" rtl="0">
                  <a:lnSpc>
                    <a:spcPct val="100000"/>
                  </a:lnSpc>
                  <a:spcBef>
                    <a:spcPts val="0"/>
                  </a:spcBef>
                  <a:spcAft>
                    <a:spcPts val="0"/>
                  </a:spcAft>
                  <a:buClr>
                    <a:schemeClr val="lt1"/>
                  </a:buClr>
                  <a:buSzPct val="25000"/>
                  <a:buFont typeface="Avenir"/>
                  <a:buNone/>
                </a:pPr>
                <a:r>
                  <a:rPr lang="en-US" sz="1600" b="0" i="0" u="none" strike="noStrike" cap="none">
                    <a:solidFill>
                      <a:schemeClr val="lt1"/>
                    </a:solidFill>
                    <a:latin typeface="Avenir"/>
                    <a:ea typeface="Avenir"/>
                    <a:cs typeface="Avenir"/>
                    <a:sym typeface="Avenir"/>
                  </a:rPr>
                  <a:t>3</a:t>
                </a:r>
              </a:p>
            </p:txBody>
          </p:sp>
          <p:sp>
            <p:nvSpPr>
              <p:cNvPr id="1483" name="Shape 1483"/>
              <p:cNvSpPr/>
              <p:nvPr/>
            </p:nvSpPr>
            <p:spPr>
              <a:xfrm>
                <a:off x="1591056" y="4196779"/>
                <a:ext cx="468000" cy="468000"/>
              </a:xfrm>
              <a:prstGeom prst="ellipse">
                <a:avLst/>
              </a:prstGeom>
              <a:solidFill>
                <a:srgbClr val="7C7C7C"/>
              </a:solidFill>
              <a:ln>
                <a:noFill/>
              </a:ln>
            </p:spPr>
            <p:txBody>
              <a:bodyPr wrap="square" lIns="91425" tIns="45700" rIns="91425" bIns="45700" anchor="ctr" anchorCtr="0">
                <a:noAutofit/>
              </a:bodyPr>
              <a:lstStyle/>
              <a:p>
                <a:pPr marL="0" marR="0" lvl="0" indent="-25400" algn="ctr" rtl="0">
                  <a:lnSpc>
                    <a:spcPct val="100000"/>
                  </a:lnSpc>
                  <a:spcBef>
                    <a:spcPts val="0"/>
                  </a:spcBef>
                  <a:spcAft>
                    <a:spcPts val="0"/>
                  </a:spcAft>
                  <a:buClr>
                    <a:schemeClr val="lt1"/>
                  </a:buClr>
                  <a:buSzPct val="25000"/>
                  <a:buFont typeface="Avenir"/>
                  <a:buNone/>
                </a:pPr>
                <a:r>
                  <a:rPr lang="en-US" sz="1600" b="0" i="0" u="none" strike="noStrike" cap="none">
                    <a:solidFill>
                      <a:schemeClr val="lt1"/>
                    </a:solidFill>
                    <a:latin typeface="Avenir"/>
                    <a:ea typeface="Avenir"/>
                    <a:cs typeface="Avenir"/>
                    <a:sym typeface="Avenir"/>
                  </a:rPr>
                  <a:t>4</a:t>
                </a:r>
              </a:p>
            </p:txBody>
          </p:sp>
        </p:grpSp>
        <p:sp>
          <p:nvSpPr>
            <p:cNvPr id="1484" name="Shape 1484"/>
            <p:cNvSpPr txBox="1"/>
            <p:nvPr/>
          </p:nvSpPr>
          <p:spPr>
            <a:xfrm>
              <a:off x="1371600" y="1761666"/>
              <a:ext cx="6480000" cy="307777"/>
            </a:xfrm>
            <a:prstGeom prst="rect">
              <a:avLst/>
            </a:prstGeom>
            <a:noFill/>
            <a:ln>
              <a:noFill/>
            </a:ln>
          </p:spPr>
          <p:txBody>
            <a:bodyPr wrap="square" lIns="91425" tIns="45700" rIns="91425" bIns="45700" anchor="ctr" anchorCtr="0">
              <a:noAutofit/>
            </a:bodyPr>
            <a:lstStyle/>
            <a:p>
              <a:pPr marL="0" marR="0" lvl="0" indent="-22225" algn="l" rtl="0">
                <a:lnSpc>
                  <a:spcPct val="100000"/>
                </a:lnSpc>
                <a:spcBef>
                  <a:spcPts val="0"/>
                </a:spcBef>
                <a:spcAft>
                  <a:spcPts val="0"/>
                </a:spcAft>
                <a:buClr>
                  <a:srgbClr val="000000"/>
                </a:buClr>
                <a:buSzPct val="25000"/>
                <a:buFont typeface="Avenir"/>
                <a:buNone/>
              </a:pPr>
              <a:r>
                <a:rPr lang="en-US" sz="1400" b="0" i="0" u="none" strike="noStrike" cap="none">
                  <a:solidFill>
                    <a:srgbClr val="000000"/>
                  </a:solidFill>
                  <a:latin typeface="Avenir"/>
                  <a:ea typeface="Avenir"/>
                  <a:cs typeface="Avenir"/>
                  <a:sym typeface="Avenir"/>
                </a:rPr>
                <a:t>Test recommended strategies on a small scale to prioritise efforts </a:t>
              </a:r>
            </a:p>
          </p:txBody>
        </p:sp>
        <p:sp>
          <p:nvSpPr>
            <p:cNvPr id="1485" name="Shape 1485"/>
            <p:cNvSpPr txBox="1"/>
            <p:nvPr/>
          </p:nvSpPr>
          <p:spPr>
            <a:xfrm>
              <a:off x="1371600" y="2636443"/>
              <a:ext cx="6480000" cy="307777"/>
            </a:xfrm>
            <a:prstGeom prst="rect">
              <a:avLst/>
            </a:prstGeom>
            <a:noFill/>
            <a:ln>
              <a:noFill/>
            </a:ln>
          </p:spPr>
          <p:txBody>
            <a:bodyPr wrap="square" lIns="91425" tIns="45700" rIns="91425" bIns="45700" anchor="ctr" anchorCtr="0">
              <a:noAutofit/>
            </a:bodyPr>
            <a:lstStyle/>
            <a:p>
              <a:pPr marL="0" marR="0" lvl="0" indent="-22225" algn="l" rtl="0">
                <a:lnSpc>
                  <a:spcPct val="100000"/>
                </a:lnSpc>
                <a:spcBef>
                  <a:spcPts val="0"/>
                </a:spcBef>
                <a:spcAft>
                  <a:spcPts val="0"/>
                </a:spcAft>
                <a:buClr>
                  <a:srgbClr val="000000"/>
                </a:buClr>
                <a:buSzPct val="25000"/>
                <a:buFont typeface="Avenir"/>
                <a:buNone/>
              </a:pPr>
              <a:r>
                <a:rPr lang="en-US" sz="1400" b="0" i="0" u="none" strike="noStrike" cap="none">
                  <a:solidFill>
                    <a:srgbClr val="000000"/>
                  </a:solidFill>
                  <a:latin typeface="Avenir"/>
                  <a:ea typeface="Avenir"/>
                  <a:cs typeface="Avenir"/>
                  <a:sym typeface="Avenir"/>
                </a:rPr>
                <a:t>Revamp existing website in order to cut costs and increase accessibility</a:t>
              </a:r>
            </a:p>
          </p:txBody>
        </p:sp>
        <p:sp>
          <p:nvSpPr>
            <p:cNvPr id="1486" name="Shape 1486"/>
            <p:cNvSpPr txBox="1"/>
            <p:nvPr/>
          </p:nvSpPr>
          <p:spPr>
            <a:xfrm>
              <a:off x="1371600" y="3511218"/>
              <a:ext cx="6480000" cy="307777"/>
            </a:xfrm>
            <a:prstGeom prst="rect">
              <a:avLst/>
            </a:prstGeom>
            <a:noFill/>
            <a:ln>
              <a:noFill/>
            </a:ln>
          </p:spPr>
          <p:txBody>
            <a:bodyPr wrap="square" lIns="91425" tIns="45700" rIns="91425" bIns="45700" anchor="ctr" anchorCtr="0">
              <a:noAutofit/>
            </a:bodyPr>
            <a:lstStyle/>
            <a:p>
              <a:pPr lvl="0" indent="-22225">
                <a:buClr>
                  <a:srgbClr val="000000"/>
                </a:buClr>
                <a:buSzPct val="25000"/>
              </a:pPr>
              <a:r>
                <a:rPr lang="en-US" dirty="0">
                  <a:latin typeface="Avenir"/>
                  <a:ea typeface="Avenir"/>
                  <a:cs typeface="Avenir"/>
                  <a:sym typeface="Avenir"/>
                </a:rPr>
                <a:t>Upscaling current and new strategies to operate nationally.</a:t>
              </a:r>
              <a:endParaRPr lang="en-US" sz="1400" b="0" i="0" u="none" strike="noStrike" cap="none" dirty="0">
                <a:solidFill>
                  <a:srgbClr val="000000"/>
                </a:solidFill>
                <a:latin typeface="Avenir"/>
                <a:ea typeface="Avenir"/>
                <a:cs typeface="Avenir"/>
                <a:sym typeface="Avenir"/>
              </a:endParaRPr>
            </a:p>
          </p:txBody>
        </p:sp>
        <p:sp>
          <p:nvSpPr>
            <p:cNvPr id="1487" name="Shape 1487"/>
            <p:cNvSpPr txBox="1"/>
            <p:nvPr/>
          </p:nvSpPr>
          <p:spPr>
            <a:xfrm>
              <a:off x="1371600" y="4278273"/>
              <a:ext cx="6480000" cy="523220"/>
            </a:xfrm>
            <a:prstGeom prst="rect">
              <a:avLst/>
            </a:prstGeom>
            <a:noFill/>
            <a:ln>
              <a:noFill/>
            </a:ln>
          </p:spPr>
          <p:txBody>
            <a:bodyPr wrap="square" lIns="91425" tIns="45700" rIns="91425" bIns="45700" anchor="ctr" anchorCtr="0">
              <a:noAutofit/>
            </a:bodyPr>
            <a:lstStyle/>
            <a:p>
              <a:pPr indent="-22225">
                <a:buClr>
                  <a:srgbClr val="000000"/>
                </a:buClr>
                <a:buSzPct val="25000"/>
              </a:pPr>
              <a:r>
                <a:rPr lang="en-US" dirty="0" smtClean="0">
                  <a:latin typeface="Avenir"/>
                  <a:ea typeface="Avenir"/>
                  <a:cs typeface="Avenir"/>
                  <a:sym typeface="Avenir"/>
                </a:rPr>
                <a:t>Create </a:t>
              </a:r>
              <a:r>
                <a:rPr lang="en-US" dirty="0">
                  <a:latin typeface="Avenir"/>
                  <a:ea typeface="Avenir"/>
                  <a:cs typeface="Avenir"/>
                  <a:sym typeface="Avenir"/>
                </a:rPr>
                <a:t>a well-defined feedback system increase operational </a:t>
              </a:r>
              <a:r>
                <a:rPr lang="en-US" dirty="0" smtClean="0">
                  <a:latin typeface="Avenir"/>
                  <a:ea typeface="Avenir"/>
                  <a:cs typeface="Avenir"/>
                  <a:sym typeface="Avenir"/>
                </a:rPr>
                <a:t>efficiency</a:t>
              </a:r>
              <a:endParaRPr lang="en-US" dirty="0">
                <a:latin typeface="Avenir"/>
                <a:ea typeface="Avenir"/>
                <a:cs typeface="Avenir"/>
                <a:sym typeface="Avenir"/>
              </a:endParaRPr>
            </a:p>
          </p:txBody>
        </p:sp>
      </p:grpSp>
      <p:sp>
        <p:nvSpPr>
          <p:cNvPr id="1488" name="Shape 1488"/>
          <p:cNvSpPr/>
          <p:nvPr/>
        </p:nvSpPr>
        <p:spPr>
          <a:xfrm>
            <a:off x="969264" y="4142232"/>
            <a:ext cx="7306056" cy="804672"/>
          </a:xfrm>
          <a:prstGeom prst="roundRect">
            <a:avLst>
              <a:gd name="adj" fmla="val 16667"/>
            </a:avLst>
          </a:prstGeom>
          <a:noFill/>
          <a:ln w="38100" cap="flat" cmpd="sng">
            <a:solidFill>
              <a:srgbClr val="ED7D31"/>
            </a:solidFill>
            <a:prstDash val="dash"/>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venir"/>
              <a:ea typeface="Avenir"/>
              <a:cs typeface="Avenir"/>
              <a:sym typeface="Avenir"/>
            </a:endParaRPr>
          </a:p>
        </p:txBody>
      </p:sp>
      <p:sp>
        <p:nvSpPr>
          <p:cNvPr id="1489" name="Shape 1489"/>
          <p:cNvSpPr/>
          <p:nvPr/>
        </p:nvSpPr>
        <p:spPr>
          <a:xfrm>
            <a:off x="886580" y="5563490"/>
            <a:ext cx="7562348" cy="507678"/>
          </a:xfrm>
          <a:prstGeom prst="roundRect">
            <a:avLst>
              <a:gd name="adj" fmla="val 16667"/>
            </a:avLst>
          </a:prstGeom>
          <a:solidFill>
            <a:srgbClr val="ED7D31"/>
          </a:solidFill>
          <a:ln>
            <a:noFill/>
          </a:ln>
        </p:spPr>
        <p:txBody>
          <a:bodyPr wrap="square" lIns="95975" tIns="47975" rIns="95975" bIns="47975" anchor="ctr" anchorCtr="0">
            <a:noAutofit/>
          </a:bodyPr>
          <a:lstStyle/>
          <a:p>
            <a:pPr marL="0" marR="0" lvl="0" indent="-25400" algn="ctr" rtl="0">
              <a:lnSpc>
                <a:spcPct val="90000"/>
              </a:lnSpc>
              <a:spcBef>
                <a:spcPts val="0"/>
              </a:spcBef>
              <a:spcAft>
                <a:spcPts val="0"/>
              </a:spcAft>
              <a:buClr>
                <a:schemeClr val="lt1"/>
              </a:buClr>
              <a:buSzPct val="25000"/>
              <a:buFont typeface="Arial"/>
              <a:buNone/>
            </a:pPr>
            <a:r>
              <a:rPr lang="en-US" sz="1600" b="0" i="0" u="none" strike="noStrike" cap="none">
                <a:solidFill>
                  <a:schemeClr val="lt1"/>
                </a:solidFill>
                <a:latin typeface="Avenir"/>
                <a:ea typeface="Avenir"/>
                <a:cs typeface="Avenir"/>
                <a:sym typeface="Avenir"/>
              </a:rPr>
              <a:t>Potential area to focus on within the next 6-12 months</a:t>
            </a:r>
          </a:p>
        </p:txBody>
      </p:sp>
      <p:sp>
        <p:nvSpPr>
          <p:cNvPr id="1490" name="Shape 1490"/>
          <p:cNvSpPr txBox="1"/>
          <p:nvPr/>
        </p:nvSpPr>
        <p:spPr>
          <a:xfrm>
            <a:off x="380423" y="123426"/>
            <a:ext cx="6566259" cy="707886"/>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rgbClr val="000000"/>
              </a:buClr>
              <a:buSzPct val="25000"/>
              <a:buFont typeface="Avenir"/>
              <a:buNone/>
            </a:pPr>
            <a:r>
              <a:rPr lang="en-US" sz="2000" b="0" i="0" u="none" strike="noStrike" cap="none">
                <a:solidFill>
                  <a:srgbClr val="000000"/>
                </a:solidFill>
                <a:latin typeface="Avenir"/>
                <a:ea typeface="Avenir"/>
                <a:cs typeface="Avenir"/>
                <a:sym typeface="Avenir"/>
              </a:rPr>
              <a:t>1Scope should consider some possible aspects of development moving forward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pic>
        <p:nvPicPr>
          <p:cNvPr id="1495" name="Shape 1495" descr="E:\Pictures\RL PROJECTS\Business One\Logo\Gray Comb Texture.jpg"/>
          <p:cNvPicPr preferRelativeResize="0"/>
          <p:nvPr/>
        </p:nvPicPr>
        <p:blipFill rotWithShape="1">
          <a:blip r:embed="rId3">
            <a:alphaModFix/>
          </a:blip>
          <a:srcRect l="1290" r="-593"/>
          <a:stretch/>
        </p:blipFill>
        <p:spPr>
          <a:xfrm>
            <a:off x="-108851" y="0"/>
            <a:ext cx="9371425" cy="6885186"/>
          </a:xfrm>
          <a:prstGeom prst="rect">
            <a:avLst/>
          </a:prstGeom>
          <a:noFill/>
          <a:ln>
            <a:noFill/>
          </a:ln>
        </p:spPr>
      </p:pic>
      <p:pic>
        <p:nvPicPr>
          <p:cNvPr id="1496" name="Shape 1496" descr="C:\Users\linda\Desktop\Corner 3.png"/>
          <p:cNvPicPr preferRelativeResize="0"/>
          <p:nvPr/>
        </p:nvPicPr>
        <p:blipFill rotWithShape="1">
          <a:blip r:embed="rId4">
            <a:alphaModFix/>
          </a:blip>
          <a:srcRect/>
          <a:stretch/>
        </p:blipFill>
        <p:spPr>
          <a:xfrm>
            <a:off x="5620792" y="0"/>
            <a:ext cx="3551391" cy="1515373"/>
          </a:xfrm>
          <a:prstGeom prst="rect">
            <a:avLst/>
          </a:prstGeom>
          <a:noFill/>
          <a:ln>
            <a:noFill/>
          </a:ln>
        </p:spPr>
      </p:pic>
      <p:sp>
        <p:nvSpPr>
          <p:cNvPr id="1497" name="Shape 1497"/>
          <p:cNvSpPr/>
          <p:nvPr/>
        </p:nvSpPr>
        <p:spPr>
          <a:xfrm>
            <a:off x="2509275" y="5273750"/>
            <a:ext cx="6662908" cy="797400"/>
          </a:xfrm>
          <a:custGeom>
            <a:avLst/>
            <a:gdLst/>
            <a:ahLst/>
            <a:cxnLst/>
            <a:rect l="0" t="0" r="0" b="0"/>
            <a:pathLst>
              <a:path w="120000" h="120000" extrusionOk="0">
                <a:moveTo>
                  <a:pt x="30769" y="0"/>
                </a:moveTo>
                <a:lnTo>
                  <a:pt x="120000" y="0"/>
                </a:lnTo>
                <a:lnTo>
                  <a:pt x="120000" y="120000"/>
                </a:lnTo>
                <a:lnTo>
                  <a:pt x="0" y="120000"/>
                </a:lnTo>
                <a:lnTo>
                  <a:pt x="30769" y="0"/>
                </a:lnTo>
                <a:close/>
              </a:path>
            </a:pathLst>
          </a:custGeom>
          <a:solidFill>
            <a:schemeClr val="lt1">
              <a:alpha val="72156"/>
            </a:schemeClr>
          </a:solidFill>
          <a:ln>
            <a:noFill/>
          </a:ln>
        </p:spPr>
        <p:txBody>
          <a:bodyPr wrap="square" lIns="91425" tIns="45700" rIns="91425" bIns="45700" anchor="ctr" anchorCtr="0">
            <a:noAutofit/>
          </a:bodyPr>
          <a:lstStyle/>
          <a:p>
            <a:pPr marL="0" marR="0" lvl="0" indent="-50800" algn="l" rtl="0">
              <a:lnSpc>
                <a:spcPct val="100000"/>
              </a:lnSpc>
              <a:spcBef>
                <a:spcPts val="0"/>
              </a:spcBef>
              <a:spcAft>
                <a:spcPts val="0"/>
              </a:spcAft>
              <a:buClr>
                <a:schemeClr val="dk1"/>
              </a:buClr>
              <a:buSzPct val="25000"/>
              <a:buFont typeface="Avenir"/>
              <a:buNone/>
            </a:pPr>
            <a:r>
              <a:rPr lang="en-US" sz="3200" b="1" i="0" u="none" strike="noStrike" cap="none" dirty="0">
                <a:solidFill>
                  <a:schemeClr val="dk1"/>
                </a:solidFill>
                <a:latin typeface="Avenir"/>
                <a:ea typeface="Avenir"/>
                <a:cs typeface="Avenir"/>
                <a:sym typeface="Avenir"/>
              </a:rPr>
              <a:t>						</a:t>
            </a:r>
            <a:endParaRPr lang="en-US" sz="3200" b="1" i="0" u="none" strike="noStrike" cap="none" dirty="0" smtClean="0">
              <a:solidFill>
                <a:schemeClr val="dk1"/>
              </a:solidFill>
              <a:latin typeface="Avenir"/>
              <a:ea typeface="Avenir"/>
              <a:cs typeface="Avenir"/>
              <a:sym typeface="Avenir"/>
            </a:endParaRPr>
          </a:p>
          <a:p>
            <a:pPr marL="0" marR="0" lvl="0" indent="-50800" algn="l" rtl="0">
              <a:lnSpc>
                <a:spcPct val="100000"/>
              </a:lnSpc>
              <a:spcBef>
                <a:spcPts val="0"/>
              </a:spcBef>
              <a:spcAft>
                <a:spcPts val="0"/>
              </a:spcAft>
              <a:buClr>
                <a:schemeClr val="dk1"/>
              </a:buClr>
              <a:buSzPct val="25000"/>
              <a:buFont typeface="Avenir"/>
              <a:buNone/>
            </a:pPr>
            <a:endParaRPr lang="en-US" sz="3200" b="1" dirty="0">
              <a:solidFill>
                <a:schemeClr val="dk1"/>
              </a:solidFill>
              <a:latin typeface="Avenir"/>
              <a:ea typeface="Avenir"/>
              <a:cs typeface="Avenir"/>
              <a:sym typeface="Avenir"/>
            </a:endParaRPr>
          </a:p>
          <a:p>
            <a:pPr marL="0" marR="0" lvl="0" indent="-50800" algn="l" rtl="0">
              <a:lnSpc>
                <a:spcPct val="100000"/>
              </a:lnSpc>
              <a:spcBef>
                <a:spcPts val="0"/>
              </a:spcBef>
              <a:spcAft>
                <a:spcPts val="0"/>
              </a:spcAft>
              <a:buClr>
                <a:schemeClr val="dk1"/>
              </a:buClr>
              <a:buSzPct val="25000"/>
              <a:buFont typeface="Avenir"/>
              <a:buNone/>
            </a:pPr>
            <a:r>
              <a:rPr lang="en-US" sz="3200" b="1" i="0" u="none" strike="noStrike" cap="none" dirty="0" smtClean="0">
                <a:solidFill>
                  <a:schemeClr val="dk1"/>
                </a:solidFill>
                <a:latin typeface="Avenir"/>
                <a:ea typeface="Avenir"/>
                <a:cs typeface="Avenir"/>
                <a:sym typeface="Avenir"/>
              </a:rPr>
              <a:t>		Appendix</a:t>
            </a:r>
            <a:endParaRPr lang="en-US" sz="3200" b="1" i="0" u="none" strike="noStrike" cap="none" dirty="0">
              <a:solidFill>
                <a:schemeClr val="dk1"/>
              </a:solidFill>
              <a:latin typeface="Avenir"/>
              <a:ea typeface="Avenir"/>
              <a:cs typeface="Avenir"/>
              <a:sym typeface="Avenir"/>
            </a:endParaRPr>
          </a:p>
        </p:txBody>
      </p:sp>
      <p:pic>
        <p:nvPicPr>
          <p:cNvPr id="1498" name="Shape 1498"/>
          <p:cNvPicPr preferRelativeResize="0"/>
          <p:nvPr/>
        </p:nvPicPr>
        <p:blipFill rotWithShape="1">
          <a:blip r:embed="rId5">
            <a:alphaModFix/>
          </a:blip>
          <a:srcRect/>
          <a:stretch/>
        </p:blipFill>
        <p:spPr>
          <a:xfrm>
            <a:off x="2889250" y="1841500"/>
            <a:ext cx="3347023" cy="3175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Shape 1503"/>
          <p:cNvSpPr txBox="1"/>
          <p:nvPr/>
        </p:nvSpPr>
        <p:spPr>
          <a:xfrm>
            <a:off x="316447" y="183399"/>
            <a:ext cx="7085400" cy="307800"/>
          </a:xfrm>
          <a:prstGeom prst="rect">
            <a:avLst/>
          </a:prstGeom>
          <a:noFill/>
          <a:ln>
            <a:noFill/>
          </a:ln>
        </p:spPr>
        <p:txBody>
          <a:bodyPr wrap="square" lIns="91425" tIns="45700" rIns="91425" bIns="45700" anchor="t" anchorCtr="0">
            <a:noAutofit/>
          </a:bodyPr>
          <a:lstStyle/>
          <a:p>
            <a:pPr marL="0" marR="0" lvl="0" indent="-28575"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venir"/>
              <a:ea typeface="Avenir"/>
              <a:cs typeface="Avenir"/>
              <a:sym typeface="Avenir"/>
            </a:endParaRPr>
          </a:p>
          <a:p>
            <a:pPr marL="0" marR="0" lvl="0" indent="-28575" algn="l" rtl="0">
              <a:lnSpc>
                <a:spcPct val="100000"/>
              </a:lnSpc>
              <a:spcBef>
                <a:spcPts val="0"/>
              </a:spcBef>
              <a:spcAft>
                <a:spcPts val="0"/>
              </a:spcAft>
              <a:buClr>
                <a:srgbClr val="000000"/>
              </a:buClr>
              <a:buSzPct val="25000"/>
              <a:buFont typeface="Arial"/>
              <a:buNone/>
            </a:pPr>
            <a:r>
              <a:rPr lang="en-US" sz="1800" b="0" i="0" u="none" strike="noStrike" cap="none">
                <a:solidFill>
                  <a:srgbClr val="000000"/>
                </a:solidFill>
                <a:latin typeface="Avenir"/>
                <a:ea typeface="Avenir"/>
                <a:cs typeface="Avenir"/>
                <a:sym typeface="Avenir"/>
              </a:rPr>
              <a:t>Solution feasibility table</a:t>
            </a:r>
          </a:p>
        </p:txBody>
      </p:sp>
      <p:graphicFrame>
        <p:nvGraphicFramePr>
          <p:cNvPr id="1504" name="Shape 1504"/>
          <p:cNvGraphicFramePr/>
          <p:nvPr/>
        </p:nvGraphicFramePr>
        <p:xfrm>
          <a:off x="316444" y="1215471"/>
          <a:ext cx="8662450" cy="5216722"/>
        </p:xfrm>
        <a:graphic>
          <a:graphicData uri="http://schemas.openxmlformats.org/drawingml/2006/table">
            <a:tbl>
              <a:tblPr firstRow="1" bandRow="1">
                <a:noFill/>
                <a:tableStyleId>{FC6D0A97-AF05-4D02-9263-A84E400A2660}</a:tableStyleId>
              </a:tblPr>
              <a:tblGrid>
                <a:gridCol w="1224475"/>
                <a:gridCol w="3297775"/>
                <a:gridCol w="1016000"/>
                <a:gridCol w="1104900"/>
                <a:gridCol w="1066800"/>
                <a:gridCol w="952500"/>
              </a:tblGrid>
              <a:tr h="486325">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SOLUTION</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Premise/details</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Relevant Costs</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Manpower</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Technical difficulty</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Planning required</a:t>
                      </a:r>
                    </a:p>
                  </a:txBody>
                  <a:tcPr marL="91450" marR="91450" marT="45725" marB="45725"/>
                </a:tc>
              </a:tr>
              <a:tr h="498500">
                <a:tc>
                  <a:txBody>
                    <a:bodyPr/>
                    <a:lstStyle/>
                    <a:p>
                      <a:pPr marL="0" marR="0" lvl="0" indent="-22225" algn="l" rtl="0">
                        <a:lnSpc>
                          <a:spcPct val="100000"/>
                        </a:lnSpc>
                        <a:spcBef>
                          <a:spcPts val="0"/>
                        </a:spcBef>
                        <a:spcAft>
                          <a:spcPts val="0"/>
                        </a:spcAft>
                        <a:buClr>
                          <a:srgbClr val="000000"/>
                        </a:buClr>
                        <a:buSzPct val="25000"/>
                        <a:buFont typeface="Avenir"/>
                        <a:buNone/>
                      </a:pPr>
                      <a:r>
                        <a:rPr lang="en-US" sz="1400" u="none" strike="noStrike" cap="none"/>
                        <a:t>Big Moment </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1scope will create events specifically catered towards impactful moments in a student's life </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Low</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Med</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Med</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Med</a:t>
                      </a:r>
                    </a:p>
                  </a:txBody>
                  <a:tcPr marL="91450" marR="91450" marT="45725" marB="45725"/>
                </a:tc>
              </a:tr>
              <a:tr h="696525">
                <a:tc>
                  <a:txBody>
                    <a:bodyPr/>
                    <a:lstStyle/>
                    <a:p>
                      <a:pPr marL="0" marR="0" lvl="0" indent="-22225" algn="l" rtl="0">
                        <a:lnSpc>
                          <a:spcPct val="100000"/>
                        </a:lnSpc>
                        <a:spcBef>
                          <a:spcPts val="0"/>
                        </a:spcBef>
                        <a:spcAft>
                          <a:spcPts val="0"/>
                        </a:spcAft>
                        <a:buClr>
                          <a:srgbClr val="000000"/>
                        </a:buClr>
                        <a:buSzPct val="25000"/>
                        <a:buFont typeface="Avenir"/>
                        <a:buNone/>
                      </a:pPr>
                      <a:r>
                        <a:rPr lang="en-US" sz="1400" u="none" strike="noStrike" cap="none"/>
                        <a:t>Systematic social media </a:t>
                      </a:r>
                    </a:p>
                  </a:txBody>
                  <a:tcPr marL="91450" marR="91450" marT="45725" marB="45725"/>
                </a:tc>
                <a:tc>
                  <a:txBody>
                    <a:bodyPr/>
                    <a:lstStyle/>
                    <a:p>
                      <a:pPr marL="0" marR="0" lvl="0" indent="-69849" algn="l" rtl="0">
                        <a:lnSpc>
                          <a:spcPct val="115000"/>
                        </a:lnSpc>
                        <a:spcBef>
                          <a:spcPts val="0"/>
                        </a:spcBef>
                        <a:spcAft>
                          <a:spcPts val="0"/>
                        </a:spcAft>
                        <a:buClr>
                          <a:schemeClr val="dk1"/>
                        </a:buClr>
                        <a:buSzPct val="78571"/>
                        <a:buFont typeface="Arial"/>
                        <a:buNone/>
                      </a:pPr>
                      <a:r>
                        <a:rPr lang="en-US" sz="1400" u="none" strike="noStrike" cap="none"/>
                        <a:t>Use of structured marketing campaigns across social media platforms to push 1Scope’s brand and events.</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Low</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Low</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Med</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Med</a:t>
                      </a:r>
                    </a:p>
                  </a:txBody>
                  <a:tcPr marL="91450" marR="91450" marT="45725" marB="45725"/>
                </a:tc>
              </a:tr>
              <a:tr h="696525">
                <a:tc>
                  <a:txBody>
                    <a:bodyPr/>
                    <a:lstStyle/>
                    <a:p>
                      <a:pPr marL="0" marR="0" lvl="0" indent="-22225" algn="l" rtl="0">
                        <a:lnSpc>
                          <a:spcPct val="100000"/>
                        </a:lnSpc>
                        <a:spcBef>
                          <a:spcPts val="0"/>
                        </a:spcBef>
                        <a:spcAft>
                          <a:spcPts val="0"/>
                        </a:spcAft>
                        <a:buClr>
                          <a:srgbClr val="000000"/>
                        </a:buClr>
                        <a:buSzPct val="25000"/>
                        <a:buFont typeface="Avenir"/>
                        <a:buNone/>
                      </a:pPr>
                      <a:r>
                        <a:rPr lang="en-US" sz="1400" u="none" strike="noStrike" cap="none"/>
                        <a:t>On campus marketing </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a:latin typeface="Avenir"/>
                          <a:ea typeface="Avenir"/>
                          <a:cs typeface="Avenir"/>
                          <a:sym typeface="Avenir"/>
                        </a:rPr>
                        <a:t>Establishing 1Scope as campus norm by increasing on campus presence through ambassadors </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a:latin typeface="Avenir"/>
                          <a:ea typeface="Avenir"/>
                          <a:cs typeface="Avenir"/>
                          <a:sym typeface="Avenir"/>
                        </a:rPr>
                        <a:t>Low</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a:latin typeface="Avenir"/>
                          <a:ea typeface="Avenir"/>
                          <a:cs typeface="Avenir"/>
                          <a:sym typeface="Avenir"/>
                        </a:rPr>
                        <a:t>High</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a:latin typeface="Avenir"/>
                          <a:ea typeface="Avenir"/>
                          <a:cs typeface="Avenir"/>
                          <a:sym typeface="Avenir"/>
                        </a:rPr>
                        <a:t>Med</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a:latin typeface="Avenir"/>
                          <a:ea typeface="Avenir"/>
                          <a:cs typeface="Avenir"/>
                          <a:sym typeface="Avenir"/>
                        </a:rPr>
                        <a:t>High</a:t>
                      </a:r>
                    </a:p>
                  </a:txBody>
                  <a:tcPr marL="91450" marR="91450" marT="45725" marB="45725"/>
                </a:tc>
              </a:tr>
              <a:tr h="662400">
                <a:tc>
                  <a:txBody>
                    <a:bodyPr/>
                    <a:lstStyle/>
                    <a:p>
                      <a:pPr marL="0" marR="0" lvl="0" indent="-22225" algn="l" rtl="0">
                        <a:lnSpc>
                          <a:spcPct val="100000"/>
                        </a:lnSpc>
                        <a:spcBef>
                          <a:spcPts val="0"/>
                        </a:spcBef>
                        <a:spcAft>
                          <a:spcPts val="0"/>
                        </a:spcAft>
                        <a:buClr>
                          <a:srgbClr val="000000"/>
                        </a:buClr>
                        <a:buSzPct val="25000"/>
                        <a:buFont typeface="Avenir"/>
                        <a:buNone/>
                      </a:pPr>
                      <a:r>
                        <a:rPr lang="en-US" sz="1400" u="none" strike="noStrike" cap="none"/>
                        <a:t>New product offerings</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Expand the range of opportunities offered by 1Scope to include outside curriculum and core curriculum activities</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Low</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Med</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Low</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Med</a:t>
                      </a:r>
                    </a:p>
                  </a:txBody>
                  <a:tcPr marL="91450" marR="91450" marT="45725" marB="45725"/>
                </a:tc>
              </a:tr>
              <a:tr h="696525">
                <a:tc>
                  <a:txBody>
                    <a:bodyPr/>
                    <a:lstStyle/>
                    <a:p>
                      <a:pPr marL="0" marR="0" lvl="0" indent="-22225" algn="l" rtl="0">
                        <a:lnSpc>
                          <a:spcPct val="100000"/>
                        </a:lnSpc>
                        <a:spcBef>
                          <a:spcPts val="0"/>
                        </a:spcBef>
                        <a:spcAft>
                          <a:spcPts val="0"/>
                        </a:spcAft>
                        <a:buClr>
                          <a:srgbClr val="000000"/>
                        </a:buClr>
                        <a:buSzPct val="25000"/>
                        <a:buFont typeface="Avenir"/>
                        <a:buNone/>
                      </a:pPr>
                      <a:r>
                        <a:rPr lang="en-US" sz="1400" u="none" strike="noStrike" cap="none"/>
                        <a:t>1Scope run events </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1Scope should run events offering non-traditional learning opportunities and experiences</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Low</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Med</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High</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High</a:t>
                      </a:r>
                    </a:p>
                  </a:txBody>
                  <a:tcPr marL="91450" marR="91450" marT="45725" marB="45725"/>
                </a:tc>
              </a:tr>
              <a:tr h="696525">
                <a:tc>
                  <a:txBody>
                    <a:bodyPr/>
                    <a:lstStyle/>
                    <a:p>
                      <a:pPr marL="0" marR="0" lvl="0" indent="-22225" algn="l" rtl="0">
                        <a:lnSpc>
                          <a:spcPct val="100000"/>
                        </a:lnSpc>
                        <a:spcBef>
                          <a:spcPts val="0"/>
                        </a:spcBef>
                        <a:spcAft>
                          <a:spcPts val="0"/>
                        </a:spcAft>
                        <a:buClr>
                          <a:srgbClr val="000000"/>
                        </a:buClr>
                        <a:buSzPct val="25000"/>
                        <a:buFont typeface="Avenir"/>
                        <a:buNone/>
                      </a:pPr>
                      <a:r>
                        <a:rPr lang="en-US" sz="1400" u="none" strike="noStrike" cap="none"/>
                        <a:t>Partnership strategies </a:t>
                      </a:r>
                    </a:p>
                  </a:txBody>
                  <a:tcPr marL="91450" marR="91450" marT="45725" marB="45725"/>
                </a:tc>
                <a:tc>
                  <a:txBody>
                    <a:bodyPr/>
                    <a:lstStyle/>
                    <a:p>
                      <a:pPr marL="0" marR="0" lvl="0" indent="-22225" algn="l" rtl="0">
                        <a:lnSpc>
                          <a:spcPct val="100000"/>
                        </a:lnSpc>
                        <a:spcBef>
                          <a:spcPts val="0"/>
                        </a:spcBef>
                        <a:spcAft>
                          <a:spcPts val="0"/>
                        </a:spcAft>
                        <a:buClr>
                          <a:schemeClr val="dk1"/>
                        </a:buClr>
                        <a:buSzPct val="25000"/>
                        <a:buFont typeface="Arial"/>
                        <a:buNone/>
                      </a:pPr>
                      <a:r>
                        <a:rPr lang="en-US" sz="1400" u="none" strike="noStrike" cap="none"/>
                        <a:t>Forming formal partnerships university societies allows 1Scope to leverage their society base to increase users</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Low</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High</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Low</a:t>
                      </a:r>
                    </a:p>
                  </a:txBody>
                  <a:tcPr marL="91450" marR="91450" marT="45725" marB="45725"/>
                </a:tc>
                <a:tc>
                  <a:txBody>
                    <a:bodyPr/>
                    <a:lstStyle/>
                    <a:p>
                      <a:pPr marL="0" marR="0" lvl="0" indent="-22225" algn="l" rtl="0">
                        <a:lnSpc>
                          <a:spcPct val="100000"/>
                        </a:lnSpc>
                        <a:spcBef>
                          <a:spcPts val="0"/>
                        </a:spcBef>
                        <a:spcAft>
                          <a:spcPts val="0"/>
                        </a:spcAft>
                        <a:buClr>
                          <a:srgbClr val="000000"/>
                        </a:buClr>
                        <a:buSzPct val="25000"/>
                        <a:buFont typeface="Arial"/>
                        <a:buNone/>
                      </a:pPr>
                      <a:r>
                        <a:rPr lang="en-US" sz="1400" u="none" strike="noStrike" cap="none"/>
                        <a:t>High</a:t>
                      </a:r>
                    </a:p>
                  </a:txBody>
                  <a:tcPr marL="91450" marR="91450" marT="45725" marB="457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pic>
        <p:nvPicPr>
          <p:cNvPr id="1509" name="Shape 1509" descr="Puzzle"/>
          <p:cNvPicPr preferRelativeResize="0"/>
          <p:nvPr/>
        </p:nvPicPr>
        <p:blipFill rotWithShape="1">
          <a:blip r:embed="rId3">
            <a:alphaModFix/>
          </a:blip>
          <a:srcRect/>
          <a:stretch/>
        </p:blipFill>
        <p:spPr>
          <a:xfrm>
            <a:off x="1626673" y="1874525"/>
            <a:ext cx="1467942" cy="1467942"/>
          </a:xfrm>
          <a:prstGeom prst="rect">
            <a:avLst/>
          </a:prstGeom>
          <a:noFill/>
          <a:ln>
            <a:noFill/>
          </a:ln>
        </p:spPr>
      </p:pic>
      <p:pic>
        <p:nvPicPr>
          <p:cNvPr id="1510" name="Shape 1510" descr="Puzzle"/>
          <p:cNvPicPr preferRelativeResize="0"/>
          <p:nvPr/>
        </p:nvPicPr>
        <p:blipFill rotWithShape="1">
          <a:blip r:embed="rId4">
            <a:alphaModFix/>
          </a:blip>
          <a:srcRect/>
          <a:stretch/>
        </p:blipFill>
        <p:spPr>
          <a:xfrm rot="5400000">
            <a:off x="2755933" y="2445623"/>
            <a:ext cx="1467942" cy="1467942"/>
          </a:xfrm>
          <a:prstGeom prst="rect">
            <a:avLst/>
          </a:prstGeom>
          <a:noFill/>
          <a:ln>
            <a:noFill/>
          </a:ln>
        </p:spPr>
      </p:pic>
      <p:pic>
        <p:nvPicPr>
          <p:cNvPr id="1511" name="Shape 1511" descr="Puzzle"/>
          <p:cNvPicPr preferRelativeResize="0"/>
          <p:nvPr/>
        </p:nvPicPr>
        <p:blipFill rotWithShape="1">
          <a:blip r:embed="rId3">
            <a:alphaModFix/>
          </a:blip>
          <a:srcRect/>
          <a:stretch/>
        </p:blipFill>
        <p:spPr>
          <a:xfrm rot="10800000">
            <a:off x="1642615" y="3040680"/>
            <a:ext cx="1467942" cy="1467942"/>
          </a:xfrm>
          <a:prstGeom prst="rect">
            <a:avLst/>
          </a:prstGeom>
          <a:noFill/>
          <a:ln>
            <a:noFill/>
          </a:ln>
        </p:spPr>
      </p:pic>
      <p:pic>
        <p:nvPicPr>
          <p:cNvPr id="1512" name="Shape 1512" descr="Puzzle"/>
          <p:cNvPicPr preferRelativeResize="0"/>
          <p:nvPr/>
        </p:nvPicPr>
        <p:blipFill rotWithShape="1">
          <a:blip r:embed="rId3">
            <a:alphaModFix/>
          </a:blip>
          <a:srcRect/>
          <a:stretch/>
        </p:blipFill>
        <p:spPr>
          <a:xfrm rot="-5400000">
            <a:off x="1050772" y="2471178"/>
            <a:ext cx="1467942" cy="1467942"/>
          </a:xfrm>
          <a:prstGeom prst="rect">
            <a:avLst/>
          </a:prstGeom>
          <a:noFill/>
          <a:ln>
            <a:noFill/>
          </a:ln>
        </p:spPr>
      </p:pic>
      <p:sp>
        <p:nvSpPr>
          <p:cNvPr id="1513" name="Shape 1513"/>
          <p:cNvSpPr txBox="1"/>
          <p:nvPr/>
        </p:nvSpPr>
        <p:spPr>
          <a:xfrm>
            <a:off x="634167" y="5462681"/>
            <a:ext cx="3916669" cy="523220"/>
          </a:xfrm>
          <a:prstGeom prst="rect">
            <a:avLst/>
          </a:prstGeom>
          <a:noFill/>
          <a:ln>
            <a:noFill/>
          </a:ln>
        </p:spPr>
        <p:txBody>
          <a:bodyPr wrap="square" lIns="91425" tIns="45700" rIns="91425" bIns="45700" anchor="t" anchorCtr="0">
            <a:noAutofit/>
          </a:bodyPr>
          <a:lstStyle/>
          <a:p>
            <a:pPr marL="0" marR="0" lvl="0" indent="-22225" algn="l" rtl="0">
              <a:lnSpc>
                <a:spcPct val="100000"/>
              </a:lnSpc>
              <a:spcBef>
                <a:spcPts val="0"/>
              </a:spcBef>
              <a:spcAft>
                <a:spcPts val="0"/>
              </a:spcAft>
              <a:buClr>
                <a:srgbClr val="000000"/>
              </a:buClr>
              <a:buSzPct val="25000"/>
              <a:buFont typeface="Avenir"/>
              <a:buNone/>
            </a:pPr>
            <a:r>
              <a:rPr lang="en-US" sz="1400" b="0" i="0" u="none" strike="noStrike" cap="none">
                <a:solidFill>
                  <a:srgbClr val="000000"/>
                </a:solidFill>
                <a:latin typeface="Avenir"/>
                <a:ea typeface="Avenir"/>
                <a:cs typeface="Avenir"/>
                <a:sym typeface="Avenir"/>
              </a:rPr>
              <a:t>There is a disconnect between 1scope’s between 1scope’s giveaways and 1scope’s value proposition</a:t>
            </a:r>
          </a:p>
        </p:txBody>
      </p:sp>
      <p:sp>
        <p:nvSpPr>
          <p:cNvPr id="1514" name="Shape 1514"/>
          <p:cNvSpPr txBox="1"/>
          <p:nvPr/>
        </p:nvSpPr>
        <p:spPr>
          <a:xfrm>
            <a:off x="316447" y="183399"/>
            <a:ext cx="7085380" cy="738664"/>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rgbClr val="000000"/>
              </a:buClr>
              <a:buSzPct val="25000"/>
              <a:buFont typeface="Arial"/>
              <a:buNone/>
            </a:pPr>
            <a:r>
              <a:rPr lang="en-US" sz="2000" b="0" i="0" u="none" strike="noStrike" cap="none">
                <a:solidFill>
                  <a:srgbClr val="000000"/>
                </a:solidFill>
                <a:latin typeface="Avenir"/>
                <a:ea typeface="Avenir"/>
                <a:cs typeface="Avenir"/>
                <a:sym typeface="Avenir"/>
              </a:rPr>
              <a:t>Giveaway offers can be aligned with 1Scope's value proposition</a:t>
            </a:r>
          </a:p>
          <a:p>
            <a:pPr marL="0" marR="0" lvl="0" indent="-31750" algn="l" rtl="0">
              <a:lnSpc>
                <a:spcPct val="100000"/>
              </a:lnSpc>
              <a:spcBef>
                <a:spcPts val="0"/>
              </a:spcBef>
              <a:spcAft>
                <a:spcPts val="0"/>
              </a:spcAft>
              <a:buClr>
                <a:srgbClr val="000000"/>
              </a:buClr>
              <a:buSzPct val="25000"/>
              <a:buFont typeface="Arial"/>
              <a:buNone/>
            </a:pPr>
            <a:r>
              <a:rPr lang="en-US" sz="2000" b="0" i="0" u="none" strike="noStrike" cap="none">
                <a:solidFill>
                  <a:srgbClr val="000000"/>
                </a:solidFill>
                <a:latin typeface="Avenir"/>
                <a:ea typeface="Avenir"/>
                <a:cs typeface="Avenir"/>
                <a:sym typeface="Avenir"/>
              </a:rPr>
              <a:t/>
            </a:r>
            <a:br>
              <a:rPr lang="en-US" sz="2000" b="0" i="0" u="none" strike="noStrike" cap="none">
                <a:solidFill>
                  <a:srgbClr val="000000"/>
                </a:solidFill>
                <a:latin typeface="Avenir"/>
                <a:ea typeface="Avenir"/>
                <a:cs typeface="Avenir"/>
                <a:sym typeface="Avenir"/>
              </a:rPr>
            </a:br>
            <a:endParaRPr lang="en-US" sz="2000" b="0" i="0" u="none" strike="noStrike" cap="none">
              <a:solidFill>
                <a:srgbClr val="000000"/>
              </a:solidFill>
              <a:latin typeface="Avenir"/>
              <a:ea typeface="Avenir"/>
              <a:cs typeface="Avenir"/>
              <a:sym typeface="Avenir"/>
            </a:endParaRPr>
          </a:p>
        </p:txBody>
      </p:sp>
      <p:sp>
        <p:nvSpPr>
          <p:cNvPr id="1515" name="Shape 1515"/>
          <p:cNvSpPr/>
          <p:nvPr/>
        </p:nvSpPr>
        <p:spPr>
          <a:xfrm>
            <a:off x="587750" y="5485876"/>
            <a:ext cx="3875400" cy="690000"/>
          </a:xfrm>
          <a:prstGeom prst="roundRect">
            <a:avLst>
              <a:gd name="adj" fmla="val 16667"/>
            </a:avLst>
          </a:prstGeom>
          <a:noFill/>
          <a:ln w="25400" cap="flat" cmpd="sng">
            <a:solidFill>
              <a:srgbClr val="ED7D31"/>
            </a:solidFill>
            <a:prstDash val="dash"/>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1516" name="Shape 1516"/>
          <p:cNvCxnSpPr>
            <a:stCxn id="1510" idx="3"/>
            <a:endCxn id="1515" idx="0"/>
          </p:cNvCxnSpPr>
          <p:nvPr/>
        </p:nvCxnSpPr>
        <p:spPr>
          <a:xfrm rot="5400000">
            <a:off x="2221504" y="4217465"/>
            <a:ext cx="1572300" cy="964500"/>
          </a:xfrm>
          <a:prstGeom prst="bentConnector3">
            <a:avLst>
              <a:gd name="adj1" fmla="val 50002"/>
            </a:avLst>
          </a:prstGeom>
          <a:noFill/>
          <a:ln w="28575" cap="flat" cmpd="sng">
            <a:solidFill>
              <a:srgbClr val="ED7D31"/>
            </a:solidFill>
            <a:prstDash val="solid"/>
            <a:round/>
            <a:headEnd type="none" w="med" len="med"/>
            <a:tailEnd type="triangle" w="lg" len="lg"/>
          </a:ln>
        </p:spPr>
      </p:cxnSp>
      <p:cxnSp>
        <p:nvCxnSpPr>
          <p:cNvPr id="1517" name="Shape 1517"/>
          <p:cNvCxnSpPr/>
          <p:nvPr/>
        </p:nvCxnSpPr>
        <p:spPr>
          <a:xfrm>
            <a:off x="587744" y="1390851"/>
            <a:ext cx="4009517" cy="0"/>
          </a:xfrm>
          <a:prstGeom prst="straightConnector1">
            <a:avLst/>
          </a:prstGeom>
          <a:noFill/>
          <a:ln w="19050" cap="flat" cmpd="sng">
            <a:solidFill>
              <a:srgbClr val="ED7D31"/>
            </a:solidFill>
            <a:prstDash val="solid"/>
            <a:round/>
            <a:headEnd type="none" w="med" len="med"/>
            <a:tailEnd type="none" w="med" len="med"/>
          </a:ln>
        </p:spPr>
      </p:cxnSp>
      <p:sp>
        <p:nvSpPr>
          <p:cNvPr id="1518" name="Shape 1518"/>
          <p:cNvSpPr txBox="1"/>
          <p:nvPr/>
        </p:nvSpPr>
        <p:spPr>
          <a:xfrm>
            <a:off x="1392454" y="1071269"/>
            <a:ext cx="2492943" cy="307777"/>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ct val="100000"/>
              <a:buFont typeface="Arial"/>
              <a:buNone/>
            </a:pPr>
            <a:r>
              <a:rPr lang="en-US" sz="1400" b="0" i="0" u="none" strike="noStrike" cap="none">
                <a:solidFill>
                  <a:srgbClr val="000000"/>
                </a:solidFill>
                <a:latin typeface="Arial"/>
                <a:ea typeface="Arial"/>
                <a:cs typeface="Arial"/>
                <a:sym typeface="Arial"/>
              </a:rPr>
              <a:t>Previous giveaway strategy</a:t>
            </a:r>
          </a:p>
        </p:txBody>
      </p:sp>
      <p:pic>
        <p:nvPicPr>
          <p:cNvPr id="1519" name="Shape 1519" descr="Puzzle"/>
          <p:cNvPicPr preferRelativeResize="0"/>
          <p:nvPr/>
        </p:nvPicPr>
        <p:blipFill rotWithShape="1">
          <a:blip r:embed="rId3">
            <a:alphaModFix/>
          </a:blip>
          <a:srcRect/>
          <a:stretch/>
        </p:blipFill>
        <p:spPr>
          <a:xfrm>
            <a:off x="6285661" y="1874525"/>
            <a:ext cx="1467942" cy="1467942"/>
          </a:xfrm>
          <a:prstGeom prst="rect">
            <a:avLst/>
          </a:prstGeom>
          <a:noFill/>
          <a:ln>
            <a:noFill/>
          </a:ln>
        </p:spPr>
      </p:pic>
      <p:pic>
        <p:nvPicPr>
          <p:cNvPr id="1520" name="Shape 1520" descr="Puzzle"/>
          <p:cNvPicPr preferRelativeResize="0"/>
          <p:nvPr/>
        </p:nvPicPr>
        <p:blipFill rotWithShape="1">
          <a:blip r:embed="rId5">
            <a:alphaModFix/>
          </a:blip>
          <a:srcRect/>
          <a:stretch/>
        </p:blipFill>
        <p:spPr>
          <a:xfrm rot="5400000">
            <a:off x="6890337" y="2450436"/>
            <a:ext cx="1467942" cy="1467942"/>
          </a:xfrm>
          <a:prstGeom prst="rect">
            <a:avLst/>
          </a:prstGeom>
          <a:noFill/>
          <a:ln>
            <a:noFill/>
          </a:ln>
        </p:spPr>
      </p:pic>
      <p:pic>
        <p:nvPicPr>
          <p:cNvPr id="1521" name="Shape 1521" descr="Puzzle"/>
          <p:cNvPicPr preferRelativeResize="0"/>
          <p:nvPr/>
        </p:nvPicPr>
        <p:blipFill rotWithShape="1">
          <a:blip r:embed="rId3">
            <a:alphaModFix/>
          </a:blip>
          <a:srcRect/>
          <a:stretch/>
        </p:blipFill>
        <p:spPr>
          <a:xfrm rot="10800000">
            <a:off x="6301604" y="3040680"/>
            <a:ext cx="1467942" cy="1467942"/>
          </a:xfrm>
          <a:prstGeom prst="rect">
            <a:avLst/>
          </a:prstGeom>
          <a:noFill/>
          <a:ln>
            <a:noFill/>
          </a:ln>
        </p:spPr>
      </p:pic>
      <p:pic>
        <p:nvPicPr>
          <p:cNvPr id="1522" name="Shape 1522" descr="Puzzle"/>
          <p:cNvPicPr preferRelativeResize="0"/>
          <p:nvPr/>
        </p:nvPicPr>
        <p:blipFill rotWithShape="1">
          <a:blip r:embed="rId3">
            <a:alphaModFix/>
          </a:blip>
          <a:srcRect/>
          <a:stretch/>
        </p:blipFill>
        <p:spPr>
          <a:xfrm rot="-5400000">
            <a:off x="5709760" y="2471178"/>
            <a:ext cx="1467942" cy="1467942"/>
          </a:xfrm>
          <a:prstGeom prst="rect">
            <a:avLst/>
          </a:prstGeom>
          <a:noFill/>
          <a:ln>
            <a:noFill/>
          </a:ln>
        </p:spPr>
      </p:pic>
      <p:cxnSp>
        <p:nvCxnSpPr>
          <p:cNvPr id="1523" name="Shape 1523"/>
          <p:cNvCxnSpPr/>
          <p:nvPr/>
        </p:nvCxnSpPr>
        <p:spPr>
          <a:xfrm>
            <a:off x="4816430" y="1389241"/>
            <a:ext cx="4009517" cy="0"/>
          </a:xfrm>
          <a:prstGeom prst="straightConnector1">
            <a:avLst/>
          </a:prstGeom>
          <a:noFill/>
          <a:ln w="19050" cap="flat" cmpd="sng">
            <a:solidFill>
              <a:srgbClr val="FFC000"/>
            </a:solidFill>
            <a:prstDash val="solid"/>
            <a:round/>
            <a:headEnd type="none" w="med" len="med"/>
            <a:tailEnd type="none" w="med" len="med"/>
          </a:ln>
        </p:spPr>
      </p:cxnSp>
      <p:sp>
        <p:nvSpPr>
          <p:cNvPr id="1524" name="Shape 1524"/>
          <p:cNvSpPr txBox="1"/>
          <p:nvPr/>
        </p:nvSpPr>
        <p:spPr>
          <a:xfrm>
            <a:off x="6382258" y="1107736"/>
            <a:ext cx="1273025" cy="307777"/>
          </a:xfrm>
          <a:prstGeom prst="rect">
            <a:avLst/>
          </a:prstGeom>
          <a:noFill/>
          <a:ln>
            <a:noFill/>
          </a:ln>
        </p:spPr>
        <p:txBody>
          <a:bodyPr wrap="square" lIns="91425" tIns="45700" rIns="91425" bIns="45700" anchor="t" anchorCtr="0">
            <a:noAutofit/>
          </a:bodyPr>
          <a:lstStyle/>
          <a:p>
            <a:pPr marL="0" marR="0" lvl="0" indent="-22225"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New strategy</a:t>
            </a:r>
          </a:p>
        </p:txBody>
      </p:sp>
      <p:cxnSp>
        <p:nvCxnSpPr>
          <p:cNvPr id="1525" name="Shape 1525"/>
          <p:cNvCxnSpPr/>
          <p:nvPr/>
        </p:nvCxnSpPr>
        <p:spPr>
          <a:xfrm rot="5400000">
            <a:off x="6202322" y="4453911"/>
            <a:ext cx="1661700" cy="308100"/>
          </a:xfrm>
          <a:prstGeom prst="bentConnector3">
            <a:avLst>
              <a:gd name="adj1" fmla="val 49997"/>
            </a:avLst>
          </a:prstGeom>
          <a:noFill/>
          <a:ln w="28575" cap="flat" cmpd="sng">
            <a:solidFill>
              <a:srgbClr val="FFC000"/>
            </a:solidFill>
            <a:prstDash val="solid"/>
            <a:round/>
            <a:headEnd type="none" w="med" len="med"/>
            <a:tailEnd type="triangle" w="lg" len="lg"/>
          </a:ln>
        </p:spPr>
      </p:cxnSp>
      <p:sp>
        <p:nvSpPr>
          <p:cNvPr id="1526" name="Shape 1526"/>
          <p:cNvSpPr txBox="1"/>
          <p:nvPr/>
        </p:nvSpPr>
        <p:spPr>
          <a:xfrm>
            <a:off x="4987964" y="5462327"/>
            <a:ext cx="3916669" cy="523220"/>
          </a:xfrm>
          <a:prstGeom prst="rect">
            <a:avLst/>
          </a:prstGeom>
          <a:noFill/>
          <a:ln>
            <a:noFill/>
          </a:ln>
        </p:spPr>
        <p:txBody>
          <a:bodyPr wrap="square" lIns="91425" tIns="45700" rIns="91425" bIns="45700" anchor="t" anchorCtr="0">
            <a:noAutofit/>
          </a:bodyPr>
          <a:lstStyle/>
          <a:p>
            <a:pPr marL="0" marR="0" lvl="0" indent="-22225" algn="l" rtl="0">
              <a:lnSpc>
                <a:spcPct val="100000"/>
              </a:lnSpc>
              <a:spcBef>
                <a:spcPts val="0"/>
              </a:spcBef>
              <a:spcAft>
                <a:spcPts val="0"/>
              </a:spcAft>
              <a:buClr>
                <a:srgbClr val="000000"/>
              </a:buClr>
              <a:buSzPct val="25000"/>
              <a:buFont typeface="Avenir"/>
              <a:buNone/>
            </a:pPr>
            <a:r>
              <a:rPr lang="en-US" sz="1400" b="0" i="0" u="none" strike="noStrike" cap="none">
                <a:solidFill>
                  <a:srgbClr val="000000"/>
                </a:solidFill>
                <a:latin typeface="Avenir"/>
                <a:ea typeface="Avenir"/>
                <a:cs typeface="Avenir"/>
                <a:sym typeface="Avenir"/>
              </a:rPr>
              <a:t>Focusing on user engagement and creating more valuable merchandise will connect users to 1scope</a:t>
            </a:r>
          </a:p>
        </p:txBody>
      </p:sp>
      <p:sp>
        <p:nvSpPr>
          <p:cNvPr id="1527" name="Shape 1527"/>
          <p:cNvSpPr/>
          <p:nvPr/>
        </p:nvSpPr>
        <p:spPr>
          <a:xfrm>
            <a:off x="4987975" y="5454750"/>
            <a:ext cx="3875400" cy="738600"/>
          </a:xfrm>
          <a:prstGeom prst="roundRect">
            <a:avLst>
              <a:gd name="adj" fmla="val 16667"/>
            </a:avLst>
          </a:prstGeom>
          <a:noFill/>
          <a:ln w="25400" cap="flat" cmpd="sng">
            <a:solidFill>
              <a:srgbClr val="FFC000"/>
            </a:solidFill>
            <a:prstDash val="dash"/>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528" name="Shape 1528"/>
          <p:cNvSpPr/>
          <p:nvPr/>
        </p:nvSpPr>
        <p:spPr>
          <a:xfrm rot="2700000">
            <a:off x="6964242" y="3135416"/>
            <a:ext cx="125111" cy="115503"/>
          </a:xfrm>
          <a:prstGeom prst="rect">
            <a:avLst/>
          </a:prstGeom>
          <a:solidFill>
            <a:srgbClr val="D8D8D8"/>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529" name="Shape 1529"/>
          <p:cNvSpPr/>
          <p:nvPr/>
        </p:nvSpPr>
        <p:spPr>
          <a:xfrm rot="2700000">
            <a:off x="2315650" y="3145042"/>
            <a:ext cx="125111" cy="115503"/>
          </a:xfrm>
          <a:prstGeom prst="rect">
            <a:avLst/>
          </a:prstGeom>
          <a:solidFill>
            <a:srgbClr val="D8D8D8"/>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1530" name="Shape 1530"/>
          <p:cNvCxnSpPr/>
          <p:nvPr/>
        </p:nvCxnSpPr>
        <p:spPr>
          <a:xfrm rot="10800000">
            <a:off x="1504912" y="1849399"/>
            <a:ext cx="934800" cy="308400"/>
          </a:xfrm>
          <a:prstGeom prst="bentConnector4">
            <a:avLst>
              <a:gd name="adj1" fmla="val 25674"/>
              <a:gd name="adj2" fmla="val 177213"/>
            </a:avLst>
          </a:prstGeom>
          <a:noFill/>
          <a:ln w="9525" cap="flat" cmpd="sng">
            <a:solidFill>
              <a:srgbClr val="ED7D31"/>
            </a:solidFill>
            <a:prstDash val="solid"/>
            <a:round/>
            <a:headEnd type="none" w="med" len="med"/>
            <a:tailEnd type="triangle" w="lg" len="lg"/>
          </a:ln>
        </p:spPr>
      </p:cxnSp>
      <p:cxnSp>
        <p:nvCxnSpPr>
          <p:cNvPr id="1531" name="Shape 1531"/>
          <p:cNvCxnSpPr/>
          <p:nvPr/>
        </p:nvCxnSpPr>
        <p:spPr>
          <a:xfrm rot="5400000">
            <a:off x="868825" y="3396100"/>
            <a:ext cx="429900" cy="332100"/>
          </a:xfrm>
          <a:prstGeom prst="bentConnector3">
            <a:avLst>
              <a:gd name="adj1" fmla="val 50000"/>
            </a:avLst>
          </a:prstGeom>
          <a:noFill/>
          <a:ln w="9525" cap="flat" cmpd="sng">
            <a:solidFill>
              <a:srgbClr val="ED7D31"/>
            </a:solidFill>
            <a:prstDash val="solid"/>
            <a:round/>
            <a:headEnd type="none" w="med" len="med"/>
            <a:tailEnd type="triangle" w="lg" len="lg"/>
          </a:ln>
        </p:spPr>
      </p:cxnSp>
      <p:cxnSp>
        <p:nvCxnSpPr>
          <p:cNvPr id="1532" name="Shape 1532"/>
          <p:cNvCxnSpPr/>
          <p:nvPr/>
        </p:nvCxnSpPr>
        <p:spPr>
          <a:xfrm flipH="1">
            <a:off x="1504894" y="4215337"/>
            <a:ext cx="438300" cy="372600"/>
          </a:xfrm>
          <a:prstGeom prst="bentConnector2">
            <a:avLst/>
          </a:prstGeom>
          <a:noFill/>
          <a:ln w="9525" cap="flat" cmpd="sng">
            <a:solidFill>
              <a:srgbClr val="ED7D31"/>
            </a:solidFill>
            <a:prstDash val="solid"/>
            <a:round/>
            <a:headEnd type="none" w="med" len="med"/>
            <a:tailEnd type="triangle" w="lg" len="lg"/>
          </a:ln>
        </p:spPr>
      </p:cxnSp>
      <p:sp>
        <p:nvSpPr>
          <p:cNvPr id="1533" name="Shape 1533"/>
          <p:cNvSpPr txBox="1"/>
          <p:nvPr/>
        </p:nvSpPr>
        <p:spPr>
          <a:xfrm>
            <a:off x="391675" y="3777100"/>
            <a:ext cx="1052100" cy="430800"/>
          </a:xfrm>
          <a:prstGeom prst="rect">
            <a:avLst/>
          </a:prstGeom>
          <a:noFill/>
          <a:ln>
            <a:noFill/>
          </a:ln>
        </p:spPr>
        <p:txBody>
          <a:bodyPr wrap="square" lIns="91425" tIns="45700" rIns="91425" bIns="45700" anchor="t" anchorCtr="0">
            <a:noAutofit/>
          </a:bodyPr>
          <a:lstStyle/>
          <a:p>
            <a:pPr marL="0" marR="0" lvl="0" indent="-17462" algn="l" rtl="0">
              <a:lnSpc>
                <a:spcPct val="100000"/>
              </a:lnSpc>
              <a:spcBef>
                <a:spcPts val="0"/>
              </a:spcBef>
              <a:spcAft>
                <a:spcPts val="0"/>
              </a:spcAft>
              <a:buClr>
                <a:srgbClr val="000000"/>
              </a:buClr>
              <a:buSzPct val="25000"/>
              <a:buFont typeface="Avenir"/>
              <a:buNone/>
            </a:pPr>
            <a:r>
              <a:rPr lang="en-US" sz="1100" b="0" i="0" u="none" strike="noStrike" cap="none">
                <a:solidFill>
                  <a:srgbClr val="000000"/>
                </a:solidFill>
                <a:latin typeface="Avenir"/>
                <a:ea typeface="Avenir"/>
                <a:cs typeface="Avenir"/>
                <a:sym typeface="Avenir"/>
              </a:rPr>
              <a:t>Whitehouse Vouchers </a:t>
            </a:r>
          </a:p>
        </p:txBody>
      </p:sp>
      <p:sp>
        <p:nvSpPr>
          <p:cNvPr id="1534" name="Shape 1534"/>
          <p:cNvSpPr txBox="1"/>
          <p:nvPr/>
        </p:nvSpPr>
        <p:spPr>
          <a:xfrm>
            <a:off x="1050112" y="1849399"/>
            <a:ext cx="909600" cy="261600"/>
          </a:xfrm>
          <a:prstGeom prst="rect">
            <a:avLst/>
          </a:prstGeom>
          <a:noFill/>
          <a:ln>
            <a:noFill/>
          </a:ln>
        </p:spPr>
        <p:txBody>
          <a:bodyPr wrap="square" lIns="91425" tIns="45700" rIns="91425" bIns="45700" anchor="t" anchorCtr="0">
            <a:noAutofit/>
          </a:bodyPr>
          <a:lstStyle/>
          <a:p>
            <a:pPr marL="0" marR="0" lvl="0" indent="-17462" algn="l" rtl="0">
              <a:lnSpc>
                <a:spcPct val="100000"/>
              </a:lnSpc>
              <a:spcBef>
                <a:spcPts val="0"/>
              </a:spcBef>
              <a:spcAft>
                <a:spcPts val="0"/>
              </a:spcAft>
              <a:buClr>
                <a:srgbClr val="000000"/>
              </a:buClr>
              <a:buSzPct val="25000"/>
              <a:buFont typeface="Avenir"/>
              <a:buNone/>
            </a:pPr>
            <a:r>
              <a:rPr lang="en-US" sz="1100" b="0" i="0" u="none" strike="noStrike" cap="none">
                <a:solidFill>
                  <a:srgbClr val="000000"/>
                </a:solidFill>
                <a:latin typeface="Avenir"/>
                <a:ea typeface="Avenir"/>
                <a:cs typeface="Avenir"/>
                <a:sym typeface="Avenir"/>
              </a:rPr>
              <a:t>Fitness First</a:t>
            </a:r>
          </a:p>
        </p:txBody>
      </p:sp>
      <p:sp>
        <p:nvSpPr>
          <p:cNvPr id="1535" name="Shape 1535"/>
          <p:cNvSpPr txBox="1"/>
          <p:nvPr/>
        </p:nvSpPr>
        <p:spPr>
          <a:xfrm>
            <a:off x="1050094" y="4587937"/>
            <a:ext cx="909600" cy="430800"/>
          </a:xfrm>
          <a:prstGeom prst="rect">
            <a:avLst/>
          </a:prstGeom>
          <a:noFill/>
          <a:ln>
            <a:noFill/>
          </a:ln>
        </p:spPr>
        <p:txBody>
          <a:bodyPr wrap="square" lIns="91425" tIns="45700" rIns="91425" bIns="45700" anchor="t" anchorCtr="0">
            <a:noAutofit/>
          </a:bodyPr>
          <a:lstStyle/>
          <a:p>
            <a:pPr marL="0" marR="0" lvl="0" indent="-17462" algn="l" rtl="0">
              <a:lnSpc>
                <a:spcPct val="100000"/>
              </a:lnSpc>
              <a:spcBef>
                <a:spcPts val="0"/>
              </a:spcBef>
              <a:spcAft>
                <a:spcPts val="0"/>
              </a:spcAft>
              <a:buClr>
                <a:srgbClr val="000000"/>
              </a:buClr>
              <a:buSzPct val="25000"/>
              <a:buFont typeface="Avenir"/>
              <a:buNone/>
            </a:pPr>
            <a:r>
              <a:rPr lang="en-US" sz="1100" b="0" i="0" u="none" strike="noStrike" cap="none">
                <a:solidFill>
                  <a:srgbClr val="000000"/>
                </a:solidFill>
                <a:latin typeface="Avenir"/>
                <a:ea typeface="Avenir"/>
                <a:cs typeface="Avenir"/>
                <a:sym typeface="Avenir"/>
              </a:rPr>
              <a:t>Coffee cup discounts</a:t>
            </a:r>
          </a:p>
        </p:txBody>
      </p:sp>
      <p:sp>
        <p:nvSpPr>
          <p:cNvPr id="1536" name="Shape 1536"/>
          <p:cNvSpPr txBox="1"/>
          <p:nvPr/>
        </p:nvSpPr>
        <p:spPr>
          <a:xfrm>
            <a:off x="5990110" y="1876807"/>
            <a:ext cx="909600" cy="430800"/>
          </a:xfrm>
          <a:prstGeom prst="rect">
            <a:avLst/>
          </a:prstGeom>
          <a:noFill/>
          <a:ln>
            <a:noFill/>
          </a:ln>
        </p:spPr>
        <p:txBody>
          <a:bodyPr wrap="square" lIns="91425" tIns="45700" rIns="91425" bIns="45700" anchor="t" anchorCtr="0">
            <a:noAutofit/>
          </a:bodyPr>
          <a:lstStyle/>
          <a:p>
            <a:pPr marL="0" marR="0" lvl="0" indent="-17462" algn="l" rtl="0">
              <a:lnSpc>
                <a:spcPct val="100000"/>
              </a:lnSpc>
              <a:spcBef>
                <a:spcPts val="0"/>
              </a:spcBef>
              <a:spcAft>
                <a:spcPts val="0"/>
              </a:spcAft>
              <a:buClr>
                <a:srgbClr val="000000"/>
              </a:buClr>
              <a:buSzPct val="25000"/>
              <a:buFont typeface="Avenir"/>
              <a:buNone/>
            </a:pPr>
            <a:r>
              <a:rPr lang="en-US" sz="1100" b="0" i="0" u="none" strike="noStrike" cap="none">
                <a:solidFill>
                  <a:srgbClr val="000000"/>
                </a:solidFill>
                <a:latin typeface="Avenir"/>
                <a:ea typeface="Avenir"/>
                <a:cs typeface="Avenir"/>
                <a:sym typeface="Avenir"/>
              </a:rPr>
              <a:t>Business Attire </a:t>
            </a:r>
          </a:p>
        </p:txBody>
      </p:sp>
      <p:sp>
        <p:nvSpPr>
          <p:cNvPr id="1537" name="Shape 1537"/>
          <p:cNvSpPr txBox="1"/>
          <p:nvPr/>
        </p:nvSpPr>
        <p:spPr>
          <a:xfrm>
            <a:off x="4987972" y="3462516"/>
            <a:ext cx="909600" cy="261600"/>
          </a:xfrm>
          <a:prstGeom prst="rect">
            <a:avLst/>
          </a:prstGeom>
          <a:noFill/>
          <a:ln>
            <a:noFill/>
          </a:ln>
        </p:spPr>
        <p:txBody>
          <a:bodyPr wrap="square" lIns="91425" tIns="45700" rIns="91425" bIns="45700" anchor="t" anchorCtr="0">
            <a:noAutofit/>
          </a:bodyPr>
          <a:lstStyle/>
          <a:p>
            <a:pPr marL="0" marR="0" lvl="0" indent="-17462" algn="l" rtl="0">
              <a:lnSpc>
                <a:spcPct val="100000"/>
              </a:lnSpc>
              <a:spcBef>
                <a:spcPts val="0"/>
              </a:spcBef>
              <a:spcAft>
                <a:spcPts val="0"/>
              </a:spcAft>
              <a:buClr>
                <a:srgbClr val="000000"/>
              </a:buClr>
              <a:buSzPct val="25000"/>
              <a:buFont typeface="Avenir"/>
              <a:buNone/>
            </a:pPr>
            <a:r>
              <a:rPr lang="en-US" sz="1100" b="0" i="0" u="none" strike="noStrike" cap="none">
                <a:solidFill>
                  <a:srgbClr val="000000"/>
                </a:solidFill>
                <a:latin typeface="Avenir"/>
                <a:ea typeface="Avenir"/>
                <a:cs typeface="Avenir"/>
                <a:sym typeface="Avenir"/>
              </a:rPr>
              <a:t>Stationary </a:t>
            </a:r>
          </a:p>
        </p:txBody>
      </p:sp>
      <p:sp>
        <p:nvSpPr>
          <p:cNvPr id="1538" name="Shape 1538"/>
          <p:cNvSpPr txBox="1"/>
          <p:nvPr/>
        </p:nvSpPr>
        <p:spPr>
          <a:xfrm>
            <a:off x="5528966" y="4378786"/>
            <a:ext cx="951000" cy="261600"/>
          </a:xfrm>
          <a:prstGeom prst="rect">
            <a:avLst/>
          </a:prstGeom>
          <a:noFill/>
          <a:ln>
            <a:noFill/>
          </a:ln>
        </p:spPr>
        <p:txBody>
          <a:bodyPr wrap="square" lIns="91425" tIns="45700" rIns="91425" bIns="45700" anchor="t" anchorCtr="0">
            <a:noAutofit/>
          </a:bodyPr>
          <a:lstStyle/>
          <a:p>
            <a:pPr marL="0" marR="0" lvl="0" indent="-17462" algn="l" rtl="0">
              <a:lnSpc>
                <a:spcPct val="100000"/>
              </a:lnSpc>
              <a:spcBef>
                <a:spcPts val="0"/>
              </a:spcBef>
              <a:spcAft>
                <a:spcPts val="0"/>
              </a:spcAft>
              <a:buClr>
                <a:srgbClr val="000000"/>
              </a:buClr>
              <a:buSzPct val="25000"/>
              <a:buFont typeface="Avenir"/>
              <a:buNone/>
            </a:pPr>
            <a:r>
              <a:rPr lang="en-US" sz="1100" b="0" i="0" u="none" strike="noStrike" cap="none">
                <a:solidFill>
                  <a:srgbClr val="000000"/>
                </a:solidFill>
                <a:latin typeface="Avenir"/>
                <a:ea typeface="Avenir"/>
                <a:cs typeface="Avenir"/>
                <a:sym typeface="Avenir"/>
              </a:rPr>
              <a:t>Card Holders</a:t>
            </a:r>
          </a:p>
        </p:txBody>
      </p:sp>
      <p:cxnSp>
        <p:nvCxnSpPr>
          <p:cNvPr id="1539" name="Shape 1539"/>
          <p:cNvCxnSpPr>
            <a:stCxn id="1536" idx="3"/>
            <a:endCxn id="1536" idx="0"/>
          </p:cNvCxnSpPr>
          <p:nvPr/>
        </p:nvCxnSpPr>
        <p:spPr>
          <a:xfrm rot="10800000">
            <a:off x="6444910" y="1876807"/>
            <a:ext cx="454800" cy="215400"/>
          </a:xfrm>
          <a:prstGeom prst="bentConnector4">
            <a:avLst>
              <a:gd name="adj1" fmla="val 9171"/>
              <a:gd name="adj2" fmla="val 210550"/>
            </a:avLst>
          </a:prstGeom>
          <a:noFill/>
          <a:ln w="9525" cap="flat" cmpd="sng">
            <a:solidFill>
              <a:srgbClr val="FFC000"/>
            </a:solidFill>
            <a:prstDash val="solid"/>
            <a:round/>
            <a:headEnd type="none" w="med" len="med"/>
            <a:tailEnd type="triangle" w="lg" len="lg"/>
          </a:ln>
        </p:spPr>
      </p:cxnSp>
      <p:cxnSp>
        <p:nvCxnSpPr>
          <p:cNvPr id="1540" name="Shape 1540"/>
          <p:cNvCxnSpPr>
            <a:endCxn id="1537" idx="0"/>
          </p:cNvCxnSpPr>
          <p:nvPr/>
        </p:nvCxnSpPr>
        <p:spPr>
          <a:xfrm flipH="1">
            <a:off x="5442772" y="3262416"/>
            <a:ext cx="585600" cy="200100"/>
          </a:xfrm>
          <a:prstGeom prst="bentConnector2">
            <a:avLst/>
          </a:prstGeom>
          <a:noFill/>
          <a:ln w="9525" cap="flat" cmpd="sng">
            <a:solidFill>
              <a:srgbClr val="FFC000"/>
            </a:solidFill>
            <a:prstDash val="solid"/>
            <a:round/>
            <a:headEnd type="none" w="med" len="med"/>
            <a:tailEnd type="triangle" w="lg" len="lg"/>
          </a:ln>
        </p:spPr>
      </p:cxnSp>
      <p:cxnSp>
        <p:nvCxnSpPr>
          <p:cNvPr id="1541" name="Shape 1541"/>
          <p:cNvCxnSpPr>
            <a:endCxn id="1538" idx="0"/>
          </p:cNvCxnSpPr>
          <p:nvPr/>
        </p:nvCxnSpPr>
        <p:spPr>
          <a:xfrm flipH="1">
            <a:off x="6004466" y="3871786"/>
            <a:ext cx="903600" cy="507000"/>
          </a:xfrm>
          <a:prstGeom prst="bentConnector2">
            <a:avLst/>
          </a:prstGeom>
          <a:noFill/>
          <a:ln w="9525" cap="flat" cmpd="sng">
            <a:solidFill>
              <a:srgbClr val="FFC000"/>
            </a:solidFill>
            <a:prstDash val="solid"/>
            <a:round/>
            <a:headEnd type="none" w="med" len="med"/>
            <a:tailEnd type="triangle" w="lg" len="lg"/>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Shape 1546"/>
          <p:cNvSpPr/>
          <p:nvPr/>
        </p:nvSpPr>
        <p:spPr>
          <a:xfrm>
            <a:off x="1130968" y="5101389"/>
            <a:ext cx="6910800" cy="880800"/>
          </a:xfrm>
          <a:prstGeom prst="roundRect">
            <a:avLst>
              <a:gd name="adj" fmla="val 16667"/>
            </a:avLst>
          </a:prstGeom>
          <a:solidFill>
            <a:srgbClr val="ED7D31"/>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547" name="Shape 1547"/>
          <p:cNvSpPr txBox="1"/>
          <p:nvPr/>
        </p:nvSpPr>
        <p:spPr>
          <a:xfrm>
            <a:off x="380424" y="97660"/>
            <a:ext cx="7224600" cy="708000"/>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rgbClr val="000000"/>
              </a:buClr>
              <a:buSzPct val="25000"/>
              <a:buFont typeface="Avenir"/>
              <a:buNone/>
            </a:pPr>
            <a:endParaRPr lang="en-US" sz="2000" b="0" i="0" u="none" strike="noStrike" cap="none" dirty="0" smtClean="0">
              <a:solidFill>
                <a:srgbClr val="000000"/>
              </a:solidFill>
              <a:latin typeface="Avenir"/>
              <a:ea typeface="Avenir"/>
              <a:cs typeface="Avenir"/>
              <a:sym typeface="Avenir"/>
            </a:endParaRPr>
          </a:p>
          <a:p>
            <a:pPr marL="0" marR="0" lvl="0" indent="-31750" algn="l" rtl="0">
              <a:lnSpc>
                <a:spcPct val="100000"/>
              </a:lnSpc>
              <a:spcBef>
                <a:spcPts val="0"/>
              </a:spcBef>
              <a:spcAft>
                <a:spcPts val="0"/>
              </a:spcAft>
              <a:buClr>
                <a:srgbClr val="000000"/>
              </a:buClr>
              <a:buSzPct val="25000"/>
              <a:buFont typeface="Avenir"/>
              <a:buNone/>
            </a:pPr>
            <a:r>
              <a:rPr lang="en-US" sz="2000" b="0" i="0" u="none" strike="noStrike" cap="none" dirty="0" smtClean="0">
                <a:solidFill>
                  <a:srgbClr val="000000"/>
                </a:solidFill>
                <a:latin typeface="Avenir"/>
                <a:ea typeface="Avenir"/>
                <a:cs typeface="Avenir"/>
                <a:sym typeface="Avenir"/>
              </a:rPr>
              <a:t>Case </a:t>
            </a:r>
            <a:r>
              <a:rPr lang="en-US" sz="2000" b="0" i="0" u="none" strike="noStrike" cap="none" dirty="0">
                <a:solidFill>
                  <a:srgbClr val="000000"/>
                </a:solidFill>
                <a:latin typeface="Avenir"/>
                <a:ea typeface="Avenir"/>
                <a:cs typeface="Avenir"/>
                <a:sym typeface="Avenir"/>
              </a:rPr>
              <a:t>Study: </a:t>
            </a:r>
            <a:r>
              <a:rPr lang="en-US" sz="2000" b="0" i="0" u="none" strike="noStrike" cap="none" dirty="0" err="1">
                <a:solidFill>
                  <a:srgbClr val="000000"/>
                </a:solidFill>
                <a:latin typeface="Avenir"/>
                <a:ea typeface="Avenir"/>
                <a:cs typeface="Avenir"/>
                <a:sym typeface="Avenir"/>
              </a:rPr>
              <a:t>OrgSync</a:t>
            </a:r>
            <a:endParaRPr lang="en-US" sz="2000" b="0" i="0" u="none" strike="noStrike" cap="none" dirty="0">
              <a:solidFill>
                <a:srgbClr val="000000"/>
              </a:solidFill>
              <a:latin typeface="Avenir"/>
              <a:ea typeface="Avenir"/>
              <a:cs typeface="Avenir"/>
              <a:sym typeface="Avenir"/>
            </a:endParaRPr>
          </a:p>
        </p:txBody>
      </p:sp>
      <p:pic>
        <p:nvPicPr>
          <p:cNvPr id="1548" name="Shape 1548" descr="Image result for Orgsync Logo"/>
          <p:cNvPicPr preferRelativeResize="0"/>
          <p:nvPr/>
        </p:nvPicPr>
        <p:blipFill rotWithShape="1">
          <a:blip r:embed="rId3">
            <a:alphaModFix/>
          </a:blip>
          <a:srcRect/>
          <a:stretch/>
        </p:blipFill>
        <p:spPr>
          <a:xfrm>
            <a:off x="380424" y="1684056"/>
            <a:ext cx="2449630" cy="734889"/>
          </a:xfrm>
          <a:prstGeom prst="rect">
            <a:avLst/>
          </a:prstGeom>
          <a:noFill/>
          <a:ln>
            <a:noFill/>
          </a:ln>
        </p:spPr>
      </p:pic>
      <p:sp>
        <p:nvSpPr>
          <p:cNvPr id="1549" name="Shape 1549"/>
          <p:cNvSpPr txBox="1"/>
          <p:nvPr/>
        </p:nvSpPr>
        <p:spPr>
          <a:xfrm>
            <a:off x="228826" y="3110606"/>
            <a:ext cx="2752800" cy="95400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rgbClr val="000000"/>
              </a:buClr>
              <a:buSzPct val="100000"/>
              <a:buFont typeface="Calibri"/>
              <a:buNone/>
            </a:pPr>
            <a:r>
              <a:rPr lang="en-US" sz="1400" b="0" i="0" u="none" strike="noStrike" cap="none">
                <a:solidFill>
                  <a:srgbClr val="000000"/>
                </a:solidFill>
                <a:latin typeface="Calibri"/>
                <a:ea typeface="Calibri"/>
                <a:cs typeface="Calibri"/>
                <a:sym typeface="Calibri"/>
              </a:rPr>
              <a:t>Founded in 2007 as a way for student societies and clubs to organise everything in an all in one platform.</a:t>
            </a:r>
          </a:p>
        </p:txBody>
      </p:sp>
      <p:sp>
        <p:nvSpPr>
          <p:cNvPr id="1550" name="Shape 1550"/>
          <p:cNvSpPr txBox="1"/>
          <p:nvPr/>
        </p:nvSpPr>
        <p:spPr>
          <a:xfrm>
            <a:off x="6174025" y="3048905"/>
            <a:ext cx="2688600" cy="116970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rgbClr val="000000"/>
              </a:buClr>
              <a:buSzPct val="100000"/>
              <a:buFont typeface="Calibri"/>
              <a:buNone/>
            </a:pPr>
            <a:r>
              <a:rPr lang="en-US" sz="1400" b="0" i="0" u="none" strike="noStrike" cap="none">
                <a:solidFill>
                  <a:srgbClr val="000000"/>
                </a:solidFill>
                <a:latin typeface="Calibri"/>
                <a:ea typeface="Calibri"/>
                <a:cs typeface="Calibri"/>
                <a:sym typeface="Calibri"/>
              </a:rPr>
              <a:t>Arc@UNSW was founded in 2006 and has transitioned into using Orgsync to organise all important club information and events into one location.</a:t>
            </a:r>
          </a:p>
        </p:txBody>
      </p:sp>
      <p:sp>
        <p:nvSpPr>
          <p:cNvPr id="1551" name="Shape 1551"/>
          <p:cNvSpPr txBox="1"/>
          <p:nvPr/>
        </p:nvSpPr>
        <p:spPr>
          <a:xfrm>
            <a:off x="3252121" y="3048905"/>
            <a:ext cx="2577900" cy="116970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rgbClr val="000000"/>
              </a:buClr>
              <a:buSzPct val="100000"/>
              <a:buFont typeface="Calibri"/>
              <a:buNone/>
            </a:pPr>
            <a:r>
              <a:rPr lang="en-US" sz="1400" b="0" i="0" u="none" strike="noStrike" cap="none">
                <a:solidFill>
                  <a:srgbClr val="000000"/>
                </a:solidFill>
                <a:latin typeface="Calibri"/>
                <a:ea typeface="Calibri"/>
                <a:cs typeface="Calibri"/>
                <a:sym typeface="Calibri"/>
              </a:rPr>
              <a:t>By providing their services during key organisational moments such as AGM’s and event management they have grown to service over 3.5million members</a:t>
            </a:r>
          </a:p>
        </p:txBody>
      </p:sp>
      <p:sp>
        <p:nvSpPr>
          <p:cNvPr id="1552" name="Shape 1552"/>
          <p:cNvSpPr txBox="1"/>
          <p:nvPr/>
        </p:nvSpPr>
        <p:spPr>
          <a:xfrm>
            <a:off x="7153174" y="6089468"/>
            <a:ext cx="2577900" cy="230700"/>
          </a:xfrm>
          <a:prstGeom prst="rect">
            <a:avLst/>
          </a:prstGeom>
          <a:noFill/>
          <a:ln>
            <a:noFill/>
          </a:ln>
        </p:spPr>
        <p:txBody>
          <a:bodyPr wrap="square" lIns="91425" tIns="45700" rIns="91425" bIns="45700" anchor="t" anchorCtr="0">
            <a:noAutofit/>
          </a:bodyPr>
          <a:lstStyle/>
          <a:p>
            <a:pPr marL="0" marR="0" lvl="0" indent="-57150" algn="ctr" rtl="0">
              <a:lnSpc>
                <a:spcPct val="100000"/>
              </a:lnSpc>
              <a:spcBef>
                <a:spcPts val="0"/>
              </a:spcBef>
              <a:spcAft>
                <a:spcPts val="0"/>
              </a:spcAft>
              <a:buClr>
                <a:srgbClr val="000000"/>
              </a:buClr>
              <a:buSzPct val="100000"/>
              <a:buFont typeface="Calibri"/>
              <a:buNone/>
            </a:pPr>
            <a:r>
              <a:rPr lang="en-US" sz="900" b="0" i="1" u="none" strike="noStrike" cap="none">
                <a:solidFill>
                  <a:srgbClr val="000000"/>
                </a:solidFill>
                <a:latin typeface="Calibri"/>
                <a:ea typeface="Calibri"/>
                <a:cs typeface="Calibri"/>
                <a:sym typeface="Calibri"/>
              </a:rPr>
              <a:t>Source:Orgsync.com</a:t>
            </a:r>
          </a:p>
        </p:txBody>
      </p:sp>
      <p:pic>
        <p:nvPicPr>
          <p:cNvPr id="1553" name="Shape 1553" descr="Related image"/>
          <p:cNvPicPr preferRelativeResize="0"/>
          <p:nvPr/>
        </p:nvPicPr>
        <p:blipFill rotWithShape="1">
          <a:blip r:embed="rId4">
            <a:alphaModFix/>
          </a:blip>
          <a:srcRect/>
          <a:stretch/>
        </p:blipFill>
        <p:spPr>
          <a:xfrm>
            <a:off x="6934949" y="1580673"/>
            <a:ext cx="1182855" cy="946285"/>
          </a:xfrm>
          <a:prstGeom prst="rect">
            <a:avLst/>
          </a:prstGeom>
          <a:noFill/>
          <a:ln>
            <a:noFill/>
          </a:ln>
        </p:spPr>
      </p:pic>
      <p:pic>
        <p:nvPicPr>
          <p:cNvPr id="1554" name="Shape 1554"/>
          <p:cNvPicPr preferRelativeResize="0"/>
          <p:nvPr/>
        </p:nvPicPr>
        <p:blipFill rotWithShape="1">
          <a:blip r:embed="rId5">
            <a:alphaModFix/>
          </a:blip>
          <a:srcRect/>
          <a:stretch/>
        </p:blipFill>
        <p:spPr>
          <a:xfrm>
            <a:off x="4086446" y="1617639"/>
            <a:ext cx="906411" cy="906411"/>
          </a:xfrm>
          <a:prstGeom prst="rect">
            <a:avLst/>
          </a:prstGeom>
          <a:noFill/>
          <a:ln>
            <a:noFill/>
          </a:ln>
        </p:spPr>
      </p:pic>
      <p:sp>
        <p:nvSpPr>
          <p:cNvPr id="1555" name="Shape 1555"/>
          <p:cNvSpPr txBox="1"/>
          <p:nvPr/>
        </p:nvSpPr>
        <p:spPr>
          <a:xfrm>
            <a:off x="1737159" y="5280135"/>
            <a:ext cx="5607900" cy="523200"/>
          </a:xfrm>
          <a:prstGeom prst="rect">
            <a:avLst/>
          </a:prstGeom>
          <a:noFill/>
          <a:ln>
            <a:noFill/>
          </a:ln>
        </p:spPr>
        <p:txBody>
          <a:bodyPr wrap="square" lIns="91425" tIns="45700" rIns="91425" bIns="45700" anchor="t" anchorCtr="0">
            <a:noAutofit/>
          </a:bodyPr>
          <a:lstStyle/>
          <a:p>
            <a:pPr marL="0" marR="0" lvl="0" indent="-88900" algn="ctr" rtl="0">
              <a:lnSpc>
                <a:spcPct val="100000"/>
              </a:lnSpc>
              <a:spcBef>
                <a:spcPts val="0"/>
              </a:spcBef>
              <a:spcAft>
                <a:spcPts val="0"/>
              </a:spcAft>
              <a:buClr>
                <a:schemeClr val="lt1"/>
              </a:buClr>
              <a:buSzPct val="100000"/>
              <a:buFont typeface="Calibri"/>
              <a:buNone/>
            </a:pPr>
            <a:r>
              <a:rPr lang="en-US" sz="1400" b="0" i="0" u="none" strike="noStrike" cap="none">
                <a:solidFill>
                  <a:schemeClr val="lt1"/>
                </a:solidFill>
                <a:latin typeface="Calibri"/>
                <a:ea typeface="Calibri"/>
                <a:cs typeface="Calibri"/>
                <a:sym typeface="Calibri"/>
              </a:rPr>
              <a:t>Orgsync has positioned themselves as the premier, all in one organisational tool for all clubs and society management around the world.</a:t>
            </a:r>
          </a:p>
        </p:txBody>
      </p:sp>
      <p:sp>
        <p:nvSpPr>
          <p:cNvPr id="1556" name="Shape 1556"/>
          <p:cNvSpPr/>
          <p:nvPr/>
        </p:nvSpPr>
        <p:spPr>
          <a:xfrm rot="10800000">
            <a:off x="1834110" y="4489310"/>
            <a:ext cx="5414100" cy="332100"/>
          </a:xfrm>
          <a:prstGeom prst="triangle">
            <a:avLst>
              <a:gd name="adj" fmla="val 50000"/>
            </a:avLst>
          </a:prstGeom>
          <a:solidFill>
            <a:srgbClr val="F2F2F2"/>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557" name="Shape 1557"/>
          <p:cNvSpPr/>
          <p:nvPr/>
        </p:nvSpPr>
        <p:spPr>
          <a:xfrm rot="10800000">
            <a:off x="228851" y="2988565"/>
            <a:ext cx="2752800" cy="1227300"/>
          </a:xfrm>
          <a:prstGeom prst="round2SameRect">
            <a:avLst>
              <a:gd name="adj1" fmla="val 16667"/>
              <a:gd name="adj2" fmla="val 0"/>
            </a:avLst>
          </a:prstGeom>
          <a:noFill/>
          <a:ln w="25400" cap="flat" cmpd="sng">
            <a:solidFill>
              <a:srgbClr val="F9BC32"/>
            </a:solidFill>
            <a:prstDash val="dot"/>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558" name="Shape 1558"/>
          <p:cNvSpPr/>
          <p:nvPr/>
        </p:nvSpPr>
        <p:spPr>
          <a:xfrm rot="10800000">
            <a:off x="3189421" y="2990805"/>
            <a:ext cx="2752800" cy="1227300"/>
          </a:xfrm>
          <a:prstGeom prst="round2SameRect">
            <a:avLst>
              <a:gd name="adj1" fmla="val 16667"/>
              <a:gd name="adj2" fmla="val 0"/>
            </a:avLst>
          </a:prstGeom>
          <a:noFill/>
          <a:ln w="25400" cap="flat" cmpd="sng">
            <a:solidFill>
              <a:srgbClr val="F9BC32"/>
            </a:solidFill>
            <a:prstDash val="dot"/>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559" name="Shape 1559"/>
          <p:cNvSpPr/>
          <p:nvPr/>
        </p:nvSpPr>
        <p:spPr>
          <a:xfrm rot="10800000">
            <a:off x="6149991" y="2986433"/>
            <a:ext cx="2752800" cy="1227300"/>
          </a:xfrm>
          <a:prstGeom prst="round2SameRect">
            <a:avLst>
              <a:gd name="adj1" fmla="val 16667"/>
              <a:gd name="adj2" fmla="val 0"/>
            </a:avLst>
          </a:prstGeom>
          <a:noFill/>
          <a:ln w="25400" cap="flat" cmpd="sng">
            <a:solidFill>
              <a:srgbClr val="C55A11"/>
            </a:solidFill>
            <a:prstDash val="dot"/>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1560" name="Shape 1560"/>
          <p:cNvCxnSpPr>
            <a:stCxn id="1557" idx="2"/>
            <a:endCxn id="1558" idx="0"/>
          </p:cNvCxnSpPr>
          <p:nvPr/>
        </p:nvCxnSpPr>
        <p:spPr>
          <a:xfrm>
            <a:off x="2981651" y="3602215"/>
            <a:ext cx="207900" cy="2100"/>
          </a:xfrm>
          <a:prstGeom prst="straightConnector1">
            <a:avLst/>
          </a:prstGeom>
          <a:noFill/>
          <a:ln w="57150" cap="flat" cmpd="sng">
            <a:solidFill>
              <a:srgbClr val="F9BC32"/>
            </a:solidFill>
            <a:prstDash val="solid"/>
            <a:round/>
            <a:headEnd type="none" w="med" len="med"/>
            <a:tailEnd type="none" w="med" len="med"/>
          </a:ln>
        </p:spPr>
      </p:cxnSp>
      <p:cxnSp>
        <p:nvCxnSpPr>
          <p:cNvPr id="1561" name="Shape 1561"/>
          <p:cNvCxnSpPr/>
          <p:nvPr/>
        </p:nvCxnSpPr>
        <p:spPr>
          <a:xfrm>
            <a:off x="2981649" y="3292089"/>
            <a:ext cx="207600" cy="2100"/>
          </a:xfrm>
          <a:prstGeom prst="straightConnector1">
            <a:avLst/>
          </a:prstGeom>
          <a:noFill/>
          <a:ln w="57150" cap="flat" cmpd="sng">
            <a:solidFill>
              <a:srgbClr val="F9BC32"/>
            </a:solidFill>
            <a:prstDash val="solid"/>
            <a:round/>
            <a:headEnd type="none" w="med" len="med"/>
            <a:tailEnd type="none" w="med" len="med"/>
          </a:ln>
        </p:spPr>
      </p:cxnSp>
      <p:cxnSp>
        <p:nvCxnSpPr>
          <p:cNvPr id="1562" name="Shape 1562"/>
          <p:cNvCxnSpPr/>
          <p:nvPr/>
        </p:nvCxnSpPr>
        <p:spPr>
          <a:xfrm>
            <a:off x="2981648" y="3887567"/>
            <a:ext cx="207600" cy="2100"/>
          </a:xfrm>
          <a:prstGeom prst="straightConnector1">
            <a:avLst/>
          </a:prstGeom>
          <a:noFill/>
          <a:ln w="57150" cap="flat" cmpd="sng">
            <a:solidFill>
              <a:srgbClr val="F9BC32"/>
            </a:solidFill>
            <a:prstDash val="solid"/>
            <a:round/>
            <a:headEnd type="none" w="med" len="med"/>
            <a:tailEnd type="none" w="med" len="med"/>
          </a:ln>
        </p:spPr>
      </p:cxnSp>
      <p:cxnSp>
        <p:nvCxnSpPr>
          <p:cNvPr id="1563" name="Shape 1563"/>
          <p:cNvCxnSpPr>
            <a:stCxn id="1558" idx="2"/>
            <a:endCxn id="1559" idx="0"/>
          </p:cNvCxnSpPr>
          <p:nvPr/>
        </p:nvCxnSpPr>
        <p:spPr>
          <a:xfrm rot="10800000" flipH="1">
            <a:off x="5942221" y="3599955"/>
            <a:ext cx="207900" cy="4500"/>
          </a:xfrm>
          <a:prstGeom prst="straightConnector1">
            <a:avLst/>
          </a:prstGeom>
          <a:noFill/>
          <a:ln w="38100" cap="flat" cmpd="sng">
            <a:solidFill>
              <a:srgbClr val="ED7D31"/>
            </a:solidFill>
            <a:prstDash val="solid"/>
            <a:round/>
            <a:headEnd type="none" w="med" len="med"/>
            <a:tailEnd type="triangle" w="lg" len="lg"/>
          </a:ln>
        </p:spPr>
      </p:cxnSp>
      <p:cxnSp>
        <p:nvCxnSpPr>
          <p:cNvPr id="1564" name="Shape 1564"/>
          <p:cNvCxnSpPr/>
          <p:nvPr/>
        </p:nvCxnSpPr>
        <p:spPr>
          <a:xfrm rot="10800000" flipH="1">
            <a:off x="5958262" y="3887439"/>
            <a:ext cx="207600" cy="4500"/>
          </a:xfrm>
          <a:prstGeom prst="straightConnector1">
            <a:avLst/>
          </a:prstGeom>
          <a:noFill/>
          <a:ln w="38100" cap="flat" cmpd="sng">
            <a:solidFill>
              <a:srgbClr val="ED7D31"/>
            </a:solidFill>
            <a:prstDash val="solid"/>
            <a:round/>
            <a:headEnd type="none" w="med" len="med"/>
            <a:tailEnd type="triangle" w="lg" len="lg"/>
          </a:ln>
        </p:spPr>
      </p:cxnSp>
      <p:cxnSp>
        <p:nvCxnSpPr>
          <p:cNvPr id="1565" name="Shape 1565"/>
          <p:cNvCxnSpPr/>
          <p:nvPr/>
        </p:nvCxnSpPr>
        <p:spPr>
          <a:xfrm rot="10800000" flipH="1">
            <a:off x="5942217" y="3288817"/>
            <a:ext cx="207600" cy="4500"/>
          </a:xfrm>
          <a:prstGeom prst="straightConnector1">
            <a:avLst/>
          </a:prstGeom>
          <a:noFill/>
          <a:ln w="38100" cap="flat" cmpd="sng">
            <a:solidFill>
              <a:srgbClr val="ED7D31"/>
            </a:solidFill>
            <a:prstDash val="solid"/>
            <a:round/>
            <a:headEnd type="none" w="med" len="med"/>
            <a:tailEnd type="triangle" w="lg" len="lg"/>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Shape 1571"/>
          <p:cNvSpPr txBox="1"/>
          <p:nvPr/>
        </p:nvSpPr>
        <p:spPr>
          <a:xfrm>
            <a:off x="370498" y="1146019"/>
            <a:ext cx="8403000" cy="522600"/>
          </a:xfrm>
          <a:prstGeom prst="rect">
            <a:avLst/>
          </a:prstGeom>
          <a:noFill/>
          <a:ln>
            <a:noFill/>
          </a:ln>
        </p:spPr>
        <p:txBody>
          <a:bodyPr wrap="square" lIns="91425" tIns="91425" rIns="91425" bIns="91425" anchor="b" anchorCtr="0">
            <a:noAutofit/>
          </a:bodyPr>
          <a:lstStyle/>
          <a:p>
            <a:pPr marL="0" marR="0" lvl="0" indent="0" algn="ctr" rtl="0">
              <a:lnSpc>
                <a:spcPct val="100000"/>
              </a:lnSpc>
              <a:spcBef>
                <a:spcPts val="0"/>
              </a:spcBef>
              <a:spcAft>
                <a:spcPts val="0"/>
              </a:spcAft>
              <a:buClr>
                <a:srgbClr val="C00000"/>
              </a:buClr>
              <a:buSzPct val="25000"/>
              <a:buFont typeface="Avenir"/>
              <a:buNone/>
            </a:pPr>
            <a:r>
              <a:rPr lang="en-US" sz="1600" b="0" i="0" u="none" strike="noStrike" cap="none">
                <a:solidFill>
                  <a:srgbClr val="C00000"/>
                </a:solidFill>
                <a:latin typeface="Avenir"/>
                <a:ea typeface="Avenir"/>
                <a:cs typeface="Avenir"/>
                <a:sym typeface="Avenir"/>
              </a:rPr>
              <a:t>Resumes reflect the person. </a:t>
            </a:r>
            <a:r>
              <a:rPr lang="en-US" sz="1600" b="0" i="0" u="none" strike="noStrike" cap="none">
                <a:solidFill>
                  <a:srgbClr val="000000"/>
                </a:solidFill>
                <a:latin typeface="Avenir"/>
                <a:ea typeface="Avenir"/>
                <a:cs typeface="Avenir"/>
                <a:sym typeface="Avenir"/>
              </a:rPr>
              <a:t>In addition to professional skills, they also need character.</a:t>
            </a:r>
            <a:br>
              <a:rPr lang="en-US" sz="1600" b="0" i="0" u="none" strike="noStrike" cap="none">
                <a:solidFill>
                  <a:srgbClr val="000000"/>
                </a:solidFill>
                <a:latin typeface="Avenir"/>
                <a:ea typeface="Avenir"/>
                <a:cs typeface="Avenir"/>
                <a:sym typeface="Avenir"/>
              </a:rPr>
            </a:br>
            <a:r>
              <a:rPr lang="en-US" sz="1600">
                <a:latin typeface="Avenir"/>
                <a:ea typeface="Avenir"/>
                <a:cs typeface="Avenir"/>
                <a:sym typeface="Avenir"/>
              </a:rPr>
              <a:t>These outside curriculum opportunities are recommended because they show:</a:t>
            </a:r>
          </a:p>
        </p:txBody>
      </p:sp>
      <p:grpSp>
        <p:nvGrpSpPr>
          <p:cNvPr id="1572" name="Shape 1572"/>
          <p:cNvGrpSpPr/>
          <p:nvPr/>
        </p:nvGrpSpPr>
        <p:grpSpPr>
          <a:xfrm>
            <a:off x="504131" y="1749159"/>
            <a:ext cx="8322420" cy="3835874"/>
            <a:chOff x="618883" y="1328139"/>
            <a:chExt cx="7881826" cy="2885851"/>
          </a:xfrm>
        </p:grpSpPr>
        <p:grpSp>
          <p:nvGrpSpPr>
            <p:cNvPr id="1573" name="Shape 1573"/>
            <p:cNvGrpSpPr/>
            <p:nvPr/>
          </p:nvGrpSpPr>
          <p:grpSpPr>
            <a:xfrm>
              <a:off x="632466" y="1332601"/>
              <a:ext cx="2414358" cy="446922"/>
              <a:chOff x="5573250" y="2350450"/>
              <a:chExt cx="1538102" cy="504028"/>
            </a:xfrm>
          </p:grpSpPr>
          <p:sp>
            <p:nvSpPr>
              <p:cNvPr id="1574" name="Shape 1574"/>
              <p:cNvSpPr txBox="1"/>
              <p:nvPr/>
            </p:nvSpPr>
            <p:spPr>
              <a:xfrm>
                <a:off x="5573252" y="2350478"/>
                <a:ext cx="1538100" cy="504000"/>
              </a:xfrm>
              <a:prstGeom prst="rect">
                <a:avLst/>
              </a:prstGeom>
              <a:solidFill>
                <a:srgbClr val="F4B400"/>
              </a:solidFill>
              <a:ln w="19050" cap="flat" cmpd="sng">
                <a:solidFill>
                  <a:srgbClr val="F4B400"/>
                </a:solidFill>
                <a:prstDash val="solid"/>
                <a:round/>
                <a:headEnd type="none" w="med" len="med"/>
                <a:tailEnd type="none" w="med" len="med"/>
              </a:ln>
            </p:spPr>
            <p:txBody>
              <a:bodyPr wrap="square" lIns="91425" tIns="91425" rIns="91425" bIns="91425" anchor="b" anchorCtr="0">
                <a:noAutofit/>
              </a:bodyPr>
              <a:lstStyle/>
              <a:p>
                <a:pPr marL="0" marR="0" lvl="0" indent="0" algn="ctr" rtl="0">
                  <a:lnSpc>
                    <a:spcPct val="100000"/>
                  </a:lnSpc>
                  <a:spcBef>
                    <a:spcPts val="0"/>
                  </a:spcBef>
                  <a:spcAft>
                    <a:spcPts val="0"/>
                  </a:spcAft>
                  <a:buClr>
                    <a:srgbClr val="C00000"/>
                  </a:buClr>
                  <a:buFont typeface="Avenir"/>
                  <a:buNone/>
                </a:pPr>
                <a:r>
                  <a:rPr lang="en-US" b="1" i="0" u="none" strike="noStrike" cap="none">
                    <a:solidFill>
                      <a:srgbClr val="C00000"/>
                    </a:solidFill>
                    <a:latin typeface="Avenir"/>
                    <a:ea typeface="Avenir"/>
                    <a:cs typeface="Avenir"/>
                    <a:sym typeface="Avenir"/>
                  </a:rPr>
                  <a:t>PERSONALITY</a:t>
                </a:r>
              </a:p>
              <a:p>
                <a:pPr marL="0" marR="0" lvl="0" indent="0" algn="ctr" rtl="0">
                  <a:lnSpc>
                    <a:spcPct val="100000"/>
                  </a:lnSpc>
                  <a:spcBef>
                    <a:spcPts val="0"/>
                  </a:spcBef>
                  <a:spcAft>
                    <a:spcPts val="0"/>
                  </a:spcAft>
                  <a:buClr>
                    <a:srgbClr val="212121"/>
                  </a:buClr>
                  <a:buFont typeface="Avenir"/>
                  <a:buNone/>
                </a:pPr>
                <a:r>
                  <a:rPr lang="en-US" b="0" i="0" u="none" strike="noStrike" cap="none">
                    <a:solidFill>
                      <a:srgbClr val="212121"/>
                    </a:solidFill>
                    <a:latin typeface="Avenir"/>
                    <a:ea typeface="Avenir"/>
                    <a:cs typeface="Avenir"/>
                    <a:sym typeface="Avenir"/>
                  </a:rPr>
                  <a:t>Positive qualities</a:t>
                </a:r>
              </a:p>
            </p:txBody>
          </p:sp>
          <p:sp>
            <p:nvSpPr>
              <p:cNvPr id="1575" name="Shape 1575"/>
              <p:cNvSpPr/>
              <p:nvPr/>
            </p:nvSpPr>
            <p:spPr>
              <a:xfrm>
                <a:off x="5573250" y="2350450"/>
                <a:ext cx="1538100" cy="52800"/>
              </a:xfrm>
              <a:prstGeom prst="rect">
                <a:avLst/>
              </a:prstGeom>
              <a:solidFill>
                <a:srgbClr val="F4B400"/>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grpSp>
        <p:grpSp>
          <p:nvGrpSpPr>
            <p:cNvPr id="1576" name="Shape 1576"/>
            <p:cNvGrpSpPr/>
            <p:nvPr/>
          </p:nvGrpSpPr>
          <p:grpSpPr>
            <a:xfrm>
              <a:off x="3329690" y="1328139"/>
              <a:ext cx="2414359" cy="446922"/>
              <a:chOff x="5573250" y="2350450"/>
              <a:chExt cx="1538102" cy="529529"/>
            </a:xfrm>
          </p:grpSpPr>
          <p:sp>
            <p:nvSpPr>
              <p:cNvPr id="1577" name="Shape 1577"/>
              <p:cNvSpPr txBox="1"/>
              <p:nvPr/>
            </p:nvSpPr>
            <p:spPr>
              <a:xfrm>
                <a:off x="5573252" y="2350479"/>
                <a:ext cx="1538100" cy="529500"/>
              </a:xfrm>
              <a:prstGeom prst="rect">
                <a:avLst/>
              </a:prstGeom>
              <a:solidFill>
                <a:srgbClr val="F4B400"/>
              </a:solidFill>
              <a:ln w="19050" cap="flat" cmpd="sng">
                <a:solidFill>
                  <a:srgbClr val="F4B400"/>
                </a:solidFill>
                <a:prstDash val="solid"/>
                <a:round/>
                <a:headEnd type="none" w="med" len="med"/>
                <a:tailEnd type="none" w="med" len="med"/>
              </a:ln>
            </p:spPr>
            <p:txBody>
              <a:bodyPr wrap="square" lIns="91425" tIns="91425" rIns="91425" bIns="91425" anchor="b" anchorCtr="0">
                <a:noAutofit/>
              </a:bodyPr>
              <a:lstStyle/>
              <a:p>
                <a:pPr marL="0" marR="0" lvl="0" indent="0" algn="ctr" rtl="0">
                  <a:lnSpc>
                    <a:spcPct val="100000"/>
                  </a:lnSpc>
                  <a:spcBef>
                    <a:spcPts val="0"/>
                  </a:spcBef>
                  <a:spcAft>
                    <a:spcPts val="0"/>
                  </a:spcAft>
                  <a:buClr>
                    <a:srgbClr val="C00000"/>
                  </a:buClr>
                  <a:buFont typeface="Avenir"/>
                  <a:buNone/>
                </a:pPr>
                <a:r>
                  <a:rPr lang="en-US" b="1" i="0" u="none" strike="noStrike" cap="none">
                    <a:solidFill>
                      <a:srgbClr val="C00000"/>
                    </a:solidFill>
                    <a:latin typeface="Avenir"/>
                    <a:ea typeface="Avenir"/>
                    <a:cs typeface="Avenir"/>
                    <a:sym typeface="Avenir"/>
                  </a:rPr>
                  <a:t>BRANDING</a:t>
                </a:r>
              </a:p>
              <a:p>
                <a:pPr marL="0" marR="0" lvl="0" indent="0" algn="ctr" rtl="0">
                  <a:lnSpc>
                    <a:spcPct val="100000"/>
                  </a:lnSpc>
                  <a:spcBef>
                    <a:spcPts val="0"/>
                  </a:spcBef>
                  <a:spcAft>
                    <a:spcPts val="0"/>
                  </a:spcAft>
                  <a:buClr>
                    <a:srgbClr val="212121"/>
                  </a:buClr>
                  <a:buFont typeface="Avenir"/>
                  <a:buNone/>
                </a:pPr>
                <a:r>
                  <a:rPr lang="en-US" b="0" i="0" u="none" strike="noStrike" cap="none">
                    <a:solidFill>
                      <a:srgbClr val="212121"/>
                    </a:solidFill>
                    <a:latin typeface="Avenir"/>
                    <a:ea typeface="Avenir"/>
                    <a:cs typeface="Avenir"/>
                    <a:sym typeface="Avenir"/>
                  </a:rPr>
                  <a:t>Unique offerings</a:t>
                </a:r>
              </a:p>
            </p:txBody>
          </p:sp>
          <p:sp>
            <p:nvSpPr>
              <p:cNvPr id="1578" name="Shape 1578"/>
              <p:cNvSpPr/>
              <p:nvPr/>
            </p:nvSpPr>
            <p:spPr>
              <a:xfrm>
                <a:off x="5573250" y="2350450"/>
                <a:ext cx="1538100" cy="52800"/>
              </a:xfrm>
              <a:prstGeom prst="rect">
                <a:avLst/>
              </a:prstGeom>
              <a:solidFill>
                <a:srgbClr val="F4B400"/>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grpSp>
        <p:grpSp>
          <p:nvGrpSpPr>
            <p:cNvPr id="1579" name="Shape 1579"/>
            <p:cNvGrpSpPr/>
            <p:nvPr/>
          </p:nvGrpSpPr>
          <p:grpSpPr>
            <a:xfrm>
              <a:off x="6026918" y="1345051"/>
              <a:ext cx="2473791" cy="2868940"/>
              <a:chOff x="6026918" y="1345051"/>
              <a:chExt cx="2473791" cy="2868940"/>
            </a:xfrm>
          </p:grpSpPr>
          <p:sp>
            <p:nvSpPr>
              <p:cNvPr id="1580" name="Shape 1580"/>
              <p:cNvSpPr/>
              <p:nvPr/>
            </p:nvSpPr>
            <p:spPr>
              <a:xfrm>
                <a:off x="6062609" y="2937574"/>
                <a:ext cx="2438100" cy="488400"/>
              </a:xfrm>
              <a:prstGeom prst="rect">
                <a:avLst/>
              </a:prstGeom>
              <a:solidFill>
                <a:srgbClr val="D8D8D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venir"/>
                  <a:buNone/>
                </a:pPr>
                <a:r>
                  <a:rPr lang="en-US" sz="1200" b="1" i="0" u="none" strike="noStrike" cap="none">
                    <a:solidFill>
                      <a:srgbClr val="000000"/>
                    </a:solidFill>
                    <a:latin typeface="Avenir"/>
                    <a:ea typeface="Avenir"/>
                    <a:cs typeface="Avenir"/>
                    <a:sym typeface="Avenir"/>
                  </a:rPr>
                  <a:t>HIKING</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Interest and experience in </a:t>
                </a:r>
                <a:br>
                  <a:rPr lang="en-US" sz="1200" b="0" i="0" u="none" strike="noStrike" cap="none">
                    <a:solidFill>
                      <a:srgbClr val="000000"/>
                    </a:solidFill>
                    <a:latin typeface="Avenir"/>
                    <a:ea typeface="Avenir"/>
                    <a:cs typeface="Avenir"/>
                    <a:sym typeface="Avenir"/>
                  </a:rPr>
                </a:br>
                <a:r>
                  <a:rPr lang="en-US" sz="1200" b="0" i="0" u="none" strike="noStrike" cap="none">
                    <a:solidFill>
                      <a:srgbClr val="000000"/>
                    </a:solidFill>
                    <a:latin typeface="Avenir"/>
                    <a:ea typeface="Avenir"/>
                    <a:cs typeface="Avenir"/>
                    <a:sym typeface="Avenir"/>
                  </a:rPr>
                  <a:t>travelling</a:t>
                </a:r>
              </a:p>
            </p:txBody>
          </p:sp>
          <p:grpSp>
            <p:nvGrpSpPr>
              <p:cNvPr id="1581" name="Shape 1581"/>
              <p:cNvGrpSpPr/>
              <p:nvPr/>
            </p:nvGrpSpPr>
            <p:grpSpPr>
              <a:xfrm>
                <a:off x="6026918" y="1345051"/>
                <a:ext cx="2424672" cy="446886"/>
                <a:chOff x="5573243" y="2350450"/>
                <a:chExt cx="1538107" cy="561627"/>
              </a:xfrm>
            </p:grpSpPr>
            <p:sp>
              <p:nvSpPr>
                <p:cNvPr id="1582" name="Shape 1582"/>
                <p:cNvSpPr txBox="1"/>
                <p:nvPr/>
              </p:nvSpPr>
              <p:spPr>
                <a:xfrm>
                  <a:off x="5573243" y="2350477"/>
                  <a:ext cx="1538100" cy="561600"/>
                </a:xfrm>
                <a:prstGeom prst="rect">
                  <a:avLst/>
                </a:prstGeom>
                <a:solidFill>
                  <a:srgbClr val="F4B400"/>
                </a:solidFill>
                <a:ln w="19050" cap="flat" cmpd="sng">
                  <a:solidFill>
                    <a:srgbClr val="F4B400"/>
                  </a:solidFill>
                  <a:prstDash val="solid"/>
                  <a:round/>
                  <a:headEnd type="none" w="med" len="med"/>
                  <a:tailEnd type="none" w="med" len="med"/>
                </a:ln>
              </p:spPr>
              <p:txBody>
                <a:bodyPr wrap="square" lIns="91425" tIns="91425" rIns="91425" bIns="91425" anchor="b" anchorCtr="0">
                  <a:noAutofit/>
                </a:bodyPr>
                <a:lstStyle/>
                <a:p>
                  <a:pPr marL="0" marR="0" lvl="0" indent="0" algn="ctr" rtl="0">
                    <a:lnSpc>
                      <a:spcPct val="100000"/>
                    </a:lnSpc>
                    <a:spcBef>
                      <a:spcPts val="0"/>
                    </a:spcBef>
                    <a:spcAft>
                      <a:spcPts val="0"/>
                    </a:spcAft>
                    <a:buClr>
                      <a:srgbClr val="C00000"/>
                    </a:buClr>
                    <a:buFont typeface="Avenir"/>
                    <a:buNone/>
                  </a:pPr>
                  <a:r>
                    <a:rPr lang="en-US" b="1" i="0" u="none" strike="noStrike" cap="none">
                      <a:solidFill>
                        <a:srgbClr val="C00000"/>
                      </a:solidFill>
                      <a:latin typeface="Avenir"/>
                      <a:ea typeface="Avenir"/>
                      <a:cs typeface="Avenir"/>
                      <a:sym typeface="Avenir"/>
                    </a:rPr>
                    <a:t>PASSION</a:t>
                  </a:r>
                </a:p>
                <a:p>
                  <a:pPr marL="0" marR="0" lvl="0" indent="0" algn="ctr" rtl="0">
                    <a:lnSpc>
                      <a:spcPct val="100000"/>
                    </a:lnSpc>
                    <a:spcBef>
                      <a:spcPts val="0"/>
                    </a:spcBef>
                    <a:spcAft>
                      <a:spcPts val="0"/>
                    </a:spcAft>
                    <a:buClr>
                      <a:srgbClr val="212121"/>
                    </a:buClr>
                    <a:buFont typeface="Avenir"/>
                    <a:buNone/>
                  </a:pPr>
                  <a:r>
                    <a:rPr lang="en-US" b="0" i="0" u="none" strike="noStrike" cap="none">
                      <a:solidFill>
                        <a:srgbClr val="212121"/>
                      </a:solidFill>
                      <a:latin typeface="Avenir"/>
                      <a:ea typeface="Avenir"/>
                      <a:cs typeface="Avenir"/>
                      <a:sym typeface="Avenir"/>
                    </a:rPr>
                    <a:t>Interest for the job</a:t>
                  </a:r>
                </a:p>
              </p:txBody>
            </p:sp>
            <p:sp>
              <p:nvSpPr>
                <p:cNvPr id="1583" name="Shape 1583"/>
                <p:cNvSpPr/>
                <p:nvPr/>
              </p:nvSpPr>
              <p:spPr>
                <a:xfrm>
                  <a:off x="5573250" y="2350450"/>
                  <a:ext cx="1538100" cy="52800"/>
                </a:xfrm>
                <a:prstGeom prst="rect">
                  <a:avLst/>
                </a:prstGeom>
                <a:solidFill>
                  <a:srgbClr val="F4B400"/>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grpSp>
          <p:sp>
            <p:nvSpPr>
              <p:cNvPr id="1584" name="Shape 1584"/>
              <p:cNvSpPr/>
              <p:nvPr/>
            </p:nvSpPr>
            <p:spPr>
              <a:xfrm>
                <a:off x="6049034" y="1867455"/>
                <a:ext cx="2438100" cy="488400"/>
              </a:xfrm>
              <a:prstGeom prst="rect">
                <a:avLst/>
              </a:prstGeom>
              <a:solidFill>
                <a:srgbClr val="D8D8D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venir"/>
                  <a:buNone/>
                </a:pPr>
                <a:r>
                  <a:rPr lang="en-US" sz="1200" b="1" i="0" u="none" strike="noStrike" cap="none">
                    <a:solidFill>
                      <a:srgbClr val="000000"/>
                    </a:solidFill>
                    <a:latin typeface="Avenir"/>
                    <a:ea typeface="Avenir"/>
                    <a:cs typeface="Avenir"/>
                    <a:sym typeface="Avenir"/>
                  </a:rPr>
                  <a:t>FANTASY FOOTBALL</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Interest in venture capital, </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calculated risk-taker</a:t>
                </a:r>
              </a:p>
            </p:txBody>
          </p:sp>
          <p:sp>
            <p:nvSpPr>
              <p:cNvPr id="1585" name="Shape 1585"/>
              <p:cNvSpPr/>
              <p:nvPr/>
            </p:nvSpPr>
            <p:spPr>
              <a:xfrm>
                <a:off x="6038809" y="3498791"/>
                <a:ext cx="2438100" cy="715200"/>
              </a:xfrm>
              <a:prstGeom prst="rect">
                <a:avLst/>
              </a:prstGeom>
              <a:noFill/>
              <a:ln w="28575" cap="flat" cmpd="sng">
                <a:solidFill>
                  <a:srgbClr val="BFBFBF"/>
                </a:solidFill>
                <a:prstDash val="dash"/>
                <a:round/>
                <a:headEnd type="none" w="med" len="med"/>
                <a:tailEnd type="none" w="med" len="med"/>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C00000"/>
                  </a:buClr>
                  <a:buSzPct val="25000"/>
                  <a:buFont typeface="Avenir"/>
                  <a:buNone/>
                </a:pPr>
                <a:r>
                  <a:rPr lang="en-US" sz="1200" b="1" i="0" u="none" strike="noStrike" cap="none">
                    <a:solidFill>
                      <a:srgbClr val="C00000"/>
                    </a:solidFill>
                    <a:latin typeface="Avenir"/>
                    <a:ea typeface="Avenir"/>
                    <a:cs typeface="Avenir"/>
                    <a:sym typeface="Avenir"/>
                  </a:rPr>
                  <a:t>OTHER</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Uncommon activities </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which can lead to </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interesting conversations</a:t>
                </a:r>
              </a:p>
            </p:txBody>
          </p:sp>
          <p:pic>
            <p:nvPicPr>
              <p:cNvPr id="1586" name="Shape 1586"/>
              <p:cNvPicPr preferRelativeResize="0"/>
              <p:nvPr/>
            </p:nvPicPr>
            <p:blipFill rotWithShape="1">
              <a:blip r:embed="rId3">
                <a:alphaModFix/>
              </a:blip>
              <a:srcRect/>
              <a:stretch/>
            </p:blipFill>
            <p:spPr>
              <a:xfrm>
                <a:off x="7953474" y="3709808"/>
                <a:ext cx="415645" cy="327887"/>
              </a:xfrm>
              <a:prstGeom prst="rect">
                <a:avLst/>
              </a:prstGeom>
              <a:noFill/>
              <a:ln>
                <a:noFill/>
              </a:ln>
            </p:spPr>
          </p:pic>
          <p:pic>
            <p:nvPicPr>
              <p:cNvPr id="1587" name="Shape 1587"/>
              <p:cNvPicPr preferRelativeResize="0"/>
              <p:nvPr/>
            </p:nvPicPr>
            <p:blipFill rotWithShape="1">
              <a:blip r:embed="rId4">
                <a:alphaModFix/>
              </a:blip>
              <a:srcRect/>
              <a:stretch/>
            </p:blipFill>
            <p:spPr>
              <a:xfrm>
                <a:off x="8077452" y="1997972"/>
                <a:ext cx="313232" cy="247111"/>
              </a:xfrm>
              <a:prstGeom prst="rect">
                <a:avLst/>
              </a:prstGeom>
              <a:noFill/>
              <a:ln>
                <a:noFill/>
              </a:ln>
            </p:spPr>
          </p:pic>
          <p:sp>
            <p:nvSpPr>
              <p:cNvPr id="1588" name="Shape 1588"/>
              <p:cNvSpPr/>
              <p:nvPr/>
            </p:nvSpPr>
            <p:spPr>
              <a:xfrm>
                <a:off x="6049034" y="2390918"/>
                <a:ext cx="2438100" cy="488400"/>
              </a:xfrm>
              <a:prstGeom prst="rect">
                <a:avLst/>
              </a:prstGeom>
              <a:solidFill>
                <a:srgbClr val="D8D8D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venir"/>
                  <a:buNone/>
                </a:pPr>
                <a:r>
                  <a:rPr lang="en-US" sz="1200" b="1" i="0" u="none" strike="noStrike" cap="none">
                    <a:solidFill>
                      <a:srgbClr val="000000"/>
                    </a:solidFill>
                    <a:latin typeface="Avenir"/>
                    <a:ea typeface="Avenir"/>
                    <a:cs typeface="Avenir"/>
                    <a:sym typeface="Avenir"/>
                  </a:rPr>
                  <a:t>GARDENING</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Interest in sustainability, </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clean energy</a:t>
                </a:r>
              </a:p>
            </p:txBody>
          </p:sp>
          <p:pic>
            <p:nvPicPr>
              <p:cNvPr id="1589" name="Shape 1589"/>
              <p:cNvPicPr preferRelativeResize="0"/>
              <p:nvPr/>
            </p:nvPicPr>
            <p:blipFill rotWithShape="1">
              <a:blip r:embed="rId5">
                <a:alphaModFix/>
              </a:blip>
              <a:srcRect/>
              <a:stretch/>
            </p:blipFill>
            <p:spPr>
              <a:xfrm>
                <a:off x="8018138" y="2472606"/>
                <a:ext cx="356824" cy="281500"/>
              </a:xfrm>
              <a:prstGeom prst="rect">
                <a:avLst/>
              </a:prstGeom>
              <a:noFill/>
              <a:ln>
                <a:noFill/>
              </a:ln>
            </p:spPr>
          </p:pic>
          <p:pic>
            <p:nvPicPr>
              <p:cNvPr id="1590" name="Shape 1590"/>
              <p:cNvPicPr preferRelativeResize="0"/>
              <p:nvPr/>
            </p:nvPicPr>
            <p:blipFill rotWithShape="1">
              <a:blip r:embed="rId6">
                <a:alphaModFix/>
              </a:blip>
              <a:srcRect/>
              <a:stretch/>
            </p:blipFill>
            <p:spPr>
              <a:xfrm>
                <a:off x="8018138" y="2975557"/>
                <a:ext cx="357146" cy="281754"/>
              </a:xfrm>
              <a:prstGeom prst="rect">
                <a:avLst/>
              </a:prstGeom>
              <a:noFill/>
              <a:ln>
                <a:noFill/>
              </a:ln>
            </p:spPr>
          </p:pic>
        </p:grpSp>
        <p:grpSp>
          <p:nvGrpSpPr>
            <p:cNvPr id="1591" name="Shape 1591"/>
            <p:cNvGrpSpPr/>
            <p:nvPr/>
          </p:nvGrpSpPr>
          <p:grpSpPr>
            <a:xfrm>
              <a:off x="618883" y="1844587"/>
              <a:ext cx="2427975" cy="2344406"/>
              <a:chOff x="672333" y="1973567"/>
              <a:chExt cx="2427975" cy="2344406"/>
            </a:xfrm>
          </p:grpSpPr>
          <p:sp>
            <p:nvSpPr>
              <p:cNvPr id="1592" name="Shape 1592"/>
              <p:cNvSpPr/>
              <p:nvPr/>
            </p:nvSpPr>
            <p:spPr>
              <a:xfrm>
                <a:off x="685908" y="1973567"/>
                <a:ext cx="2414400" cy="363000"/>
              </a:xfrm>
              <a:prstGeom prst="rect">
                <a:avLst/>
              </a:prstGeom>
              <a:solidFill>
                <a:srgbClr val="D8D8D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venir"/>
                  <a:buNone/>
                </a:pPr>
                <a:r>
                  <a:rPr lang="en-US" sz="1200" b="1" i="0" u="none" strike="noStrike" cap="none">
                    <a:solidFill>
                      <a:srgbClr val="000000"/>
                    </a:solidFill>
                    <a:latin typeface="Avenir"/>
                    <a:ea typeface="Avenir"/>
                    <a:cs typeface="Avenir"/>
                    <a:sym typeface="Avenir"/>
                  </a:rPr>
                  <a:t>YOGA</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Calm, in control</a:t>
                </a:r>
              </a:p>
            </p:txBody>
          </p:sp>
          <p:pic>
            <p:nvPicPr>
              <p:cNvPr id="1593" name="Shape 1593"/>
              <p:cNvPicPr preferRelativeResize="0"/>
              <p:nvPr/>
            </p:nvPicPr>
            <p:blipFill rotWithShape="1">
              <a:blip r:embed="rId7">
                <a:alphaModFix/>
              </a:blip>
              <a:srcRect/>
              <a:stretch/>
            </p:blipFill>
            <p:spPr>
              <a:xfrm>
                <a:off x="2628453" y="2025743"/>
                <a:ext cx="341038" cy="307084"/>
              </a:xfrm>
              <a:prstGeom prst="rect">
                <a:avLst/>
              </a:prstGeom>
              <a:noFill/>
              <a:ln>
                <a:noFill/>
              </a:ln>
            </p:spPr>
          </p:pic>
          <p:sp>
            <p:nvSpPr>
              <p:cNvPr id="1594" name="Shape 1594"/>
              <p:cNvSpPr/>
              <p:nvPr/>
            </p:nvSpPr>
            <p:spPr>
              <a:xfrm>
                <a:off x="672333" y="3786973"/>
                <a:ext cx="2414400" cy="531000"/>
              </a:xfrm>
              <a:prstGeom prst="rect">
                <a:avLst/>
              </a:prstGeom>
              <a:solidFill>
                <a:srgbClr val="D8D8D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venir"/>
                  <a:buNone/>
                </a:pPr>
                <a:r>
                  <a:rPr lang="en-US" sz="1200" b="1" i="0" u="none" strike="noStrike" cap="none">
                    <a:solidFill>
                      <a:srgbClr val="000000"/>
                    </a:solidFill>
                    <a:latin typeface="Avenir"/>
                    <a:ea typeface="Avenir"/>
                    <a:cs typeface="Avenir"/>
                    <a:sym typeface="Avenir"/>
                  </a:rPr>
                  <a:t>MUSICAL INSTRUMENT</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Focus, dedication, </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discipline</a:t>
                </a:r>
              </a:p>
            </p:txBody>
          </p:sp>
          <p:pic>
            <p:nvPicPr>
              <p:cNvPr id="1595" name="Shape 1595"/>
              <p:cNvPicPr preferRelativeResize="0"/>
              <p:nvPr/>
            </p:nvPicPr>
            <p:blipFill rotWithShape="1">
              <a:blip r:embed="rId8">
                <a:alphaModFix/>
              </a:blip>
              <a:srcRect/>
              <a:stretch/>
            </p:blipFill>
            <p:spPr>
              <a:xfrm>
                <a:off x="2628453" y="3881495"/>
                <a:ext cx="341038" cy="307072"/>
              </a:xfrm>
              <a:prstGeom prst="rect">
                <a:avLst/>
              </a:prstGeom>
              <a:noFill/>
              <a:ln>
                <a:noFill/>
              </a:ln>
            </p:spPr>
          </p:pic>
          <p:sp>
            <p:nvSpPr>
              <p:cNvPr id="1596" name="Shape 1596"/>
              <p:cNvSpPr/>
              <p:nvPr/>
            </p:nvSpPr>
            <p:spPr>
              <a:xfrm>
                <a:off x="672358" y="2361748"/>
                <a:ext cx="2414400" cy="363000"/>
              </a:xfrm>
              <a:prstGeom prst="rect">
                <a:avLst/>
              </a:prstGeom>
              <a:solidFill>
                <a:srgbClr val="D8D8D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venir"/>
                  <a:buNone/>
                </a:pPr>
                <a:r>
                  <a:rPr lang="en-US" sz="1200" b="1" i="0" u="none" strike="noStrike" cap="none">
                    <a:solidFill>
                      <a:srgbClr val="000000"/>
                    </a:solidFill>
                    <a:latin typeface="Avenir"/>
                    <a:ea typeface="Avenir"/>
                    <a:cs typeface="Avenir"/>
                    <a:sym typeface="Avenir"/>
                  </a:rPr>
                  <a:t>CHESS</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Intelligence, strategic</a:t>
                </a:r>
              </a:p>
            </p:txBody>
          </p:sp>
          <p:pic>
            <p:nvPicPr>
              <p:cNvPr id="1597" name="Shape 1597"/>
              <p:cNvPicPr preferRelativeResize="0"/>
              <p:nvPr/>
            </p:nvPicPr>
            <p:blipFill rotWithShape="1">
              <a:blip r:embed="rId9">
                <a:alphaModFix/>
              </a:blip>
              <a:srcRect/>
              <a:stretch/>
            </p:blipFill>
            <p:spPr>
              <a:xfrm>
                <a:off x="2628453" y="2380112"/>
                <a:ext cx="341038" cy="307084"/>
              </a:xfrm>
              <a:prstGeom prst="rect">
                <a:avLst/>
              </a:prstGeom>
              <a:noFill/>
              <a:ln>
                <a:noFill/>
              </a:ln>
            </p:spPr>
          </p:pic>
          <p:sp>
            <p:nvSpPr>
              <p:cNvPr id="1598" name="Shape 1598"/>
              <p:cNvSpPr/>
              <p:nvPr/>
            </p:nvSpPr>
            <p:spPr>
              <a:xfrm>
                <a:off x="672333" y="3264542"/>
                <a:ext cx="2414400" cy="488400"/>
              </a:xfrm>
              <a:prstGeom prst="rect">
                <a:avLst/>
              </a:prstGeom>
              <a:solidFill>
                <a:srgbClr val="D8D8D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venir"/>
                  <a:buNone/>
                </a:pPr>
                <a:r>
                  <a:rPr lang="en-US" sz="1200" b="1" i="0" u="none" strike="noStrike" cap="none">
                    <a:solidFill>
                      <a:srgbClr val="000000"/>
                    </a:solidFill>
                    <a:latin typeface="Avenir"/>
                    <a:ea typeface="Avenir"/>
                    <a:cs typeface="Avenir"/>
                    <a:sym typeface="Avenir"/>
                  </a:rPr>
                  <a:t>TEAM SPORTS</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Team player, cooperation</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Captain (leadership)</a:t>
                </a:r>
              </a:p>
            </p:txBody>
          </p:sp>
          <p:sp>
            <p:nvSpPr>
              <p:cNvPr id="1599" name="Shape 1599"/>
              <p:cNvSpPr/>
              <p:nvPr/>
            </p:nvSpPr>
            <p:spPr>
              <a:xfrm>
                <a:off x="672358" y="2749929"/>
                <a:ext cx="2414400" cy="488400"/>
              </a:xfrm>
              <a:prstGeom prst="rect">
                <a:avLst/>
              </a:prstGeom>
              <a:solidFill>
                <a:srgbClr val="D8D8D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venir"/>
                  <a:buNone/>
                </a:pPr>
                <a:r>
                  <a:rPr lang="en-US" sz="1200" b="1" i="0" u="none" strike="noStrike" cap="none">
                    <a:solidFill>
                      <a:srgbClr val="000000"/>
                    </a:solidFill>
                    <a:latin typeface="Avenir"/>
                    <a:ea typeface="Avenir"/>
                    <a:cs typeface="Avenir"/>
                    <a:sym typeface="Avenir"/>
                  </a:rPr>
                  <a:t>ENDURANCE SPORTS</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Drive, tenacity, </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determination</a:t>
                </a:r>
              </a:p>
            </p:txBody>
          </p:sp>
          <p:pic>
            <p:nvPicPr>
              <p:cNvPr id="1600" name="Shape 1600"/>
              <p:cNvPicPr preferRelativeResize="0"/>
              <p:nvPr/>
            </p:nvPicPr>
            <p:blipFill rotWithShape="1">
              <a:blip r:embed="rId10">
                <a:alphaModFix/>
              </a:blip>
              <a:srcRect/>
              <a:stretch/>
            </p:blipFill>
            <p:spPr>
              <a:xfrm>
                <a:off x="2628442" y="3358907"/>
                <a:ext cx="341038" cy="307084"/>
              </a:xfrm>
              <a:prstGeom prst="rect">
                <a:avLst/>
              </a:prstGeom>
              <a:noFill/>
              <a:ln>
                <a:noFill/>
              </a:ln>
            </p:spPr>
          </p:pic>
          <p:pic>
            <p:nvPicPr>
              <p:cNvPr id="1601" name="Shape 1601"/>
              <p:cNvPicPr preferRelativeResize="0"/>
              <p:nvPr/>
            </p:nvPicPr>
            <p:blipFill rotWithShape="1">
              <a:blip r:embed="rId11">
                <a:alphaModFix/>
              </a:blip>
              <a:srcRect l="26598" t="25740" r="23339" b="23469"/>
              <a:stretch/>
            </p:blipFill>
            <p:spPr>
              <a:xfrm>
                <a:off x="2553850" y="2813143"/>
                <a:ext cx="397536" cy="363149"/>
              </a:xfrm>
              <a:prstGeom prst="rect">
                <a:avLst/>
              </a:prstGeom>
              <a:noFill/>
              <a:ln>
                <a:noFill/>
              </a:ln>
            </p:spPr>
          </p:pic>
        </p:grpSp>
        <p:grpSp>
          <p:nvGrpSpPr>
            <p:cNvPr id="1602" name="Shape 1602"/>
            <p:cNvGrpSpPr/>
            <p:nvPr/>
          </p:nvGrpSpPr>
          <p:grpSpPr>
            <a:xfrm>
              <a:off x="3328846" y="1835678"/>
              <a:ext cx="2426300" cy="2348038"/>
              <a:chOff x="3382296" y="1964656"/>
              <a:chExt cx="2426300" cy="2348038"/>
            </a:xfrm>
          </p:grpSpPr>
          <p:sp>
            <p:nvSpPr>
              <p:cNvPr id="1603" name="Shape 1603"/>
              <p:cNvSpPr/>
              <p:nvPr/>
            </p:nvSpPr>
            <p:spPr>
              <a:xfrm>
                <a:off x="3394196" y="1964656"/>
                <a:ext cx="2414400" cy="525000"/>
              </a:xfrm>
              <a:prstGeom prst="rect">
                <a:avLst/>
              </a:prstGeom>
              <a:solidFill>
                <a:srgbClr val="D8D8D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venir"/>
                  <a:buNone/>
                </a:pPr>
                <a:r>
                  <a:rPr lang="en-US" sz="1200" b="1" i="0" u="none" strike="noStrike" cap="none">
                    <a:solidFill>
                      <a:srgbClr val="000000"/>
                    </a:solidFill>
                    <a:latin typeface="Avenir"/>
                    <a:ea typeface="Avenir"/>
                    <a:cs typeface="Avenir"/>
                    <a:sym typeface="Avenir"/>
                  </a:rPr>
                  <a:t>BLOGGING</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Writing skills, reflection of</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persona</a:t>
                </a:r>
              </a:p>
            </p:txBody>
          </p:sp>
          <p:sp>
            <p:nvSpPr>
              <p:cNvPr id="1604" name="Shape 1604"/>
              <p:cNvSpPr/>
              <p:nvPr/>
            </p:nvSpPr>
            <p:spPr>
              <a:xfrm>
                <a:off x="3387409" y="2564553"/>
                <a:ext cx="2414400" cy="525000"/>
              </a:xfrm>
              <a:prstGeom prst="rect">
                <a:avLst/>
              </a:prstGeom>
              <a:solidFill>
                <a:srgbClr val="D8D8D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venir"/>
                  <a:buNone/>
                </a:pPr>
                <a:r>
                  <a:rPr lang="en-US" sz="1200" b="1" i="0" u="none" strike="noStrike" cap="none">
                    <a:solidFill>
                      <a:srgbClr val="000000"/>
                    </a:solidFill>
                    <a:latin typeface="Avenir"/>
                    <a:ea typeface="Avenir"/>
                    <a:cs typeface="Avenir"/>
                    <a:sym typeface="Avenir"/>
                  </a:rPr>
                  <a:t>PHOTOGRAPHY</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Creativity, positioning,</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patience</a:t>
                </a:r>
              </a:p>
            </p:txBody>
          </p:sp>
          <p:pic>
            <p:nvPicPr>
              <p:cNvPr id="1605" name="Shape 1605"/>
              <p:cNvPicPr preferRelativeResize="0"/>
              <p:nvPr/>
            </p:nvPicPr>
            <p:blipFill rotWithShape="1">
              <a:blip r:embed="rId12">
                <a:alphaModFix/>
              </a:blip>
              <a:srcRect/>
              <a:stretch/>
            </p:blipFill>
            <p:spPr>
              <a:xfrm>
                <a:off x="5348953" y="2064901"/>
                <a:ext cx="357047" cy="303306"/>
              </a:xfrm>
              <a:prstGeom prst="rect">
                <a:avLst/>
              </a:prstGeom>
              <a:noFill/>
              <a:ln>
                <a:noFill/>
              </a:ln>
            </p:spPr>
          </p:pic>
          <p:sp>
            <p:nvSpPr>
              <p:cNvPr id="1606" name="Shape 1606"/>
              <p:cNvSpPr/>
              <p:nvPr/>
            </p:nvSpPr>
            <p:spPr>
              <a:xfrm>
                <a:off x="3382296" y="3164462"/>
                <a:ext cx="2414400" cy="531000"/>
              </a:xfrm>
              <a:prstGeom prst="rect">
                <a:avLst/>
              </a:prstGeom>
              <a:solidFill>
                <a:srgbClr val="D8D8D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venir"/>
                  <a:buNone/>
                </a:pPr>
                <a:r>
                  <a:rPr lang="en-US" sz="1200" b="1" i="0" u="none" strike="noStrike" cap="none">
                    <a:solidFill>
                      <a:srgbClr val="000000"/>
                    </a:solidFill>
                    <a:latin typeface="Avenir"/>
                    <a:ea typeface="Avenir"/>
                    <a:cs typeface="Avenir"/>
                    <a:sym typeface="Avenir"/>
                  </a:rPr>
                  <a:t>VIDEO PRODUCTION</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Event planning, precise,</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highly-focussed</a:t>
                </a:r>
              </a:p>
            </p:txBody>
          </p:sp>
          <p:pic>
            <p:nvPicPr>
              <p:cNvPr id="1607" name="Shape 1607"/>
              <p:cNvPicPr preferRelativeResize="0"/>
              <p:nvPr/>
            </p:nvPicPr>
            <p:blipFill rotWithShape="1">
              <a:blip r:embed="rId13">
                <a:alphaModFix/>
              </a:blip>
              <a:srcRect/>
              <a:stretch/>
            </p:blipFill>
            <p:spPr>
              <a:xfrm>
                <a:off x="5348950" y="2659656"/>
                <a:ext cx="357140" cy="304605"/>
              </a:xfrm>
              <a:prstGeom prst="rect">
                <a:avLst/>
              </a:prstGeom>
              <a:noFill/>
              <a:ln>
                <a:noFill/>
              </a:ln>
            </p:spPr>
          </p:pic>
          <p:pic>
            <p:nvPicPr>
              <p:cNvPr id="1608" name="Shape 1608"/>
              <p:cNvPicPr preferRelativeResize="0"/>
              <p:nvPr/>
            </p:nvPicPr>
            <p:blipFill rotWithShape="1">
              <a:blip r:embed="rId14">
                <a:alphaModFix/>
              </a:blip>
              <a:srcRect/>
              <a:stretch/>
            </p:blipFill>
            <p:spPr>
              <a:xfrm>
                <a:off x="5348950" y="3246154"/>
                <a:ext cx="357142" cy="304594"/>
              </a:xfrm>
              <a:prstGeom prst="rect">
                <a:avLst/>
              </a:prstGeom>
              <a:noFill/>
              <a:ln>
                <a:noFill/>
              </a:ln>
            </p:spPr>
          </p:pic>
          <p:sp>
            <p:nvSpPr>
              <p:cNvPr id="1609" name="Shape 1609"/>
              <p:cNvSpPr/>
              <p:nvPr/>
            </p:nvSpPr>
            <p:spPr>
              <a:xfrm>
                <a:off x="3382296" y="3787994"/>
                <a:ext cx="2414400" cy="524700"/>
              </a:xfrm>
              <a:prstGeom prst="rect">
                <a:avLst/>
              </a:prstGeom>
              <a:solidFill>
                <a:srgbClr val="D8D8D8"/>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venir"/>
                  <a:buNone/>
                </a:pPr>
                <a:r>
                  <a:rPr lang="en-US" sz="1200" b="1" i="0" u="none" strike="noStrike" cap="none">
                    <a:solidFill>
                      <a:srgbClr val="000000"/>
                    </a:solidFill>
                    <a:latin typeface="Avenir"/>
                    <a:ea typeface="Avenir"/>
                    <a:cs typeface="Avenir"/>
                    <a:sym typeface="Avenir"/>
                  </a:rPr>
                  <a:t>WEBSITE CREATION</a:t>
                </a:r>
              </a:p>
              <a:p>
                <a:pPr marL="0" marR="0" lvl="0" indent="0" algn="l" rtl="0">
                  <a:lnSpc>
                    <a:spcPct val="100000"/>
                  </a:lnSpc>
                  <a:spcBef>
                    <a:spcPts val="0"/>
                  </a:spcBef>
                  <a:spcAft>
                    <a:spcPts val="0"/>
                  </a:spcAft>
                  <a:buClr>
                    <a:srgbClr val="000000"/>
                  </a:buClr>
                  <a:buSzPct val="25000"/>
                  <a:buFont typeface="Avenir"/>
                  <a:buNone/>
                </a:pPr>
                <a:r>
                  <a:rPr lang="en-US" sz="1200" b="0" i="0" u="none" strike="noStrike" cap="none">
                    <a:solidFill>
                      <a:srgbClr val="000000"/>
                    </a:solidFill>
                    <a:latin typeface="Avenir"/>
                    <a:ea typeface="Avenir"/>
                    <a:cs typeface="Avenir"/>
                    <a:sym typeface="Avenir"/>
                  </a:rPr>
                  <a:t>Coding/software skills</a:t>
                </a:r>
              </a:p>
            </p:txBody>
          </p:sp>
          <p:pic>
            <p:nvPicPr>
              <p:cNvPr id="1610" name="Shape 1610"/>
              <p:cNvPicPr preferRelativeResize="0"/>
              <p:nvPr/>
            </p:nvPicPr>
            <p:blipFill rotWithShape="1">
              <a:blip r:embed="rId15">
                <a:alphaModFix/>
              </a:blip>
              <a:srcRect/>
              <a:stretch/>
            </p:blipFill>
            <p:spPr>
              <a:xfrm>
                <a:off x="5309888" y="3834065"/>
                <a:ext cx="415640" cy="354501"/>
              </a:xfrm>
              <a:prstGeom prst="rect">
                <a:avLst/>
              </a:prstGeom>
              <a:noFill/>
              <a:ln>
                <a:noFill/>
              </a:ln>
            </p:spPr>
          </p:pic>
        </p:grpSp>
      </p:grpSp>
      <p:sp>
        <p:nvSpPr>
          <p:cNvPr id="1611" name="Shape 1611"/>
          <p:cNvSpPr txBox="1"/>
          <p:nvPr/>
        </p:nvSpPr>
        <p:spPr>
          <a:xfrm>
            <a:off x="370498" y="229700"/>
            <a:ext cx="7224600" cy="5310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venir"/>
              <a:buNone/>
            </a:pPr>
            <a:r>
              <a:rPr lang="en-US" sz="2000" b="0" i="0" u="none" strike="noStrike" cap="none" dirty="0">
                <a:solidFill>
                  <a:srgbClr val="000000"/>
                </a:solidFill>
                <a:latin typeface="Avenir"/>
                <a:ea typeface="Avenir"/>
                <a:cs typeface="Avenir"/>
                <a:sym typeface="Avenir"/>
              </a:rPr>
              <a:t>Outside curriculum opportunities is a value-added for any resume.</a:t>
            </a:r>
          </a:p>
        </p:txBody>
      </p:sp>
      <p:sp>
        <p:nvSpPr>
          <p:cNvPr id="1612" name="Shape 1612"/>
          <p:cNvSpPr/>
          <p:nvPr/>
        </p:nvSpPr>
        <p:spPr>
          <a:xfrm>
            <a:off x="3350250" y="5665553"/>
            <a:ext cx="2443500" cy="414900"/>
          </a:xfrm>
          <a:prstGeom prst="rect">
            <a:avLst/>
          </a:prstGeom>
          <a:solidFill>
            <a:srgbClr val="FFFFFF"/>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Roboto"/>
              <a:buNone/>
            </a:pPr>
            <a:r>
              <a:rPr lang="en-US" sz="600" b="1" i="0" u="none" strike="noStrike" cap="none">
                <a:solidFill>
                  <a:srgbClr val="000000"/>
                </a:solidFill>
                <a:latin typeface="Roboto"/>
                <a:ea typeface="Roboto"/>
                <a:cs typeface="Roboto"/>
                <a:sym typeface="Roboto"/>
              </a:rPr>
              <a:t>SOURCES</a:t>
            </a:r>
          </a:p>
          <a:p>
            <a:pPr marL="0" marR="0" lvl="0" indent="0" algn="ctr" rtl="0">
              <a:lnSpc>
                <a:spcPct val="100000"/>
              </a:lnSpc>
              <a:spcBef>
                <a:spcPts val="0"/>
              </a:spcBef>
              <a:spcAft>
                <a:spcPts val="0"/>
              </a:spcAft>
              <a:buClr>
                <a:srgbClr val="000000"/>
              </a:buClr>
              <a:buSzPct val="25000"/>
              <a:buFont typeface="Roboto"/>
              <a:buNone/>
            </a:pPr>
            <a:r>
              <a:rPr lang="en-US" sz="600" b="0" i="0" u="none" strike="noStrike" cap="none">
                <a:solidFill>
                  <a:srgbClr val="000000"/>
                </a:solidFill>
                <a:latin typeface="Roboto"/>
                <a:ea typeface="Roboto"/>
                <a:cs typeface="Roboto"/>
                <a:sym typeface="Roboto"/>
              </a:rPr>
              <a:t>smh.com</a:t>
            </a:r>
          </a:p>
          <a:p>
            <a:pPr marL="0" marR="0" lvl="0" indent="0" algn="ctr" rtl="0">
              <a:lnSpc>
                <a:spcPct val="100000"/>
              </a:lnSpc>
              <a:spcBef>
                <a:spcPts val="0"/>
              </a:spcBef>
              <a:spcAft>
                <a:spcPts val="0"/>
              </a:spcAft>
              <a:buClr>
                <a:srgbClr val="000000"/>
              </a:buClr>
              <a:buSzPct val="25000"/>
              <a:buFont typeface="Roboto"/>
              <a:buNone/>
            </a:pPr>
            <a:r>
              <a:rPr lang="en-US" sz="600" b="0" i="0" u="none" strike="noStrike" cap="none">
                <a:solidFill>
                  <a:srgbClr val="000000"/>
                </a:solidFill>
                <a:latin typeface="Roboto"/>
                <a:ea typeface="Roboto"/>
                <a:cs typeface="Roboto"/>
                <a:sym typeface="Roboto"/>
              </a:rPr>
              <a:t>cvplaza.com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p:nvPr/>
        </p:nvSpPr>
        <p:spPr>
          <a:xfrm>
            <a:off x="380424" y="123426"/>
            <a:ext cx="6566259" cy="707886"/>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chemeClr val="dk1"/>
              </a:buClr>
              <a:buSzPct val="25000"/>
              <a:buFont typeface="Avenir"/>
              <a:buNone/>
            </a:pPr>
            <a:r>
              <a:rPr lang="en-US" sz="2000" b="0" i="0" u="none" strike="noStrike" cap="none">
                <a:solidFill>
                  <a:schemeClr val="dk1"/>
                </a:solidFill>
                <a:latin typeface="Avenir"/>
                <a:ea typeface="Avenir"/>
                <a:cs typeface="Avenir"/>
                <a:sym typeface="Avenir"/>
              </a:rPr>
              <a:t>We have developed key outcomes to achieve through addressing the need for connected signups</a:t>
            </a:r>
          </a:p>
        </p:txBody>
      </p:sp>
      <p:pic>
        <p:nvPicPr>
          <p:cNvPr id="362" name="Shape 362" descr="Use links below to save image."/>
          <p:cNvPicPr preferRelativeResize="0"/>
          <p:nvPr/>
        </p:nvPicPr>
        <p:blipFill rotWithShape="1">
          <a:blip r:embed="rId3">
            <a:alphaModFix/>
          </a:blip>
          <a:srcRect/>
          <a:stretch/>
        </p:blipFill>
        <p:spPr>
          <a:xfrm>
            <a:off x="1022555" y="2015614"/>
            <a:ext cx="1220697" cy="1220697"/>
          </a:xfrm>
          <a:prstGeom prst="rect">
            <a:avLst/>
          </a:prstGeom>
          <a:noFill/>
          <a:ln>
            <a:noFill/>
          </a:ln>
        </p:spPr>
      </p:pic>
      <p:sp>
        <p:nvSpPr>
          <p:cNvPr id="363" name="Shape 363"/>
          <p:cNvSpPr/>
          <p:nvPr/>
        </p:nvSpPr>
        <p:spPr>
          <a:xfrm>
            <a:off x="687029" y="3242188"/>
            <a:ext cx="2002094" cy="585019"/>
          </a:xfrm>
          <a:prstGeom prst="roundRect">
            <a:avLst>
              <a:gd name="adj" fmla="val 16667"/>
            </a:avLst>
          </a:prstGeom>
          <a:solidFill>
            <a:srgbClr val="FFCA54"/>
          </a:solidFill>
          <a:ln>
            <a:noFill/>
          </a:ln>
        </p:spPr>
        <p:txBody>
          <a:bodyPr wrap="square" lIns="91425" tIns="45700" rIns="91425" bIns="45700" anchor="ctr" anchorCtr="0">
            <a:noAutofit/>
          </a:bodyPr>
          <a:lstStyle/>
          <a:p>
            <a:pPr marL="0" marR="0" lvl="0" indent="-20637" algn="ctr" rtl="0">
              <a:lnSpc>
                <a:spcPct val="100000"/>
              </a:lnSpc>
              <a:spcBef>
                <a:spcPts val="0"/>
              </a:spcBef>
              <a:spcAft>
                <a:spcPts val="0"/>
              </a:spcAft>
              <a:buClr>
                <a:schemeClr val="lt1"/>
              </a:buClr>
              <a:buSzPct val="25000"/>
              <a:buFont typeface="Arial"/>
              <a:buNone/>
            </a:pPr>
            <a:r>
              <a:rPr lang="en-US" sz="1300" b="0" i="0" u="none" strike="noStrike" cap="none">
                <a:solidFill>
                  <a:schemeClr val="lt1"/>
                </a:solidFill>
                <a:latin typeface="Avenir"/>
                <a:ea typeface="Avenir"/>
                <a:cs typeface="Avenir"/>
                <a:sym typeface="Avenir"/>
              </a:rPr>
              <a:t>Effective Engagement methods</a:t>
            </a:r>
          </a:p>
        </p:txBody>
      </p:sp>
      <p:pic>
        <p:nvPicPr>
          <p:cNvPr id="364" name="Shape 364"/>
          <p:cNvPicPr preferRelativeResize="0"/>
          <p:nvPr/>
        </p:nvPicPr>
        <p:blipFill rotWithShape="1">
          <a:blip r:embed="rId4">
            <a:alphaModFix/>
          </a:blip>
          <a:srcRect/>
          <a:stretch/>
        </p:blipFill>
        <p:spPr>
          <a:xfrm>
            <a:off x="4142552" y="2015614"/>
            <a:ext cx="1215352" cy="1215352"/>
          </a:xfrm>
          <a:prstGeom prst="rect">
            <a:avLst/>
          </a:prstGeom>
          <a:noFill/>
          <a:ln>
            <a:noFill/>
          </a:ln>
        </p:spPr>
      </p:pic>
      <p:sp>
        <p:nvSpPr>
          <p:cNvPr id="365" name="Shape 365"/>
          <p:cNvSpPr/>
          <p:nvPr/>
        </p:nvSpPr>
        <p:spPr>
          <a:xfrm>
            <a:off x="3752107" y="3236819"/>
            <a:ext cx="2002094" cy="585019"/>
          </a:xfrm>
          <a:prstGeom prst="roundRect">
            <a:avLst>
              <a:gd name="adj" fmla="val 16667"/>
            </a:avLst>
          </a:prstGeom>
          <a:solidFill>
            <a:srgbClr val="FFCA54"/>
          </a:solidFill>
          <a:ln>
            <a:noFill/>
          </a:ln>
        </p:spPr>
        <p:txBody>
          <a:bodyPr wrap="square" lIns="91425" tIns="45700" rIns="91425" bIns="45700" anchor="ctr" anchorCtr="0">
            <a:noAutofit/>
          </a:bodyPr>
          <a:lstStyle/>
          <a:p>
            <a:pPr marL="0" marR="0" lvl="0" indent="-20637" algn="ctr" rtl="0">
              <a:lnSpc>
                <a:spcPct val="100000"/>
              </a:lnSpc>
              <a:spcBef>
                <a:spcPts val="0"/>
              </a:spcBef>
              <a:spcAft>
                <a:spcPts val="0"/>
              </a:spcAft>
              <a:buClr>
                <a:schemeClr val="lt1"/>
              </a:buClr>
              <a:buSzPct val="25000"/>
              <a:buFont typeface="Arial"/>
              <a:buNone/>
            </a:pPr>
            <a:r>
              <a:rPr lang="en-US" sz="1300" b="0" i="0" u="none" strike="noStrike" cap="none">
                <a:solidFill>
                  <a:schemeClr val="lt1"/>
                </a:solidFill>
                <a:latin typeface="Avenir"/>
                <a:ea typeface="Avenir"/>
                <a:cs typeface="Avenir"/>
                <a:sym typeface="Avenir"/>
              </a:rPr>
              <a:t>Maximise targeting of entire target market</a:t>
            </a:r>
          </a:p>
        </p:txBody>
      </p:sp>
      <p:pic>
        <p:nvPicPr>
          <p:cNvPr id="366" name="Shape 366"/>
          <p:cNvPicPr preferRelativeResize="0"/>
          <p:nvPr/>
        </p:nvPicPr>
        <p:blipFill rotWithShape="1">
          <a:blip r:embed="rId5">
            <a:alphaModFix/>
          </a:blip>
          <a:srcRect/>
          <a:stretch/>
        </p:blipFill>
        <p:spPr>
          <a:xfrm>
            <a:off x="7257179" y="2015614"/>
            <a:ext cx="1230300" cy="1230300"/>
          </a:xfrm>
          <a:prstGeom prst="rect">
            <a:avLst/>
          </a:prstGeom>
          <a:noFill/>
          <a:ln>
            <a:noFill/>
          </a:ln>
        </p:spPr>
      </p:pic>
      <p:sp>
        <p:nvSpPr>
          <p:cNvPr id="367" name="Shape 367"/>
          <p:cNvSpPr/>
          <p:nvPr/>
        </p:nvSpPr>
        <p:spPr>
          <a:xfrm>
            <a:off x="6817185" y="3236819"/>
            <a:ext cx="2002094" cy="585019"/>
          </a:xfrm>
          <a:prstGeom prst="roundRect">
            <a:avLst>
              <a:gd name="adj" fmla="val 16667"/>
            </a:avLst>
          </a:prstGeom>
          <a:solidFill>
            <a:schemeClr val="accent4"/>
          </a:solidFill>
          <a:ln>
            <a:noFill/>
          </a:ln>
        </p:spPr>
        <p:txBody>
          <a:bodyPr wrap="square" lIns="91425" tIns="45700" rIns="91425" bIns="45700" anchor="ctr" anchorCtr="0">
            <a:noAutofit/>
          </a:bodyPr>
          <a:lstStyle/>
          <a:p>
            <a:pPr marL="0" marR="0" lvl="0" indent="-20637" algn="ctr" rtl="0">
              <a:lnSpc>
                <a:spcPct val="100000"/>
              </a:lnSpc>
              <a:spcBef>
                <a:spcPts val="0"/>
              </a:spcBef>
              <a:spcAft>
                <a:spcPts val="0"/>
              </a:spcAft>
              <a:buClr>
                <a:schemeClr val="lt1"/>
              </a:buClr>
              <a:buSzPct val="25000"/>
              <a:buFont typeface="Arial"/>
              <a:buNone/>
            </a:pPr>
            <a:r>
              <a:rPr lang="en-US" sz="1300" b="0" i="0" u="none" strike="noStrike" cap="none">
                <a:solidFill>
                  <a:schemeClr val="lt1"/>
                </a:solidFill>
                <a:latin typeface="Avenir"/>
                <a:ea typeface="Avenir"/>
                <a:cs typeface="Avenir"/>
                <a:sym typeface="Avenir"/>
              </a:rPr>
              <a:t>Analytics for improving and refining</a:t>
            </a:r>
          </a:p>
        </p:txBody>
      </p:sp>
      <p:sp>
        <p:nvSpPr>
          <p:cNvPr id="368" name="Shape 368"/>
          <p:cNvSpPr txBox="1"/>
          <p:nvPr/>
        </p:nvSpPr>
        <p:spPr>
          <a:xfrm>
            <a:off x="701448" y="3916175"/>
            <a:ext cx="1995948" cy="1200329"/>
          </a:xfrm>
          <a:prstGeom prst="rect">
            <a:avLst/>
          </a:prstGeom>
          <a:noFill/>
          <a:ln>
            <a:noFill/>
          </a:ln>
        </p:spPr>
        <p:txBody>
          <a:bodyPr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ct val="100000"/>
              <a:buFont typeface="Arial"/>
              <a:buChar char="•"/>
            </a:pPr>
            <a:r>
              <a:rPr lang="en-US" sz="1200" b="0" i="0" u="none" strike="noStrike" cap="none">
                <a:solidFill>
                  <a:srgbClr val="000000"/>
                </a:solidFill>
                <a:latin typeface="Avenir"/>
                <a:ea typeface="Avenir"/>
                <a:cs typeface="Avenir"/>
                <a:sym typeface="Avenir"/>
              </a:rPr>
              <a:t>Using social media to its fullest extent</a:t>
            </a:r>
          </a:p>
          <a:p>
            <a:pPr marL="171450" marR="0" lvl="0" indent="-171450" algn="l" rtl="0">
              <a:lnSpc>
                <a:spcPct val="100000"/>
              </a:lnSpc>
              <a:spcBef>
                <a:spcPts val="0"/>
              </a:spcBef>
              <a:spcAft>
                <a:spcPts val="0"/>
              </a:spcAft>
              <a:buClr>
                <a:srgbClr val="000000"/>
              </a:buClr>
              <a:buSzPct val="100000"/>
              <a:buFont typeface="Arial"/>
              <a:buChar char="•"/>
            </a:pPr>
            <a:r>
              <a:rPr lang="en-US" sz="1200" b="0" i="0" u="none" strike="noStrike" cap="none">
                <a:solidFill>
                  <a:srgbClr val="000000"/>
                </a:solidFill>
                <a:latin typeface="Avenir"/>
                <a:ea typeface="Avenir"/>
                <a:cs typeface="Avenir"/>
                <a:sym typeface="Avenir"/>
              </a:rPr>
              <a:t>Targeting students both physically and online</a:t>
            </a:r>
          </a:p>
          <a:p>
            <a:pPr marL="171450" marR="0" lvl="0" indent="-171450" algn="l" rtl="0">
              <a:lnSpc>
                <a:spcPct val="100000"/>
              </a:lnSpc>
              <a:spcBef>
                <a:spcPts val="0"/>
              </a:spcBef>
              <a:spcAft>
                <a:spcPts val="0"/>
              </a:spcAft>
              <a:buClr>
                <a:srgbClr val="000000"/>
              </a:buClr>
              <a:buSzPct val="100000"/>
              <a:buFont typeface="Arial"/>
              <a:buChar char="•"/>
            </a:pPr>
            <a:r>
              <a:rPr lang="en-US" sz="1200" b="0" i="0" u="none" strike="noStrike" cap="none">
                <a:solidFill>
                  <a:srgbClr val="000000"/>
                </a:solidFill>
                <a:latin typeface="Avenir"/>
                <a:ea typeface="Avenir"/>
                <a:cs typeface="Avenir"/>
                <a:sym typeface="Avenir"/>
              </a:rPr>
              <a:t>Developing a larger social media presence</a:t>
            </a:r>
          </a:p>
        </p:txBody>
      </p:sp>
      <p:sp>
        <p:nvSpPr>
          <p:cNvPr id="369" name="Shape 369"/>
          <p:cNvSpPr txBox="1"/>
          <p:nvPr/>
        </p:nvSpPr>
        <p:spPr>
          <a:xfrm>
            <a:off x="3736001" y="3948583"/>
            <a:ext cx="1995948" cy="1384995"/>
          </a:xfrm>
          <a:prstGeom prst="rect">
            <a:avLst/>
          </a:prstGeom>
          <a:noFill/>
          <a:ln>
            <a:noFill/>
          </a:ln>
        </p:spPr>
        <p:txBody>
          <a:bodyPr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ct val="100000"/>
              <a:buFont typeface="Arial"/>
              <a:buChar char="•"/>
            </a:pPr>
            <a:r>
              <a:rPr lang="en-US" sz="1200" b="0" i="0" u="none" strike="noStrike" cap="none">
                <a:solidFill>
                  <a:srgbClr val="000000"/>
                </a:solidFill>
                <a:latin typeface="Avenir"/>
                <a:ea typeface="Avenir"/>
                <a:cs typeface="Avenir"/>
                <a:sym typeface="Avenir"/>
              </a:rPr>
              <a:t>Targeting both ends of the target market (12 and 25)</a:t>
            </a:r>
          </a:p>
          <a:p>
            <a:pPr marL="171450" marR="0" lvl="0" indent="-171450" algn="l" rtl="0">
              <a:lnSpc>
                <a:spcPct val="100000"/>
              </a:lnSpc>
              <a:spcBef>
                <a:spcPts val="0"/>
              </a:spcBef>
              <a:spcAft>
                <a:spcPts val="0"/>
              </a:spcAft>
              <a:buClr>
                <a:srgbClr val="000000"/>
              </a:buClr>
              <a:buSzPct val="100000"/>
              <a:buFont typeface="Arial"/>
              <a:buChar char="•"/>
            </a:pPr>
            <a:r>
              <a:rPr lang="en-US" sz="1200" b="0" i="0" u="none" strike="noStrike" cap="none">
                <a:solidFill>
                  <a:srgbClr val="000000"/>
                </a:solidFill>
                <a:latin typeface="Avenir"/>
                <a:ea typeface="Avenir"/>
                <a:cs typeface="Avenir"/>
                <a:sym typeface="Avenir"/>
              </a:rPr>
              <a:t>Tailor events more specifically towards each particular segment of the age groups</a:t>
            </a:r>
          </a:p>
          <a:p>
            <a:pPr marL="0" marR="0" lvl="0" indent="-7620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venir"/>
              <a:ea typeface="Avenir"/>
              <a:cs typeface="Avenir"/>
              <a:sym typeface="Avenir"/>
            </a:endParaRPr>
          </a:p>
        </p:txBody>
      </p:sp>
      <p:sp>
        <p:nvSpPr>
          <p:cNvPr id="370" name="Shape 370"/>
          <p:cNvSpPr txBox="1"/>
          <p:nvPr/>
        </p:nvSpPr>
        <p:spPr>
          <a:xfrm>
            <a:off x="6877317" y="3873457"/>
            <a:ext cx="1995948" cy="1569660"/>
          </a:xfrm>
          <a:prstGeom prst="rect">
            <a:avLst/>
          </a:prstGeom>
          <a:noFill/>
          <a:ln>
            <a:noFill/>
          </a:ln>
        </p:spPr>
        <p:txBody>
          <a:bodyPr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ct val="100000"/>
              <a:buFont typeface="Arial"/>
              <a:buChar char="•"/>
            </a:pPr>
            <a:r>
              <a:rPr lang="en-US" sz="1200" b="0" i="0" u="none" strike="noStrike" cap="none">
                <a:solidFill>
                  <a:srgbClr val="000000"/>
                </a:solidFill>
                <a:latin typeface="Avenir"/>
                <a:ea typeface="Avenir"/>
                <a:cs typeface="Avenir"/>
                <a:sym typeface="Avenir"/>
              </a:rPr>
              <a:t>Using analytics tool trackers to track campaigns</a:t>
            </a:r>
          </a:p>
          <a:p>
            <a:pPr marL="171450" marR="0" lvl="0" indent="-171450" algn="l" rtl="0">
              <a:lnSpc>
                <a:spcPct val="100000"/>
              </a:lnSpc>
              <a:spcBef>
                <a:spcPts val="0"/>
              </a:spcBef>
              <a:spcAft>
                <a:spcPts val="0"/>
              </a:spcAft>
              <a:buClr>
                <a:srgbClr val="000000"/>
              </a:buClr>
              <a:buSzPct val="100000"/>
              <a:buFont typeface="Arial"/>
              <a:buChar char="•"/>
            </a:pPr>
            <a:r>
              <a:rPr lang="en-US" sz="1200" b="0" i="0" u="none" strike="noStrike" cap="none">
                <a:solidFill>
                  <a:srgbClr val="000000"/>
                </a:solidFill>
                <a:latin typeface="Avenir"/>
                <a:ea typeface="Avenir"/>
                <a:cs typeface="Avenir"/>
                <a:sym typeface="Avenir"/>
              </a:rPr>
              <a:t>Using data to refine marketing strategies continuously </a:t>
            </a:r>
          </a:p>
          <a:p>
            <a:pPr marL="171450" marR="0" lvl="0" indent="-171450" algn="l" rtl="0">
              <a:lnSpc>
                <a:spcPct val="100000"/>
              </a:lnSpc>
              <a:spcBef>
                <a:spcPts val="0"/>
              </a:spcBef>
              <a:spcAft>
                <a:spcPts val="0"/>
              </a:spcAft>
              <a:buClr>
                <a:srgbClr val="000000"/>
              </a:buClr>
              <a:buSzPct val="100000"/>
              <a:buFont typeface="Arial"/>
              <a:buChar char="•"/>
            </a:pPr>
            <a:r>
              <a:rPr lang="en-US" sz="1200" b="0" i="0" u="none" strike="noStrike" cap="none">
                <a:solidFill>
                  <a:srgbClr val="000000"/>
                </a:solidFill>
                <a:latin typeface="Avenir"/>
                <a:ea typeface="Avenir"/>
                <a:cs typeface="Avenir"/>
                <a:sym typeface="Avenir"/>
              </a:rPr>
              <a:t>Improving current strategies with statistics </a:t>
            </a:r>
          </a:p>
        </p:txBody>
      </p:sp>
      <p:sp>
        <p:nvSpPr>
          <p:cNvPr id="371" name="Shape 371"/>
          <p:cNvSpPr/>
          <p:nvPr/>
        </p:nvSpPr>
        <p:spPr>
          <a:xfrm>
            <a:off x="686900" y="3856251"/>
            <a:ext cx="1995748" cy="1604073"/>
          </a:xfrm>
          <a:prstGeom prst="roundRect">
            <a:avLst>
              <a:gd name="adj" fmla="val 16667"/>
            </a:avLst>
          </a:prstGeom>
          <a:noFill/>
          <a:ln w="25400" cap="flat" cmpd="sng">
            <a:solidFill>
              <a:srgbClr val="FFCA54"/>
            </a:solidFill>
            <a:prstDash val="dot"/>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72" name="Shape 372"/>
          <p:cNvSpPr/>
          <p:nvPr/>
        </p:nvSpPr>
        <p:spPr>
          <a:xfrm>
            <a:off x="3785741" y="3856251"/>
            <a:ext cx="1952932" cy="1569660"/>
          </a:xfrm>
          <a:prstGeom prst="roundRect">
            <a:avLst>
              <a:gd name="adj" fmla="val 16667"/>
            </a:avLst>
          </a:prstGeom>
          <a:noFill/>
          <a:ln w="25400" cap="flat" cmpd="sng">
            <a:solidFill>
              <a:srgbClr val="FFCA54"/>
            </a:solidFill>
            <a:prstDash val="dot"/>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73" name="Shape 373"/>
          <p:cNvSpPr/>
          <p:nvPr/>
        </p:nvSpPr>
        <p:spPr>
          <a:xfrm>
            <a:off x="6841766" y="3856251"/>
            <a:ext cx="1952932" cy="1569660"/>
          </a:xfrm>
          <a:prstGeom prst="roundRect">
            <a:avLst>
              <a:gd name="adj" fmla="val 16667"/>
            </a:avLst>
          </a:prstGeom>
          <a:noFill/>
          <a:ln w="25400" cap="flat" cmpd="sng">
            <a:solidFill>
              <a:srgbClr val="A6A6A6"/>
            </a:solidFill>
            <a:prstDash val="dot"/>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74" name="Shape 374"/>
          <p:cNvSpPr/>
          <p:nvPr/>
        </p:nvSpPr>
        <p:spPr>
          <a:xfrm>
            <a:off x="2757947" y="2213397"/>
            <a:ext cx="840658" cy="840658"/>
          </a:xfrm>
          <a:prstGeom prst="mathPlus">
            <a:avLst>
              <a:gd name="adj1" fmla="val 23520"/>
            </a:avLst>
          </a:prstGeom>
          <a:solidFill>
            <a:srgbClr val="ED7D31"/>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75" name="Shape 375"/>
          <p:cNvSpPr/>
          <p:nvPr/>
        </p:nvSpPr>
        <p:spPr>
          <a:xfrm>
            <a:off x="5907703" y="2213397"/>
            <a:ext cx="840658" cy="840658"/>
          </a:xfrm>
          <a:prstGeom prst="mathPlus">
            <a:avLst>
              <a:gd name="adj1" fmla="val 23520"/>
            </a:avLst>
          </a:prstGeom>
          <a:solidFill>
            <a:srgbClr val="ED7D31"/>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76" name="Shape 376"/>
          <p:cNvSpPr/>
          <p:nvPr/>
        </p:nvSpPr>
        <p:spPr>
          <a:xfrm>
            <a:off x="491613" y="3054055"/>
            <a:ext cx="329381" cy="329381"/>
          </a:xfrm>
          <a:prstGeom prst="ellipse">
            <a:avLst/>
          </a:prstGeom>
          <a:solidFill>
            <a:srgbClr val="FFCA54"/>
          </a:solidFill>
          <a:ln w="25400" cap="flat" cmpd="sng">
            <a:solidFill>
              <a:srgbClr val="F2A068"/>
            </a:solidFill>
            <a:prstDash val="solid"/>
            <a:round/>
            <a:headEnd type="none" w="med" len="med"/>
            <a:tailEnd type="none" w="med" len="med"/>
          </a:ln>
        </p:spPr>
        <p:txBody>
          <a:bodyPr wrap="square" lIns="91425" tIns="45700" rIns="91425" bIns="45700" anchor="ctr" anchorCtr="0">
            <a:noAutofit/>
          </a:bodyPr>
          <a:lstStyle/>
          <a:p>
            <a:pPr marL="0" marR="0" lvl="0" indent="-1905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venir"/>
                <a:ea typeface="Avenir"/>
                <a:cs typeface="Avenir"/>
                <a:sym typeface="Avenir"/>
              </a:rPr>
              <a:t>1</a:t>
            </a:r>
          </a:p>
        </p:txBody>
      </p:sp>
      <p:sp>
        <p:nvSpPr>
          <p:cNvPr id="377" name="Shape 377"/>
          <p:cNvSpPr/>
          <p:nvPr/>
        </p:nvSpPr>
        <p:spPr>
          <a:xfrm>
            <a:off x="3596852" y="3054054"/>
            <a:ext cx="329381" cy="329381"/>
          </a:xfrm>
          <a:prstGeom prst="ellipse">
            <a:avLst/>
          </a:prstGeom>
          <a:solidFill>
            <a:srgbClr val="FFCA54"/>
          </a:solidFill>
          <a:ln w="25400" cap="flat" cmpd="sng">
            <a:solidFill>
              <a:srgbClr val="F2A068"/>
            </a:solidFill>
            <a:prstDash val="solid"/>
            <a:round/>
            <a:headEnd type="none" w="med" len="med"/>
            <a:tailEnd type="none" w="med" len="med"/>
          </a:ln>
        </p:spPr>
        <p:txBody>
          <a:bodyPr wrap="square" lIns="91425" tIns="45700" rIns="91425" bIns="45700" anchor="ctr" anchorCtr="0">
            <a:noAutofit/>
          </a:bodyPr>
          <a:lstStyle/>
          <a:p>
            <a:pPr marL="0" marR="0" lvl="0" indent="-1905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venir"/>
                <a:ea typeface="Avenir"/>
                <a:cs typeface="Avenir"/>
                <a:sym typeface="Avenir"/>
              </a:rPr>
              <a:t>2</a:t>
            </a:r>
          </a:p>
        </p:txBody>
      </p:sp>
      <p:sp>
        <p:nvSpPr>
          <p:cNvPr id="378" name="Shape 378"/>
          <p:cNvSpPr/>
          <p:nvPr/>
        </p:nvSpPr>
        <p:spPr>
          <a:xfrm>
            <a:off x="6673389" y="3054054"/>
            <a:ext cx="329381" cy="329381"/>
          </a:xfrm>
          <a:prstGeom prst="ellipse">
            <a:avLst/>
          </a:prstGeom>
          <a:solidFill>
            <a:schemeClr val="accent4"/>
          </a:solidFill>
          <a:ln w="25400" cap="flat" cmpd="sng">
            <a:solidFill>
              <a:srgbClr val="DE7946"/>
            </a:solidFill>
            <a:prstDash val="solid"/>
            <a:round/>
            <a:headEnd type="none" w="med" len="med"/>
            <a:tailEnd type="none" w="med" len="med"/>
          </a:ln>
        </p:spPr>
        <p:txBody>
          <a:bodyPr wrap="square" lIns="91425" tIns="45700" rIns="91425" bIns="45700" anchor="ctr" anchorCtr="0">
            <a:noAutofit/>
          </a:bodyPr>
          <a:lstStyle/>
          <a:p>
            <a:pPr marL="0" marR="0" lvl="0" indent="-1905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venir"/>
                <a:ea typeface="Avenir"/>
                <a:cs typeface="Avenir"/>
                <a:sym typeface="Avenir"/>
              </a:rPr>
              <a:t>3</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Shape 1618"/>
          <p:cNvSpPr/>
          <p:nvPr/>
        </p:nvSpPr>
        <p:spPr>
          <a:xfrm>
            <a:off x="409310" y="393375"/>
            <a:ext cx="7019700" cy="369300"/>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rgbClr val="000000"/>
              </a:buClr>
              <a:buSzPct val="25000"/>
              <a:buFont typeface="Avenir"/>
              <a:buNone/>
            </a:pPr>
            <a:r>
              <a:rPr lang="en-US" sz="2000" b="0" i="0" u="none" strike="noStrike" cap="none">
                <a:solidFill>
                  <a:srgbClr val="000000"/>
                </a:solidFill>
                <a:latin typeface="Avenir"/>
                <a:ea typeface="Avenir"/>
                <a:cs typeface="Avenir"/>
                <a:sym typeface="Avenir"/>
              </a:rPr>
              <a:t>Australia domination - NSW</a:t>
            </a:r>
          </a:p>
        </p:txBody>
      </p:sp>
      <p:sp>
        <p:nvSpPr>
          <p:cNvPr id="1619" name="Shape 1619"/>
          <p:cNvSpPr/>
          <p:nvPr/>
        </p:nvSpPr>
        <p:spPr>
          <a:xfrm>
            <a:off x="6316425" y="1824625"/>
            <a:ext cx="2731200" cy="160050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457200" marR="0" lvl="0" indent="0" algn="ctr" rtl="0">
              <a:lnSpc>
                <a:spcPct val="100000"/>
              </a:lnSpc>
              <a:spcBef>
                <a:spcPts val="0"/>
              </a:spcBef>
              <a:spcAft>
                <a:spcPts val="0"/>
              </a:spcAft>
              <a:buNone/>
            </a:pPr>
            <a:r>
              <a:rPr lang="en-US" sz="1200">
                <a:solidFill>
                  <a:srgbClr val="1D2129"/>
                </a:solidFill>
              </a:rPr>
              <a:t>UNSW</a:t>
            </a:r>
          </a:p>
          <a:p>
            <a:pPr marL="457200" marR="0" lvl="0" indent="0" algn="ctr" rtl="0">
              <a:lnSpc>
                <a:spcPct val="100000"/>
              </a:lnSpc>
              <a:spcBef>
                <a:spcPts val="0"/>
              </a:spcBef>
              <a:spcAft>
                <a:spcPts val="0"/>
              </a:spcAft>
              <a:buNone/>
            </a:pPr>
            <a:endParaRPr sz="1200">
              <a:solidFill>
                <a:srgbClr val="1D2129"/>
              </a:solidFill>
            </a:endParaRPr>
          </a:p>
          <a:p>
            <a:pPr marL="742950" marR="0" lvl="1" indent="-285750" algn="l" rtl="0">
              <a:lnSpc>
                <a:spcPct val="100000"/>
              </a:lnSpc>
              <a:spcBef>
                <a:spcPts val="0"/>
              </a:spcBef>
              <a:spcAft>
                <a:spcPts val="0"/>
              </a:spcAft>
              <a:buClr>
                <a:srgbClr val="1D2129"/>
              </a:buClr>
              <a:buSzPct val="86973"/>
              <a:buFont typeface="Arial"/>
              <a:buAutoNum type="arabicPeriod"/>
            </a:pPr>
            <a:r>
              <a:rPr lang="en-US" sz="1050" b="1" i="0" u="sng" strike="noStrike" cap="none">
                <a:solidFill>
                  <a:srgbClr val="1D2129"/>
                </a:solidFill>
              </a:rPr>
              <a:t>ECON1101</a:t>
            </a:r>
            <a:r>
              <a:rPr lang="en-US" sz="1050" b="0" i="0" u="none" strike="noStrike" cap="none">
                <a:solidFill>
                  <a:srgbClr val="1D2129"/>
                </a:solidFill>
                <a:latin typeface="Arial"/>
                <a:ea typeface="Arial"/>
                <a:cs typeface="Arial"/>
                <a:sym typeface="Arial"/>
              </a:rPr>
              <a:t> </a:t>
            </a:r>
            <a:r>
              <a:rPr lang="en-US" sz="1050" u="none">
                <a:solidFill>
                  <a:srgbClr val="1D2129"/>
                </a:solidFill>
              </a:rPr>
              <a:t>http://classutil.unsw.edu.au/ECON_S1.html#ECON1101T1</a:t>
            </a:r>
          </a:p>
          <a:p>
            <a:pPr marL="742950" marR="0" lvl="1" indent="-285750" algn="l" rtl="0">
              <a:lnSpc>
                <a:spcPct val="100000"/>
              </a:lnSpc>
              <a:spcBef>
                <a:spcPts val="0"/>
              </a:spcBef>
              <a:spcAft>
                <a:spcPts val="0"/>
              </a:spcAft>
              <a:buClr>
                <a:srgbClr val="1D2129"/>
              </a:buClr>
              <a:buSzPct val="86973"/>
              <a:buFont typeface="Arial"/>
              <a:buAutoNum type="arabicPeriod"/>
            </a:pPr>
            <a:r>
              <a:rPr lang="en-US" sz="1050" b="1" i="0" u="sng" strike="noStrike" cap="none">
                <a:solidFill>
                  <a:srgbClr val="1D2129"/>
                </a:solidFill>
              </a:rPr>
              <a:t>FINS1613</a:t>
            </a:r>
            <a:r>
              <a:rPr lang="en-US" sz="1050" b="0" i="0" u="none" strike="noStrike" cap="none">
                <a:solidFill>
                  <a:srgbClr val="1D2129"/>
                </a:solidFill>
                <a:latin typeface="Arial"/>
                <a:ea typeface="Arial"/>
                <a:cs typeface="Arial"/>
                <a:sym typeface="Arial"/>
              </a:rPr>
              <a:t> </a:t>
            </a:r>
            <a:r>
              <a:rPr lang="en-US" sz="1050" u="none">
                <a:solidFill>
                  <a:srgbClr val="1D2129"/>
                </a:solidFill>
              </a:rPr>
              <a:t>http://classutil.unsw.edu.au/FINS_S1.html#FINS1613T1</a:t>
            </a:r>
          </a:p>
          <a:p>
            <a:pPr marL="742950" marR="0" lvl="1" indent="-285750" algn="l" rtl="0">
              <a:lnSpc>
                <a:spcPct val="100000"/>
              </a:lnSpc>
              <a:spcBef>
                <a:spcPts val="0"/>
              </a:spcBef>
              <a:spcAft>
                <a:spcPts val="0"/>
              </a:spcAft>
              <a:buClr>
                <a:srgbClr val="1D2129"/>
              </a:buClr>
              <a:buSzPct val="86973"/>
              <a:buFont typeface="Arial"/>
              <a:buAutoNum type="arabicPeriod"/>
            </a:pPr>
            <a:r>
              <a:rPr lang="en-US" sz="1050" b="1" i="0" u="sng" strike="noStrike" cap="none">
                <a:solidFill>
                  <a:srgbClr val="1D2129"/>
                </a:solidFill>
              </a:rPr>
              <a:t>FINS2624</a:t>
            </a:r>
            <a:r>
              <a:rPr lang="en-US" sz="1050" b="0" i="0" u="none" strike="noStrike" cap="none">
                <a:solidFill>
                  <a:srgbClr val="1D2129"/>
                </a:solidFill>
                <a:latin typeface="Arial"/>
                <a:ea typeface="Arial"/>
                <a:cs typeface="Arial"/>
                <a:sym typeface="Arial"/>
              </a:rPr>
              <a:t> http://classutil.unsw.edu.au/FINS_S1.html#FINS2624T1</a:t>
            </a:r>
          </a:p>
          <a:p>
            <a:pPr marL="742950" marR="0" lvl="1" indent="-285750" algn="l" rtl="0">
              <a:lnSpc>
                <a:spcPct val="100000"/>
              </a:lnSpc>
              <a:spcBef>
                <a:spcPts val="0"/>
              </a:spcBef>
              <a:spcAft>
                <a:spcPts val="0"/>
              </a:spcAft>
              <a:buClr>
                <a:srgbClr val="1D2129"/>
              </a:buClr>
              <a:buSzPct val="86973"/>
              <a:buFont typeface="Arial"/>
              <a:buAutoNum type="arabicPeriod"/>
            </a:pPr>
            <a:r>
              <a:rPr lang="en-US" sz="1050" b="1" i="0" u="sng" strike="noStrike" cap="none">
                <a:solidFill>
                  <a:srgbClr val="1D2129"/>
                </a:solidFill>
              </a:rPr>
              <a:t>ACCT1501</a:t>
            </a:r>
            <a:r>
              <a:rPr lang="en-US" sz="1050" b="0" i="0" u="none" strike="noStrike" cap="none">
                <a:solidFill>
                  <a:srgbClr val="1D2129"/>
                </a:solidFill>
                <a:latin typeface="Arial"/>
                <a:ea typeface="Arial"/>
                <a:cs typeface="Arial"/>
                <a:sym typeface="Arial"/>
              </a:rPr>
              <a:t> http://classutil.unsw.edu.au/ACCT_S1.html#ACCT1501T1</a:t>
            </a:r>
          </a:p>
          <a:p>
            <a:pPr marL="742950" marR="0" lvl="1" indent="-285750" algn="l" rtl="0">
              <a:lnSpc>
                <a:spcPct val="100000"/>
              </a:lnSpc>
              <a:spcBef>
                <a:spcPts val="0"/>
              </a:spcBef>
              <a:spcAft>
                <a:spcPts val="0"/>
              </a:spcAft>
              <a:buClr>
                <a:srgbClr val="1D2129"/>
              </a:buClr>
              <a:buSzPct val="86973"/>
              <a:buFont typeface="Arial"/>
              <a:buAutoNum type="arabicPeriod"/>
            </a:pPr>
            <a:r>
              <a:rPr lang="en-US" sz="1050" b="1" i="0" u="sng" strike="noStrike" cap="none">
                <a:solidFill>
                  <a:srgbClr val="1D2129"/>
                </a:solidFill>
              </a:rPr>
              <a:t>MATH1131</a:t>
            </a:r>
            <a:r>
              <a:rPr lang="en-US" sz="1050" b="0" i="0" u="none" strike="noStrike" cap="none">
                <a:solidFill>
                  <a:srgbClr val="1D2129"/>
                </a:solidFill>
                <a:latin typeface="Arial"/>
                <a:ea typeface="Arial"/>
                <a:cs typeface="Arial"/>
                <a:sym typeface="Arial"/>
              </a:rPr>
              <a:t> http://classutil.unsw.edu.au/MATH_S1.html#MATH1131T1</a:t>
            </a:r>
          </a:p>
          <a:p>
            <a:pPr marL="742950" marR="0" lvl="1" indent="-285750" algn="l" rtl="0">
              <a:lnSpc>
                <a:spcPct val="100000"/>
              </a:lnSpc>
              <a:spcBef>
                <a:spcPts val="0"/>
              </a:spcBef>
              <a:spcAft>
                <a:spcPts val="0"/>
              </a:spcAft>
              <a:buClr>
                <a:srgbClr val="1D2129"/>
              </a:buClr>
              <a:buSzPct val="86973"/>
              <a:buFont typeface="Arial"/>
              <a:buAutoNum type="arabicPeriod"/>
            </a:pPr>
            <a:r>
              <a:rPr lang="en-US" sz="1050" b="1" i="0" u="sng" strike="noStrike" cap="none">
                <a:solidFill>
                  <a:srgbClr val="1D2129"/>
                </a:solidFill>
              </a:rPr>
              <a:t>COMP1511</a:t>
            </a:r>
            <a:r>
              <a:rPr lang="en-US" sz="1050" b="0" i="0" u="none" strike="noStrike" cap="none">
                <a:solidFill>
                  <a:srgbClr val="1D2129"/>
                </a:solidFill>
                <a:latin typeface="Arial"/>
                <a:ea typeface="Arial"/>
                <a:cs typeface="Arial"/>
                <a:sym typeface="Arial"/>
              </a:rPr>
              <a:t> http://classutil.unsw.edu.au/COMP_S1.html#COMP1511T1</a:t>
            </a:r>
          </a:p>
          <a:p>
            <a:pPr marL="742950" marR="0" lvl="1" indent="-285750" algn="l" rtl="0">
              <a:lnSpc>
                <a:spcPct val="100000"/>
              </a:lnSpc>
              <a:spcBef>
                <a:spcPts val="0"/>
              </a:spcBef>
              <a:spcAft>
                <a:spcPts val="0"/>
              </a:spcAft>
              <a:buClr>
                <a:srgbClr val="1D2129"/>
              </a:buClr>
              <a:buSzPct val="86973"/>
              <a:buFont typeface="Arial"/>
              <a:buAutoNum type="arabicPeriod"/>
            </a:pPr>
            <a:r>
              <a:rPr lang="en-US" sz="1050" b="1" i="0" u="sng" strike="noStrike" cap="none">
                <a:solidFill>
                  <a:srgbClr val="1D2129"/>
                </a:solidFill>
              </a:rPr>
              <a:t>ENGG1000</a:t>
            </a:r>
            <a:r>
              <a:rPr lang="en-US" sz="1050" b="0" i="0" u="none" strike="noStrike" cap="none">
                <a:solidFill>
                  <a:srgbClr val="1D2129"/>
                </a:solidFill>
                <a:latin typeface="Arial"/>
                <a:ea typeface="Arial"/>
                <a:cs typeface="Arial"/>
                <a:sym typeface="Arial"/>
              </a:rPr>
              <a:t> http://classutil.unsw.edu.au/ENGG_S1.html#ENGG1000T1</a:t>
            </a:r>
          </a:p>
        </p:txBody>
      </p:sp>
      <p:pic>
        <p:nvPicPr>
          <p:cNvPr id="1620" name="Shape 1620"/>
          <p:cNvPicPr preferRelativeResize="0"/>
          <p:nvPr/>
        </p:nvPicPr>
        <p:blipFill rotWithShape="1">
          <a:blip r:embed="rId3">
            <a:alphaModFix/>
          </a:blip>
          <a:srcRect/>
          <a:stretch/>
        </p:blipFill>
        <p:spPr>
          <a:xfrm>
            <a:off x="252700" y="1630975"/>
            <a:ext cx="6358084" cy="4489250"/>
          </a:xfrm>
          <a:prstGeom prst="rect">
            <a:avLst/>
          </a:prstGeom>
          <a:noFill/>
          <a:ln>
            <a:noFill/>
          </a:ln>
        </p:spPr>
      </p:pic>
      <p:pic>
        <p:nvPicPr>
          <p:cNvPr id="1621" name="Shape 1621" descr="Image result for unsw logo"/>
          <p:cNvPicPr preferRelativeResize="0"/>
          <p:nvPr/>
        </p:nvPicPr>
        <p:blipFill>
          <a:blip r:embed="rId4">
            <a:alphaModFix/>
          </a:blip>
          <a:stretch>
            <a:fillRect/>
          </a:stretch>
        </p:blipFill>
        <p:spPr>
          <a:xfrm>
            <a:off x="763400" y="1024825"/>
            <a:ext cx="537650" cy="537650"/>
          </a:xfrm>
          <a:prstGeom prst="rect">
            <a:avLst/>
          </a:prstGeom>
          <a:noFill/>
          <a:ln>
            <a:noFill/>
          </a:ln>
        </p:spPr>
      </p:pic>
      <p:pic>
        <p:nvPicPr>
          <p:cNvPr id="1622" name="Shape 1622" descr="Image result for usyd logo"/>
          <p:cNvPicPr preferRelativeResize="0"/>
          <p:nvPr/>
        </p:nvPicPr>
        <p:blipFill>
          <a:blip r:embed="rId5">
            <a:alphaModFix/>
          </a:blip>
          <a:stretch>
            <a:fillRect/>
          </a:stretch>
        </p:blipFill>
        <p:spPr>
          <a:xfrm>
            <a:off x="7842949" y="1007171"/>
            <a:ext cx="537649" cy="572953"/>
          </a:xfrm>
          <a:prstGeom prst="rect">
            <a:avLst/>
          </a:prstGeom>
          <a:noFill/>
          <a:ln>
            <a:noFill/>
          </a:ln>
        </p:spPr>
      </p:pic>
      <p:pic>
        <p:nvPicPr>
          <p:cNvPr id="1623" name="Shape 1623" descr="Image result for macquarie uni logo"/>
          <p:cNvPicPr preferRelativeResize="0"/>
          <p:nvPr/>
        </p:nvPicPr>
        <p:blipFill>
          <a:blip r:embed="rId6">
            <a:alphaModFix/>
          </a:blip>
          <a:stretch>
            <a:fillRect/>
          </a:stretch>
        </p:blipFill>
        <p:spPr>
          <a:xfrm>
            <a:off x="3113188" y="1007175"/>
            <a:ext cx="637102" cy="572951"/>
          </a:xfrm>
          <a:prstGeom prst="rect">
            <a:avLst/>
          </a:prstGeom>
          <a:noFill/>
          <a:ln>
            <a:noFill/>
          </a:ln>
        </p:spPr>
      </p:pic>
      <p:pic>
        <p:nvPicPr>
          <p:cNvPr id="1624" name="Shape 1624" descr="Related image"/>
          <p:cNvPicPr preferRelativeResize="0"/>
          <p:nvPr/>
        </p:nvPicPr>
        <p:blipFill>
          <a:blip r:embed="rId7">
            <a:alphaModFix/>
          </a:blip>
          <a:stretch>
            <a:fillRect/>
          </a:stretch>
        </p:blipFill>
        <p:spPr>
          <a:xfrm>
            <a:off x="5760548" y="1007177"/>
            <a:ext cx="439889" cy="5729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Shape 1630"/>
          <p:cNvSpPr/>
          <p:nvPr/>
        </p:nvSpPr>
        <p:spPr>
          <a:xfrm>
            <a:off x="409310" y="393375"/>
            <a:ext cx="7019700" cy="369300"/>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rgbClr val="000000"/>
              </a:buClr>
              <a:buSzPct val="25000"/>
              <a:buFont typeface="Avenir"/>
              <a:buNone/>
            </a:pPr>
            <a:r>
              <a:rPr lang="en-US" sz="2000" b="0" i="0" u="none" strike="noStrike" cap="none">
                <a:solidFill>
                  <a:srgbClr val="000000"/>
                </a:solidFill>
                <a:latin typeface="Avenir"/>
                <a:ea typeface="Avenir"/>
                <a:cs typeface="Avenir"/>
                <a:sym typeface="Avenir"/>
              </a:rPr>
              <a:t>Australia domination - Victoria</a:t>
            </a:r>
          </a:p>
        </p:txBody>
      </p:sp>
      <p:pic>
        <p:nvPicPr>
          <p:cNvPr id="1631" name="Shape 1631" descr="Related image"/>
          <p:cNvPicPr preferRelativeResize="0"/>
          <p:nvPr/>
        </p:nvPicPr>
        <p:blipFill rotWithShape="1">
          <a:blip r:embed="rId3">
            <a:alphaModFix/>
          </a:blip>
          <a:srcRect/>
          <a:stretch/>
        </p:blipFill>
        <p:spPr>
          <a:xfrm>
            <a:off x="763399" y="1075670"/>
            <a:ext cx="537650" cy="537650"/>
          </a:xfrm>
          <a:prstGeom prst="rect">
            <a:avLst/>
          </a:prstGeom>
          <a:noFill/>
          <a:ln>
            <a:noFill/>
          </a:ln>
        </p:spPr>
      </p:pic>
      <p:pic>
        <p:nvPicPr>
          <p:cNvPr id="1632" name="Shape 1632" descr="Related image"/>
          <p:cNvPicPr preferRelativeResize="0"/>
          <p:nvPr/>
        </p:nvPicPr>
        <p:blipFill rotWithShape="1">
          <a:blip r:embed="rId4">
            <a:alphaModFix/>
          </a:blip>
          <a:srcRect/>
          <a:stretch/>
        </p:blipFill>
        <p:spPr>
          <a:xfrm>
            <a:off x="7842956" y="1075669"/>
            <a:ext cx="537650" cy="537650"/>
          </a:xfrm>
          <a:prstGeom prst="rect">
            <a:avLst/>
          </a:prstGeom>
          <a:noFill/>
          <a:ln>
            <a:noFill/>
          </a:ln>
        </p:spPr>
      </p:pic>
      <p:pic>
        <p:nvPicPr>
          <p:cNvPr id="1633" name="Shape 1633" descr="Related image"/>
          <p:cNvPicPr preferRelativeResize="0"/>
          <p:nvPr/>
        </p:nvPicPr>
        <p:blipFill rotWithShape="1">
          <a:blip r:embed="rId5">
            <a:alphaModFix/>
          </a:blip>
          <a:srcRect/>
          <a:stretch/>
        </p:blipFill>
        <p:spPr>
          <a:xfrm>
            <a:off x="4294173" y="1066671"/>
            <a:ext cx="555650" cy="555650"/>
          </a:xfrm>
          <a:prstGeom prst="rect">
            <a:avLst/>
          </a:prstGeom>
          <a:noFill/>
          <a:ln>
            <a:noFill/>
          </a:ln>
        </p:spPr>
      </p:pic>
      <p:pic>
        <p:nvPicPr>
          <p:cNvPr id="1634" name="Shape 1634"/>
          <p:cNvPicPr preferRelativeResize="0"/>
          <p:nvPr/>
        </p:nvPicPr>
        <p:blipFill rotWithShape="1">
          <a:blip r:embed="rId6">
            <a:alphaModFix/>
          </a:blip>
          <a:srcRect/>
          <a:stretch/>
        </p:blipFill>
        <p:spPr>
          <a:xfrm>
            <a:off x="400337" y="1631350"/>
            <a:ext cx="8343327" cy="44686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Shape 1640"/>
          <p:cNvSpPr/>
          <p:nvPr/>
        </p:nvSpPr>
        <p:spPr>
          <a:xfrm>
            <a:off x="409310" y="393375"/>
            <a:ext cx="7019700" cy="369300"/>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rgbClr val="000000"/>
              </a:buClr>
              <a:buSzPct val="25000"/>
              <a:buFont typeface="Avenir"/>
              <a:buNone/>
            </a:pPr>
            <a:r>
              <a:rPr lang="en-US" sz="2000" b="0" i="0" u="none" strike="noStrike" cap="none">
                <a:solidFill>
                  <a:srgbClr val="000000"/>
                </a:solidFill>
                <a:latin typeface="Avenir"/>
                <a:ea typeface="Avenir"/>
                <a:cs typeface="Avenir"/>
                <a:sym typeface="Avenir"/>
              </a:rPr>
              <a:t>Australia domination - </a:t>
            </a:r>
            <a:r>
              <a:rPr lang="en-US" sz="2000">
                <a:latin typeface="Avenir"/>
                <a:ea typeface="Avenir"/>
                <a:cs typeface="Avenir"/>
                <a:sym typeface="Avenir"/>
              </a:rPr>
              <a:t>Queensland</a:t>
            </a:r>
          </a:p>
        </p:txBody>
      </p:sp>
      <p:pic>
        <p:nvPicPr>
          <p:cNvPr id="1641" name="Shape 1641" descr="Image result for university of queensland logo"/>
          <p:cNvPicPr preferRelativeResize="0"/>
          <p:nvPr/>
        </p:nvPicPr>
        <p:blipFill rotWithShape="1">
          <a:blip r:embed="rId3">
            <a:alphaModFix/>
          </a:blip>
          <a:srcRect/>
          <a:stretch/>
        </p:blipFill>
        <p:spPr>
          <a:xfrm>
            <a:off x="7842955" y="1075687"/>
            <a:ext cx="555650" cy="537626"/>
          </a:xfrm>
          <a:prstGeom prst="rect">
            <a:avLst/>
          </a:prstGeom>
          <a:noFill/>
          <a:ln>
            <a:noFill/>
          </a:ln>
        </p:spPr>
      </p:pic>
      <p:pic>
        <p:nvPicPr>
          <p:cNvPr id="1642" name="Shape 1642" descr="Image result for queensland university of technology"/>
          <p:cNvPicPr preferRelativeResize="0"/>
          <p:nvPr/>
        </p:nvPicPr>
        <p:blipFill rotWithShape="1">
          <a:blip r:embed="rId4">
            <a:alphaModFix/>
          </a:blip>
          <a:srcRect/>
          <a:stretch/>
        </p:blipFill>
        <p:spPr>
          <a:xfrm>
            <a:off x="745405" y="1075695"/>
            <a:ext cx="555650" cy="555650"/>
          </a:xfrm>
          <a:prstGeom prst="rect">
            <a:avLst/>
          </a:prstGeom>
          <a:noFill/>
          <a:ln>
            <a:noFill/>
          </a:ln>
        </p:spPr>
      </p:pic>
      <p:pic>
        <p:nvPicPr>
          <p:cNvPr id="1643" name="Shape 1643" descr="Image result for griffith uni"/>
          <p:cNvPicPr preferRelativeResize="0"/>
          <p:nvPr/>
        </p:nvPicPr>
        <p:blipFill rotWithShape="1">
          <a:blip r:embed="rId5">
            <a:alphaModFix/>
          </a:blip>
          <a:srcRect/>
          <a:stretch/>
        </p:blipFill>
        <p:spPr>
          <a:xfrm>
            <a:off x="4294176" y="1075696"/>
            <a:ext cx="555651" cy="555651"/>
          </a:xfrm>
          <a:prstGeom prst="rect">
            <a:avLst/>
          </a:prstGeom>
          <a:noFill/>
          <a:ln>
            <a:noFill/>
          </a:ln>
        </p:spPr>
      </p:pic>
      <p:pic>
        <p:nvPicPr>
          <p:cNvPr id="1644" name="Shape 1644"/>
          <p:cNvPicPr preferRelativeResize="0"/>
          <p:nvPr/>
        </p:nvPicPr>
        <p:blipFill rotWithShape="1">
          <a:blip r:embed="rId6">
            <a:alphaModFix/>
          </a:blip>
          <a:srcRect/>
          <a:stretch/>
        </p:blipFill>
        <p:spPr>
          <a:xfrm>
            <a:off x="454562" y="1712400"/>
            <a:ext cx="8234877" cy="43822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Shape 1649"/>
          <p:cNvSpPr txBox="1"/>
          <p:nvPr/>
        </p:nvSpPr>
        <p:spPr>
          <a:xfrm>
            <a:off x="315308" y="218779"/>
            <a:ext cx="6566400" cy="708000"/>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chemeClr val="dk1"/>
              </a:buClr>
              <a:buSzPct val="25000"/>
              <a:buFont typeface="Avenir"/>
              <a:buNone/>
            </a:pPr>
            <a:r>
              <a:rPr lang="en-US" sz="2000" b="0" i="0" u="none" strike="noStrike" cap="none">
                <a:solidFill>
                  <a:schemeClr val="dk1"/>
                </a:solidFill>
                <a:latin typeface="Avenir"/>
                <a:ea typeface="Avenir"/>
                <a:cs typeface="Avenir"/>
                <a:sym typeface="Avenir"/>
              </a:rPr>
              <a:t>Appendix B1: Surveys were distributed to high school and university students.</a:t>
            </a:r>
          </a:p>
        </p:txBody>
      </p:sp>
      <p:sp>
        <p:nvSpPr>
          <p:cNvPr id="1650" name="Shape 1650"/>
          <p:cNvSpPr/>
          <p:nvPr/>
        </p:nvSpPr>
        <p:spPr>
          <a:xfrm>
            <a:off x="398067" y="1056920"/>
            <a:ext cx="4104000" cy="1151400"/>
          </a:xfrm>
          <a:prstGeom prst="roundRect">
            <a:avLst>
              <a:gd name="adj" fmla="val 16667"/>
            </a:avLst>
          </a:prstGeom>
          <a:solidFill>
            <a:srgbClr val="D8D8D8"/>
          </a:solidFill>
          <a:ln>
            <a:noFill/>
          </a:ln>
        </p:spPr>
        <p:txBody>
          <a:bodyPr wrap="square" lIns="91425" tIns="91425" rIns="91425" bIns="91425" anchor="ctr" anchorCtr="0">
            <a:noAutofit/>
          </a:bodyPr>
          <a:lstStyle/>
          <a:p>
            <a:pPr marL="0" marR="0" lvl="0" indent="-22225" algn="l" rtl="0">
              <a:lnSpc>
                <a:spcPct val="100000"/>
              </a:lnSpc>
              <a:spcBef>
                <a:spcPts val="0"/>
              </a:spcBef>
              <a:spcAft>
                <a:spcPts val="0"/>
              </a:spcAft>
              <a:buClr>
                <a:srgbClr val="212121"/>
              </a:buClr>
              <a:buSzPct val="25000"/>
              <a:buFont typeface="Avenir"/>
              <a:buNone/>
            </a:pPr>
            <a:r>
              <a:rPr lang="en-US" sz="1400" b="0" i="0" u="none" strike="noStrike" cap="none">
                <a:solidFill>
                  <a:srgbClr val="212121"/>
                </a:solidFill>
                <a:latin typeface="Avenir"/>
                <a:ea typeface="Avenir"/>
                <a:cs typeface="Avenir"/>
                <a:sym typeface="Avenir"/>
              </a:rPr>
              <a:t>Surveys were chosen because:</a:t>
            </a:r>
          </a:p>
          <a:p>
            <a:pPr marL="342900" marR="0" lvl="0" indent="-342900" algn="l" rtl="0">
              <a:lnSpc>
                <a:spcPct val="100000"/>
              </a:lnSpc>
              <a:spcBef>
                <a:spcPts val="0"/>
              </a:spcBef>
              <a:spcAft>
                <a:spcPts val="0"/>
              </a:spcAft>
              <a:buClr>
                <a:srgbClr val="212121"/>
              </a:buClr>
              <a:buSzPct val="100000"/>
              <a:buFont typeface="Arial"/>
              <a:buAutoNum type="arabicPeriod"/>
            </a:pPr>
            <a:r>
              <a:rPr lang="en-US" sz="1400" b="0" i="0" u="none" strike="noStrike" cap="none">
                <a:solidFill>
                  <a:srgbClr val="212121"/>
                </a:solidFill>
                <a:latin typeface="Avenir"/>
                <a:ea typeface="Avenir"/>
                <a:cs typeface="Avenir"/>
                <a:sym typeface="Avenir"/>
              </a:rPr>
              <a:t>Best for quantitative data</a:t>
            </a:r>
          </a:p>
          <a:p>
            <a:pPr marL="342900" marR="0" lvl="0" indent="-342900" algn="l" rtl="0">
              <a:lnSpc>
                <a:spcPct val="100000"/>
              </a:lnSpc>
              <a:spcBef>
                <a:spcPts val="0"/>
              </a:spcBef>
              <a:spcAft>
                <a:spcPts val="0"/>
              </a:spcAft>
              <a:buClr>
                <a:srgbClr val="212121"/>
              </a:buClr>
              <a:buSzPct val="100000"/>
              <a:buFont typeface="Arial"/>
              <a:buAutoNum type="arabicPeriod"/>
            </a:pPr>
            <a:r>
              <a:rPr lang="en-US" sz="1400" b="0" i="0" u="none" strike="noStrike" cap="none">
                <a:solidFill>
                  <a:srgbClr val="212121"/>
                </a:solidFill>
                <a:latin typeface="Avenir"/>
                <a:ea typeface="Avenir"/>
                <a:cs typeface="Avenir"/>
                <a:sym typeface="Avenir"/>
              </a:rPr>
              <a:t>Non-personal, anonymous but can target large, varying audience</a:t>
            </a:r>
          </a:p>
          <a:p>
            <a:pPr marL="342900" marR="0" lvl="0" indent="-342900" algn="l" rtl="0">
              <a:lnSpc>
                <a:spcPct val="100000"/>
              </a:lnSpc>
              <a:spcBef>
                <a:spcPts val="0"/>
              </a:spcBef>
              <a:spcAft>
                <a:spcPts val="0"/>
              </a:spcAft>
              <a:buClr>
                <a:srgbClr val="212121"/>
              </a:buClr>
              <a:buSzPct val="100000"/>
              <a:buFont typeface="Arial"/>
              <a:buAutoNum type="arabicPeriod"/>
            </a:pPr>
            <a:r>
              <a:rPr lang="en-US" sz="1400" b="0" i="0" u="none" strike="noStrike" cap="none">
                <a:solidFill>
                  <a:srgbClr val="212121"/>
                </a:solidFill>
                <a:latin typeface="Avenir"/>
                <a:ea typeface="Avenir"/>
                <a:cs typeface="Avenir"/>
                <a:sym typeface="Avenir"/>
              </a:rPr>
              <a:t>Time and cost efficient</a:t>
            </a:r>
          </a:p>
        </p:txBody>
      </p:sp>
      <p:sp>
        <p:nvSpPr>
          <p:cNvPr id="1651" name="Shape 1651"/>
          <p:cNvSpPr/>
          <p:nvPr/>
        </p:nvSpPr>
        <p:spPr>
          <a:xfrm>
            <a:off x="1546492" y="2338486"/>
            <a:ext cx="4104000" cy="1151400"/>
          </a:xfrm>
          <a:prstGeom prst="roundRect">
            <a:avLst>
              <a:gd name="adj" fmla="val 16667"/>
            </a:avLst>
          </a:prstGeom>
          <a:solidFill>
            <a:srgbClr val="D8D8D8"/>
          </a:solidFill>
          <a:ln>
            <a:noFill/>
          </a:ln>
        </p:spPr>
        <p:txBody>
          <a:bodyPr wrap="square" lIns="91425" tIns="91425" rIns="91425" bIns="91425" anchor="ctr" anchorCtr="0">
            <a:noAutofit/>
          </a:bodyPr>
          <a:lstStyle/>
          <a:p>
            <a:pPr marL="0" marR="0" lvl="0" indent="-22225" algn="l" rtl="0">
              <a:lnSpc>
                <a:spcPct val="100000"/>
              </a:lnSpc>
              <a:spcBef>
                <a:spcPts val="0"/>
              </a:spcBef>
              <a:spcAft>
                <a:spcPts val="0"/>
              </a:spcAft>
              <a:buClr>
                <a:srgbClr val="212121"/>
              </a:buClr>
              <a:buSzPct val="25000"/>
              <a:buFont typeface="Avenir"/>
              <a:buNone/>
            </a:pPr>
            <a:r>
              <a:rPr lang="en-US" sz="1400" b="0" i="0" u="none" strike="noStrike" cap="none">
                <a:solidFill>
                  <a:srgbClr val="212121"/>
                </a:solidFill>
                <a:latin typeface="Avenir"/>
                <a:ea typeface="Avenir"/>
                <a:cs typeface="Avenir"/>
                <a:sym typeface="Avenir"/>
              </a:rPr>
              <a:t>Surveys were designed to test:</a:t>
            </a:r>
          </a:p>
          <a:p>
            <a:pPr marL="342900" marR="0" lvl="0" indent="-342900" algn="l" rtl="0">
              <a:lnSpc>
                <a:spcPct val="100000"/>
              </a:lnSpc>
              <a:spcBef>
                <a:spcPts val="0"/>
              </a:spcBef>
              <a:spcAft>
                <a:spcPts val="0"/>
              </a:spcAft>
              <a:buClr>
                <a:srgbClr val="212121"/>
              </a:buClr>
              <a:buSzPct val="100000"/>
              <a:buFont typeface="Arial"/>
              <a:buAutoNum type="arabicPeriod"/>
            </a:pPr>
            <a:r>
              <a:rPr lang="en-US" sz="1400" b="0" i="0" u="none" strike="noStrike" cap="none">
                <a:solidFill>
                  <a:srgbClr val="212121"/>
                </a:solidFill>
                <a:latin typeface="Avenir"/>
                <a:ea typeface="Avenir"/>
                <a:cs typeface="Avenir"/>
                <a:sym typeface="Avenir"/>
              </a:rPr>
              <a:t>Demand</a:t>
            </a:r>
          </a:p>
          <a:p>
            <a:pPr marL="342900" marR="0" lvl="0" indent="-342900" algn="l" rtl="0">
              <a:lnSpc>
                <a:spcPct val="100000"/>
              </a:lnSpc>
              <a:spcBef>
                <a:spcPts val="0"/>
              </a:spcBef>
              <a:spcAft>
                <a:spcPts val="0"/>
              </a:spcAft>
              <a:buClr>
                <a:srgbClr val="212121"/>
              </a:buClr>
              <a:buSzPct val="100000"/>
              <a:buFont typeface="Arial"/>
              <a:buAutoNum type="arabicPeriod"/>
            </a:pPr>
            <a:r>
              <a:rPr lang="en-US" sz="1400" b="0" i="0" u="none" strike="noStrike" cap="none">
                <a:solidFill>
                  <a:srgbClr val="212121"/>
                </a:solidFill>
                <a:latin typeface="Avenir"/>
                <a:ea typeface="Avenir"/>
                <a:cs typeface="Avenir"/>
                <a:sym typeface="Avenir"/>
              </a:rPr>
              <a:t>Accessibility</a:t>
            </a:r>
          </a:p>
          <a:p>
            <a:pPr marL="342900" marR="0" lvl="0" indent="-342900" algn="l" rtl="0">
              <a:lnSpc>
                <a:spcPct val="100000"/>
              </a:lnSpc>
              <a:spcBef>
                <a:spcPts val="0"/>
              </a:spcBef>
              <a:spcAft>
                <a:spcPts val="0"/>
              </a:spcAft>
              <a:buClr>
                <a:srgbClr val="212121"/>
              </a:buClr>
              <a:buSzPct val="100000"/>
              <a:buFont typeface="Arial"/>
              <a:buAutoNum type="arabicPeriod"/>
            </a:pPr>
            <a:r>
              <a:rPr lang="en-US" sz="1400" b="0" i="0" u="none" strike="noStrike" cap="none">
                <a:solidFill>
                  <a:srgbClr val="212121"/>
                </a:solidFill>
                <a:latin typeface="Avenir"/>
                <a:ea typeface="Avenir"/>
                <a:cs typeface="Avenir"/>
                <a:sym typeface="Avenir"/>
              </a:rPr>
              <a:t>Supply</a:t>
            </a:r>
          </a:p>
          <a:p>
            <a:pPr marL="342900" marR="0" lvl="0" indent="-342900" algn="l" rtl="0">
              <a:lnSpc>
                <a:spcPct val="100000"/>
              </a:lnSpc>
              <a:spcBef>
                <a:spcPts val="0"/>
              </a:spcBef>
              <a:spcAft>
                <a:spcPts val="0"/>
              </a:spcAft>
              <a:buClr>
                <a:srgbClr val="212121"/>
              </a:buClr>
              <a:buSzPct val="100000"/>
              <a:buFont typeface="Arial"/>
              <a:buAutoNum type="arabicPeriod"/>
            </a:pPr>
            <a:r>
              <a:rPr lang="en-US" sz="1400" b="0" i="0" u="none" strike="noStrike" cap="none">
                <a:solidFill>
                  <a:srgbClr val="212121"/>
                </a:solidFill>
                <a:latin typeface="Avenir"/>
                <a:ea typeface="Avenir"/>
                <a:cs typeface="Avenir"/>
                <a:sym typeface="Avenir"/>
              </a:rPr>
              <a:t>Alternatives</a:t>
            </a:r>
          </a:p>
        </p:txBody>
      </p:sp>
      <p:sp>
        <p:nvSpPr>
          <p:cNvPr id="1652" name="Shape 1652"/>
          <p:cNvSpPr/>
          <p:nvPr/>
        </p:nvSpPr>
        <p:spPr>
          <a:xfrm>
            <a:off x="2472367" y="3617827"/>
            <a:ext cx="4104000" cy="1276200"/>
          </a:xfrm>
          <a:prstGeom prst="roundRect">
            <a:avLst>
              <a:gd name="adj" fmla="val 16667"/>
            </a:avLst>
          </a:prstGeom>
          <a:solidFill>
            <a:srgbClr val="D8D8D8"/>
          </a:solidFill>
          <a:ln>
            <a:noFill/>
          </a:ln>
        </p:spPr>
        <p:txBody>
          <a:bodyPr wrap="square" lIns="91425" tIns="91425" rIns="91425" bIns="91425" anchor="ctr" anchorCtr="0">
            <a:noAutofit/>
          </a:bodyPr>
          <a:lstStyle/>
          <a:p>
            <a:pPr marL="0" marR="0" lvl="0" indent="-22225" algn="l" rtl="0">
              <a:lnSpc>
                <a:spcPct val="100000"/>
              </a:lnSpc>
              <a:spcBef>
                <a:spcPts val="0"/>
              </a:spcBef>
              <a:spcAft>
                <a:spcPts val="0"/>
              </a:spcAft>
              <a:buClr>
                <a:srgbClr val="212121"/>
              </a:buClr>
              <a:buSzPct val="25000"/>
              <a:buFont typeface="Avenir"/>
              <a:buNone/>
            </a:pPr>
            <a:r>
              <a:rPr lang="en-US" sz="1400" b="0" i="0" u="none" strike="noStrike" cap="none">
                <a:solidFill>
                  <a:srgbClr val="212121"/>
                </a:solidFill>
                <a:latin typeface="Avenir"/>
                <a:ea typeface="Avenir"/>
                <a:cs typeface="Avenir"/>
                <a:sym typeface="Avenir"/>
              </a:rPr>
              <a:t>Surveys were distributed to through facebook:</a:t>
            </a:r>
          </a:p>
          <a:p>
            <a:pPr marL="342900" marR="0" lvl="0" indent="-342900" algn="l" rtl="0">
              <a:lnSpc>
                <a:spcPct val="100000"/>
              </a:lnSpc>
              <a:spcBef>
                <a:spcPts val="0"/>
              </a:spcBef>
              <a:spcAft>
                <a:spcPts val="0"/>
              </a:spcAft>
              <a:buClr>
                <a:srgbClr val="212121"/>
              </a:buClr>
              <a:buSzPct val="100000"/>
              <a:buFont typeface="Arial"/>
              <a:buAutoNum type="arabicPeriod"/>
            </a:pPr>
            <a:r>
              <a:rPr lang="en-US" sz="1400" b="0" i="0" u="none" strike="noStrike" cap="none">
                <a:solidFill>
                  <a:srgbClr val="212121"/>
                </a:solidFill>
                <a:latin typeface="Avenir"/>
                <a:ea typeface="Avenir"/>
                <a:cs typeface="Avenir"/>
                <a:sym typeface="Avenir"/>
              </a:rPr>
              <a:t>To university students</a:t>
            </a:r>
          </a:p>
          <a:p>
            <a:pPr marL="342900" marR="0" lvl="0" indent="-342900" algn="l" rtl="0">
              <a:lnSpc>
                <a:spcPct val="100000"/>
              </a:lnSpc>
              <a:spcBef>
                <a:spcPts val="0"/>
              </a:spcBef>
              <a:spcAft>
                <a:spcPts val="0"/>
              </a:spcAft>
              <a:buClr>
                <a:srgbClr val="212121"/>
              </a:buClr>
              <a:buSzPct val="100000"/>
              <a:buFont typeface="Arial"/>
              <a:buAutoNum type="arabicPeriod"/>
            </a:pPr>
            <a:r>
              <a:rPr lang="en-US" sz="1400" b="0" i="0" u="none" strike="noStrike" cap="none">
                <a:solidFill>
                  <a:srgbClr val="212121"/>
                </a:solidFill>
                <a:latin typeface="Avenir"/>
                <a:ea typeface="Avenir"/>
                <a:cs typeface="Avenir"/>
                <a:sym typeface="Avenir"/>
              </a:rPr>
              <a:t>To HSC students</a:t>
            </a:r>
          </a:p>
          <a:p>
            <a:pPr marL="342900" marR="0" lvl="0" indent="-342900" algn="l" rtl="0">
              <a:lnSpc>
                <a:spcPct val="100000"/>
              </a:lnSpc>
              <a:spcBef>
                <a:spcPts val="0"/>
              </a:spcBef>
              <a:spcAft>
                <a:spcPts val="0"/>
              </a:spcAft>
              <a:buClr>
                <a:srgbClr val="212121"/>
              </a:buClr>
              <a:buSzPct val="100000"/>
              <a:buFont typeface="Arial"/>
              <a:buAutoNum type="arabicPeriod"/>
            </a:pPr>
            <a:r>
              <a:rPr lang="en-US" sz="1400" b="0" i="0" u="none" strike="noStrike" cap="none">
                <a:solidFill>
                  <a:srgbClr val="212121"/>
                </a:solidFill>
                <a:latin typeface="Avenir"/>
                <a:ea typeface="Avenir"/>
                <a:cs typeface="Avenir"/>
                <a:sym typeface="Avenir"/>
              </a:rPr>
              <a:t>To friends and family aged 12-25</a:t>
            </a:r>
          </a:p>
          <a:p>
            <a:pPr marL="342900" marR="0" lvl="0" indent="-431800" algn="l" rtl="0">
              <a:lnSpc>
                <a:spcPct val="100000"/>
              </a:lnSpc>
              <a:spcBef>
                <a:spcPts val="0"/>
              </a:spcBef>
              <a:spcAft>
                <a:spcPts val="0"/>
              </a:spcAft>
              <a:buClr>
                <a:srgbClr val="000000"/>
              </a:buClr>
              <a:buFont typeface="Arial"/>
              <a:buNone/>
            </a:pPr>
            <a:endParaRPr sz="1400" b="0" i="0" u="none" strike="noStrike" cap="none">
              <a:solidFill>
                <a:srgbClr val="212121"/>
              </a:solidFill>
              <a:latin typeface="Avenir"/>
              <a:ea typeface="Avenir"/>
              <a:cs typeface="Avenir"/>
              <a:sym typeface="Avenir"/>
            </a:endParaRPr>
          </a:p>
        </p:txBody>
      </p:sp>
      <p:sp>
        <p:nvSpPr>
          <p:cNvPr id="1653" name="Shape 1653"/>
          <p:cNvSpPr/>
          <p:nvPr/>
        </p:nvSpPr>
        <p:spPr>
          <a:xfrm>
            <a:off x="4356217" y="5021972"/>
            <a:ext cx="4104000" cy="1151400"/>
          </a:xfrm>
          <a:prstGeom prst="roundRect">
            <a:avLst>
              <a:gd name="adj" fmla="val 16667"/>
            </a:avLst>
          </a:prstGeom>
          <a:solidFill>
            <a:srgbClr val="D8D8D8"/>
          </a:solidFill>
          <a:ln>
            <a:noFill/>
          </a:ln>
        </p:spPr>
        <p:txBody>
          <a:bodyPr wrap="square" lIns="91425" tIns="91425" rIns="91425" bIns="91425" anchor="ctr" anchorCtr="0">
            <a:noAutofit/>
          </a:bodyPr>
          <a:lstStyle/>
          <a:p>
            <a:pPr marL="0" marR="0" lvl="0" indent="-22225" algn="l" rtl="0">
              <a:lnSpc>
                <a:spcPct val="100000"/>
              </a:lnSpc>
              <a:spcBef>
                <a:spcPts val="0"/>
              </a:spcBef>
              <a:spcAft>
                <a:spcPts val="0"/>
              </a:spcAft>
              <a:buClr>
                <a:srgbClr val="212121"/>
              </a:buClr>
              <a:buSzPct val="25000"/>
              <a:buFont typeface="Avenir"/>
              <a:buNone/>
            </a:pPr>
            <a:r>
              <a:rPr lang="en-US" sz="1400" b="0" i="0" u="none" strike="noStrike" cap="none">
                <a:solidFill>
                  <a:srgbClr val="212121"/>
                </a:solidFill>
                <a:latin typeface="Avenir"/>
                <a:ea typeface="Avenir"/>
                <a:cs typeface="Avenir"/>
                <a:sym typeface="Avenir"/>
              </a:rPr>
              <a:t>The survey distributed to university students received 102 responses.</a:t>
            </a:r>
          </a:p>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212121"/>
              </a:solidFill>
              <a:latin typeface="Avenir"/>
              <a:ea typeface="Avenir"/>
              <a:cs typeface="Avenir"/>
              <a:sym typeface="Avenir"/>
            </a:endParaRPr>
          </a:p>
          <a:p>
            <a:pPr marL="0" marR="0" lvl="0" indent="-22225" algn="l" rtl="0">
              <a:lnSpc>
                <a:spcPct val="100000"/>
              </a:lnSpc>
              <a:spcBef>
                <a:spcPts val="0"/>
              </a:spcBef>
              <a:spcAft>
                <a:spcPts val="0"/>
              </a:spcAft>
              <a:buClr>
                <a:srgbClr val="212121"/>
              </a:buClr>
              <a:buSzPct val="25000"/>
              <a:buFont typeface="Avenir"/>
              <a:buNone/>
            </a:pPr>
            <a:r>
              <a:rPr lang="en-US" sz="1400" b="0" i="0" u="none" strike="noStrike" cap="none">
                <a:solidFill>
                  <a:srgbClr val="212121"/>
                </a:solidFill>
                <a:latin typeface="Avenir"/>
                <a:ea typeface="Avenir"/>
                <a:cs typeface="Avenir"/>
                <a:sym typeface="Avenir"/>
              </a:rPr>
              <a:t>The survey distributed to high school students received 38 responses.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Shape 1658"/>
          <p:cNvSpPr txBox="1"/>
          <p:nvPr/>
        </p:nvSpPr>
        <p:spPr>
          <a:xfrm>
            <a:off x="380424" y="123426"/>
            <a:ext cx="7224708" cy="707886"/>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rgbClr val="000000"/>
              </a:buClr>
              <a:buSzPct val="25000"/>
              <a:buFont typeface="Avenir"/>
              <a:buNone/>
            </a:pPr>
            <a:r>
              <a:rPr lang="en-US" sz="2000" b="0" i="0" u="none" strike="noStrike" cap="none">
                <a:solidFill>
                  <a:srgbClr val="000000"/>
                </a:solidFill>
                <a:latin typeface="Avenir"/>
                <a:ea typeface="Avenir"/>
                <a:cs typeface="Avenir"/>
                <a:sym typeface="Avenir"/>
              </a:rPr>
              <a:t/>
            </a:r>
            <a:br>
              <a:rPr lang="en-US" sz="2000" b="0" i="0" u="none" strike="noStrike" cap="none">
                <a:solidFill>
                  <a:srgbClr val="000000"/>
                </a:solidFill>
                <a:latin typeface="Avenir"/>
                <a:ea typeface="Avenir"/>
                <a:cs typeface="Avenir"/>
                <a:sym typeface="Avenir"/>
              </a:rPr>
            </a:br>
            <a:r>
              <a:rPr lang="en-US" sz="2000" b="0" i="0" u="none" strike="noStrike" cap="none">
                <a:solidFill>
                  <a:srgbClr val="000000"/>
                </a:solidFill>
                <a:latin typeface="Avenir"/>
                <a:ea typeface="Avenir"/>
                <a:cs typeface="Avenir"/>
                <a:sym typeface="Avenir"/>
              </a:rPr>
              <a:t>Appendix B2: University Survey</a:t>
            </a:r>
          </a:p>
        </p:txBody>
      </p:sp>
      <p:sp>
        <p:nvSpPr>
          <p:cNvPr id="1659" name="Shape 1659"/>
          <p:cNvSpPr/>
          <p:nvPr/>
        </p:nvSpPr>
        <p:spPr>
          <a:xfrm>
            <a:off x="380424" y="1467473"/>
            <a:ext cx="8327158" cy="5124480"/>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How aware are you of the personal and professional benefits of external opportunities for university students?</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How often do you see a career related event advertised?</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Where have you seen/heard these opportunities? </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How interested are you in attending career related events?</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Have you attended any events the last 6 months?</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If you answered yes, what events do you usually go to? </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What captures your first interest to go to a career related event when you see it online? </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How satisfied are you with the experience given?</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How convenient did you find it to attend the event?</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Would you be more likely to attend an event either:</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What opportunities interest you the most? </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Other than the options in question 11, what else would you like to see</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Do you feel connected, aware and informed enough about opportunities?</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How you be interested in a consolidated platform for uni, career specific opportunities (similar to seek.com)</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What year of study are you in?</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What faculty are you in?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Shape 1664"/>
          <p:cNvSpPr txBox="1"/>
          <p:nvPr/>
        </p:nvSpPr>
        <p:spPr>
          <a:xfrm>
            <a:off x="380424" y="123426"/>
            <a:ext cx="7224600" cy="708000"/>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rgbClr val="000000"/>
              </a:buClr>
              <a:buSzPct val="25000"/>
              <a:buFont typeface="Avenir"/>
              <a:buNone/>
            </a:pPr>
            <a:r>
              <a:rPr lang="en-US" sz="2000" b="0" i="0" u="none" strike="noStrike" cap="none">
                <a:solidFill>
                  <a:srgbClr val="000000"/>
                </a:solidFill>
                <a:latin typeface="Avenir"/>
                <a:ea typeface="Avenir"/>
                <a:cs typeface="Avenir"/>
                <a:sym typeface="Avenir"/>
              </a:rPr>
              <a:t/>
            </a:r>
            <a:br>
              <a:rPr lang="en-US" sz="2000" b="0" i="0" u="none" strike="noStrike" cap="none">
                <a:solidFill>
                  <a:srgbClr val="000000"/>
                </a:solidFill>
                <a:latin typeface="Avenir"/>
                <a:ea typeface="Avenir"/>
                <a:cs typeface="Avenir"/>
                <a:sym typeface="Avenir"/>
              </a:rPr>
            </a:br>
            <a:r>
              <a:rPr lang="en-US" sz="2000" b="0" i="0" u="none" strike="noStrike" cap="none">
                <a:solidFill>
                  <a:srgbClr val="000000"/>
                </a:solidFill>
                <a:latin typeface="Avenir"/>
                <a:ea typeface="Avenir"/>
                <a:cs typeface="Avenir"/>
                <a:sym typeface="Avenir"/>
              </a:rPr>
              <a:t>Appendix B3: High School Survey</a:t>
            </a:r>
          </a:p>
        </p:txBody>
      </p:sp>
      <p:sp>
        <p:nvSpPr>
          <p:cNvPr id="1665" name="Shape 1665"/>
          <p:cNvSpPr/>
          <p:nvPr/>
        </p:nvSpPr>
        <p:spPr>
          <a:xfrm>
            <a:off x="380424" y="1475507"/>
            <a:ext cx="8264700" cy="3524100"/>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Are you aware of external career related opportunities for high school students?</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How often do you see a career related event advertised?</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How interested are you in attending career related events?</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Have you attended any events in the last 6 months?</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How satisfied are you with the experience given?</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How convenient did you find it to attend the event?</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Would you more likely to attend a career related event either:</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What opportunities interest you the most? (Please select more than one option if applicable)</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Other than the options in question 8, what else would you like to see</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What year are you in?</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What school do you go to?</a:t>
            </a:r>
          </a:p>
          <a:p>
            <a:pPr marL="342900" marR="0" lvl="0" indent="-342900" algn="l" rtl="0">
              <a:lnSpc>
                <a:spcPct val="100000"/>
              </a:lnSpc>
              <a:spcBef>
                <a:spcPts val="600"/>
              </a:spcBef>
              <a:spcAft>
                <a:spcPts val="0"/>
              </a:spcAft>
              <a:buClr>
                <a:srgbClr val="000000"/>
              </a:buClr>
              <a:buSzPct val="100000"/>
              <a:buFont typeface="Arial"/>
              <a:buAutoNum type="arabicPeriod"/>
            </a:pPr>
            <a:r>
              <a:rPr lang="en-US" sz="1400" b="0" i="0" u="none" strike="noStrike" cap="none">
                <a:solidFill>
                  <a:srgbClr val="000000"/>
                </a:solidFill>
                <a:latin typeface="Avenir"/>
                <a:ea typeface="Avenir"/>
                <a:cs typeface="Avenir"/>
                <a:sym typeface="Avenir"/>
              </a:rPr>
              <a:t>What is your sex?</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Shape 1670"/>
          <p:cNvSpPr txBox="1"/>
          <p:nvPr/>
        </p:nvSpPr>
        <p:spPr>
          <a:xfrm>
            <a:off x="315308" y="218779"/>
            <a:ext cx="6566400" cy="708000"/>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chemeClr val="dk1"/>
              </a:buClr>
              <a:buSzPct val="25000"/>
              <a:buFont typeface="Avenir"/>
              <a:buNone/>
            </a:pPr>
            <a:r>
              <a:rPr lang="en-US" sz="2000" b="0" i="0" u="none" strike="noStrike" cap="none">
                <a:solidFill>
                  <a:schemeClr val="dk1"/>
                </a:solidFill>
                <a:latin typeface="Avenir"/>
                <a:ea typeface="Avenir"/>
                <a:cs typeface="Avenir"/>
                <a:sym typeface="Avenir"/>
              </a:rPr>
              <a:t>Appendix C1: Survey results - users want to feel connected </a:t>
            </a:r>
          </a:p>
        </p:txBody>
      </p:sp>
      <p:sp>
        <p:nvSpPr>
          <p:cNvPr id="1671" name="Shape 1671"/>
          <p:cNvSpPr txBox="1"/>
          <p:nvPr/>
        </p:nvSpPr>
        <p:spPr>
          <a:xfrm>
            <a:off x="6289350" y="5873300"/>
            <a:ext cx="3000000" cy="1451100"/>
          </a:xfrm>
          <a:prstGeom prst="rect">
            <a:avLst/>
          </a:prstGeom>
          <a:noFill/>
          <a:ln>
            <a:noFill/>
          </a:ln>
        </p:spPr>
        <p:txBody>
          <a:bodyPr wrap="square" lIns="91425" tIns="91425" rIns="91425" bIns="91425" anchor="ctr" anchorCtr="0">
            <a:noAutofit/>
          </a:bodyPr>
          <a:lstStyle/>
          <a:p>
            <a:pPr marL="0" marR="0" lvl="0" indent="-14287" algn="ctr" rtl="0">
              <a:lnSpc>
                <a:spcPct val="100000"/>
              </a:lnSpc>
              <a:spcBef>
                <a:spcPts val="0"/>
              </a:spcBef>
              <a:spcAft>
                <a:spcPts val="0"/>
              </a:spcAft>
              <a:buClr>
                <a:schemeClr val="dk1"/>
              </a:buClr>
              <a:buSzPct val="25000"/>
              <a:buFont typeface="Roboto"/>
              <a:buNone/>
            </a:pPr>
            <a:r>
              <a:rPr lang="en-US" sz="900" b="1" i="0" u="none" strike="noStrike" cap="none">
                <a:solidFill>
                  <a:schemeClr val="dk1"/>
                </a:solidFill>
                <a:latin typeface="Roboto"/>
                <a:ea typeface="Roboto"/>
                <a:cs typeface="Roboto"/>
                <a:sym typeface="Roboto"/>
              </a:rPr>
              <a:t>SOURCES</a:t>
            </a:r>
          </a:p>
          <a:p>
            <a:pPr marL="0" marR="0" lvl="0" indent="-14287" algn="ctr" rtl="0">
              <a:lnSpc>
                <a:spcPct val="100000"/>
              </a:lnSpc>
              <a:spcBef>
                <a:spcPts val="0"/>
              </a:spcBef>
              <a:spcAft>
                <a:spcPts val="0"/>
              </a:spcAft>
              <a:buClr>
                <a:schemeClr val="dk1"/>
              </a:buClr>
              <a:buSzPct val="25000"/>
              <a:buFont typeface="Roboto"/>
              <a:buNone/>
            </a:pPr>
            <a:r>
              <a:rPr lang="en-US" sz="900" b="0" i="0" u="none" strike="noStrike" cap="none">
                <a:solidFill>
                  <a:schemeClr val="dk1"/>
                </a:solidFill>
                <a:latin typeface="Roboto"/>
                <a:ea typeface="Roboto"/>
                <a:cs typeface="Roboto"/>
                <a:sym typeface="Roboto"/>
              </a:rPr>
              <a:t>Uni: https://goo.gl/forms/xJfYBNZwSqI0V2gR2</a:t>
            </a:r>
          </a:p>
          <a:p>
            <a:pPr marL="0" marR="0" lvl="0" indent="-14287" algn="ctr" rtl="0">
              <a:lnSpc>
                <a:spcPct val="100000"/>
              </a:lnSpc>
              <a:spcBef>
                <a:spcPts val="0"/>
              </a:spcBef>
              <a:spcAft>
                <a:spcPts val="0"/>
              </a:spcAft>
              <a:buClr>
                <a:schemeClr val="dk1"/>
              </a:buClr>
              <a:buSzPct val="25000"/>
              <a:buFont typeface="Roboto"/>
              <a:buNone/>
            </a:pPr>
            <a:r>
              <a:rPr lang="en-US" sz="900" b="0" i="0" u="none" strike="noStrike" cap="none">
                <a:solidFill>
                  <a:schemeClr val="dk1"/>
                </a:solidFill>
                <a:latin typeface="Roboto"/>
                <a:ea typeface="Roboto"/>
                <a:cs typeface="Roboto"/>
                <a:sym typeface="Roboto"/>
              </a:rPr>
              <a:t>HS: https://goo.gl/forms/4dDN8pntGEMRk90w2</a:t>
            </a:r>
          </a:p>
        </p:txBody>
      </p:sp>
      <p:pic>
        <p:nvPicPr>
          <p:cNvPr id="1672" name="Shape 1672"/>
          <p:cNvPicPr preferRelativeResize="0"/>
          <p:nvPr/>
        </p:nvPicPr>
        <p:blipFill rotWithShape="1">
          <a:blip r:embed="rId3">
            <a:alphaModFix/>
          </a:blip>
          <a:srcRect/>
          <a:stretch/>
        </p:blipFill>
        <p:spPr>
          <a:xfrm>
            <a:off x="447150" y="1309875"/>
            <a:ext cx="3912869" cy="2219531"/>
          </a:xfrm>
          <a:prstGeom prst="rect">
            <a:avLst/>
          </a:prstGeom>
          <a:noFill/>
          <a:ln>
            <a:noFill/>
          </a:ln>
        </p:spPr>
      </p:pic>
      <p:pic>
        <p:nvPicPr>
          <p:cNvPr id="1673" name="Shape 1673"/>
          <p:cNvPicPr preferRelativeResize="0"/>
          <p:nvPr/>
        </p:nvPicPr>
        <p:blipFill rotWithShape="1">
          <a:blip r:embed="rId4">
            <a:alphaModFix/>
          </a:blip>
          <a:srcRect/>
          <a:stretch/>
        </p:blipFill>
        <p:spPr>
          <a:xfrm>
            <a:off x="4819930" y="1271950"/>
            <a:ext cx="3845964" cy="2297686"/>
          </a:xfrm>
          <a:prstGeom prst="rect">
            <a:avLst/>
          </a:prstGeom>
          <a:noFill/>
          <a:ln>
            <a:noFill/>
          </a:ln>
        </p:spPr>
      </p:pic>
      <p:pic>
        <p:nvPicPr>
          <p:cNvPr id="1674" name="Shape 1674"/>
          <p:cNvPicPr preferRelativeResize="0"/>
          <p:nvPr/>
        </p:nvPicPr>
        <p:blipFill rotWithShape="1">
          <a:blip r:embed="rId5">
            <a:alphaModFix/>
          </a:blip>
          <a:srcRect/>
          <a:stretch/>
        </p:blipFill>
        <p:spPr>
          <a:xfrm>
            <a:off x="549350" y="3771507"/>
            <a:ext cx="3321896" cy="1959207"/>
          </a:xfrm>
          <a:prstGeom prst="rect">
            <a:avLst/>
          </a:prstGeom>
          <a:noFill/>
          <a:ln w="12700" cap="flat" cmpd="sng">
            <a:solidFill>
              <a:srgbClr val="FFD966"/>
            </a:solidFill>
            <a:prstDash val="solid"/>
            <a:miter lim="8000"/>
            <a:headEnd type="none" w="med" len="med"/>
            <a:tailEnd type="none" w="med" len="med"/>
          </a:ln>
        </p:spPr>
      </p:pic>
      <p:pic>
        <p:nvPicPr>
          <p:cNvPr id="1675" name="Shape 1675"/>
          <p:cNvPicPr preferRelativeResize="0"/>
          <p:nvPr/>
        </p:nvPicPr>
        <p:blipFill rotWithShape="1">
          <a:blip r:embed="rId6">
            <a:alphaModFix/>
          </a:blip>
          <a:srcRect/>
          <a:stretch/>
        </p:blipFill>
        <p:spPr>
          <a:xfrm>
            <a:off x="5317525" y="3681785"/>
            <a:ext cx="3324132" cy="2129109"/>
          </a:xfrm>
          <a:prstGeom prst="rect">
            <a:avLst/>
          </a:prstGeom>
          <a:noFill/>
          <a:ln w="12700" cap="flat" cmpd="sng">
            <a:solidFill>
              <a:srgbClr val="FFD966"/>
            </a:solidFill>
            <a:prstDash val="solid"/>
            <a:miter lim="8000"/>
            <a:headEnd type="none" w="med" len="med"/>
            <a:tailEnd type="none" w="med" len="me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Shape 1680"/>
          <p:cNvSpPr txBox="1"/>
          <p:nvPr/>
        </p:nvSpPr>
        <p:spPr>
          <a:xfrm>
            <a:off x="315308" y="218779"/>
            <a:ext cx="6566400" cy="708000"/>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chemeClr val="dk1"/>
              </a:buClr>
              <a:buSzPct val="25000"/>
              <a:buFont typeface="Avenir"/>
              <a:buNone/>
            </a:pPr>
            <a:r>
              <a:rPr lang="en-US" sz="2000" b="0" i="0" u="none" strike="noStrike" cap="none">
                <a:solidFill>
                  <a:schemeClr val="dk1"/>
                </a:solidFill>
                <a:latin typeface="Avenir"/>
                <a:ea typeface="Avenir"/>
                <a:cs typeface="Avenir"/>
                <a:sym typeface="Avenir"/>
              </a:rPr>
              <a:t>Appendix C2: Surveys demonstrates that users want to feel connected, would seek x, y, z</a:t>
            </a:r>
          </a:p>
        </p:txBody>
      </p:sp>
      <p:pic>
        <p:nvPicPr>
          <p:cNvPr id="1681" name="Shape 1681"/>
          <p:cNvPicPr preferRelativeResize="0"/>
          <p:nvPr/>
        </p:nvPicPr>
        <p:blipFill rotWithShape="1">
          <a:blip r:embed="rId3">
            <a:alphaModFix/>
          </a:blip>
          <a:srcRect/>
          <a:stretch/>
        </p:blipFill>
        <p:spPr>
          <a:xfrm>
            <a:off x="523525" y="4207652"/>
            <a:ext cx="3836093" cy="1625660"/>
          </a:xfrm>
          <a:prstGeom prst="rect">
            <a:avLst/>
          </a:prstGeom>
          <a:noFill/>
          <a:ln>
            <a:noFill/>
          </a:ln>
        </p:spPr>
      </p:pic>
      <p:pic>
        <p:nvPicPr>
          <p:cNvPr id="1682" name="Shape 1682"/>
          <p:cNvPicPr preferRelativeResize="0"/>
          <p:nvPr/>
        </p:nvPicPr>
        <p:blipFill rotWithShape="1">
          <a:blip r:embed="rId4">
            <a:alphaModFix/>
          </a:blip>
          <a:srcRect/>
          <a:stretch/>
        </p:blipFill>
        <p:spPr>
          <a:xfrm>
            <a:off x="315300" y="2426139"/>
            <a:ext cx="4253938" cy="1543009"/>
          </a:xfrm>
          <a:prstGeom prst="rect">
            <a:avLst/>
          </a:prstGeom>
          <a:noFill/>
          <a:ln>
            <a:noFill/>
          </a:ln>
        </p:spPr>
      </p:pic>
      <p:pic>
        <p:nvPicPr>
          <p:cNvPr id="1683" name="Shape 1683"/>
          <p:cNvPicPr preferRelativeResize="0"/>
          <p:nvPr/>
        </p:nvPicPr>
        <p:blipFill rotWithShape="1">
          <a:blip r:embed="rId5">
            <a:alphaModFix/>
          </a:blip>
          <a:srcRect/>
          <a:stretch/>
        </p:blipFill>
        <p:spPr>
          <a:xfrm>
            <a:off x="5023350" y="4140750"/>
            <a:ext cx="3730260" cy="1688077"/>
          </a:xfrm>
          <a:prstGeom prst="rect">
            <a:avLst/>
          </a:prstGeom>
          <a:noFill/>
          <a:ln>
            <a:noFill/>
          </a:ln>
        </p:spPr>
      </p:pic>
      <p:pic>
        <p:nvPicPr>
          <p:cNvPr id="1684" name="Shape 1684"/>
          <p:cNvPicPr preferRelativeResize="0"/>
          <p:nvPr/>
        </p:nvPicPr>
        <p:blipFill rotWithShape="1">
          <a:blip r:embed="rId6">
            <a:alphaModFix/>
          </a:blip>
          <a:srcRect/>
          <a:stretch/>
        </p:blipFill>
        <p:spPr>
          <a:xfrm>
            <a:off x="4919600" y="2343577"/>
            <a:ext cx="3768373" cy="1625803"/>
          </a:xfrm>
          <a:prstGeom prst="rect">
            <a:avLst/>
          </a:prstGeom>
          <a:noFill/>
          <a:ln>
            <a:noFill/>
          </a:ln>
        </p:spPr>
      </p:pic>
      <p:sp>
        <p:nvSpPr>
          <p:cNvPr id="1685" name="Shape 1685"/>
          <p:cNvSpPr txBox="1"/>
          <p:nvPr/>
        </p:nvSpPr>
        <p:spPr>
          <a:xfrm>
            <a:off x="3072000" y="5318950"/>
            <a:ext cx="3000000" cy="1451100"/>
          </a:xfrm>
          <a:prstGeom prst="rect">
            <a:avLst/>
          </a:prstGeom>
          <a:noFill/>
          <a:ln>
            <a:noFill/>
          </a:ln>
        </p:spPr>
        <p:txBody>
          <a:bodyPr wrap="square" lIns="91425" tIns="91425" rIns="91425" bIns="91425" anchor="ctr" anchorCtr="0">
            <a:noAutofit/>
          </a:bodyPr>
          <a:lstStyle/>
          <a:p>
            <a:pPr marL="0" marR="0" lvl="0" indent="-14287" algn="ctr" rtl="0">
              <a:lnSpc>
                <a:spcPct val="100000"/>
              </a:lnSpc>
              <a:spcBef>
                <a:spcPts val="0"/>
              </a:spcBef>
              <a:spcAft>
                <a:spcPts val="0"/>
              </a:spcAft>
              <a:buClr>
                <a:schemeClr val="dk1"/>
              </a:buClr>
              <a:buSzPct val="25000"/>
              <a:buFont typeface="Roboto"/>
              <a:buNone/>
            </a:pPr>
            <a:r>
              <a:rPr lang="en-US" sz="900" b="1" i="0" u="none" strike="noStrike" cap="none">
                <a:solidFill>
                  <a:schemeClr val="dk1"/>
                </a:solidFill>
                <a:latin typeface="Roboto"/>
                <a:ea typeface="Roboto"/>
                <a:cs typeface="Roboto"/>
                <a:sym typeface="Roboto"/>
              </a:rPr>
              <a:t>SOURCES</a:t>
            </a:r>
          </a:p>
          <a:p>
            <a:pPr marL="0" marR="0" lvl="0" indent="-14287" algn="ctr" rtl="0">
              <a:lnSpc>
                <a:spcPct val="100000"/>
              </a:lnSpc>
              <a:spcBef>
                <a:spcPts val="0"/>
              </a:spcBef>
              <a:spcAft>
                <a:spcPts val="0"/>
              </a:spcAft>
              <a:buClr>
                <a:schemeClr val="dk1"/>
              </a:buClr>
              <a:buSzPct val="25000"/>
              <a:buFont typeface="Roboto"/>
              <a:buNone/>
            </a:pPr>
            <a:r>
              <a:rPr lang="en-US" sz="900" b="0" i="0" u="none" strike="noStrike" cap="none">
                <a:solidFill>
                  <a:schemeClr val="dk1"/>
                </a:solidFill>
                <a:latin typeface="Roboto"/>
                <a:ea typeface="Roboto"/>
                <a:cs typeface="Roboto"/>
                <a:sym typeface="Roboto"/>
              </a:rPr>
              <a:t>Uni: https://goo.gl/forms/xJfYBNZwSqI0V2gR2</a:t>
            </a:r>
          </a:p>
          <a:p>
            <a:pPr marL="0" marR="0" lvl="0" indent="-14287" algn="ctr" rtl="0">
              <a:lnSpc>
                <a:spcPct val="100000"/>
              </a:lnSpc>
              <a:spcBef>
                <a:spcPts val="0"/>
              </a:spcBef>
              <a:spcAft>
                <a:spcPts val="0"/>
              </a:spcAft>
              <a:buClr>
                <a:schemeClr val="dk1"/>
              </a:buClr>
              <a:buSzPct val="25000"/>
              <a:buFont typeface="Roboto"/>
              <a:buNone/>
            </a:pPr>
            <a:r>
              <a:rPr lang="en-US" sz="900" b="0" i="0" u="none" strike="noStrike" cap="none">
                <a:solidFill>
                  <a:schemeClr val="dk1"/>
                </a:solidFill>
                <a:latin typeface="Roboto"/>
                <a:ea typeface="Roboto"/>
                <a:cs typeface="Roboto"/>
                <a:sym typeface="Roboto"/>
              </a:rPr>
              <a:t>HS: https://goo.gl/forms/4dDN8pntGEMRk90w2</a:t>
            </a:r>
          </a:p>
        </p:txBody>
      </p:sp>
      <p:sp>
        <p:nvSpPr>
          <p:cNvPr id="1686" name="Shape 1686"/>
          <p:cNvSpPr/>
          <p:nvPr/>
        </p:nvSpPr>
        <p:spPr>
          <a:xfrm>
            <a:off x="380425" y="1082825"/>
            <a:ext cx="3931200" cy="1104600"/>
          </a:xfrm>
          <a:prstGeom prst="roundRect">
            <a:avLst>
              <a:gd name="adj" fmla="val 16667"/>
            </a:avLst>
          </a:prstGeom>
          <a:solidFill>
            <a:srgbClr val="F08F2E"/>
          </a:solidFill>
          <a:ln w="12700" cap="flat" cmpd="sng">
            <a:solidFill>
              <a:srgbClr val="FFD966"/>
            </a:solidFill>
            <a:prstDash val="solid"/>
            <a:miter lim="800000"/>
            <a:headEnd type="none" w="med" len="med"/>
            <a:tailEnd type="none" w="med" len="med"/>
          </a:ln>
        </p:spPr>
        <p:txBody>
          <a:bodyPr wrap="square" lIns="91425" tIns="45700" rIns="91425" bIns="45700" anchor="t" anchorCtr="0">
            <a:noAutofit/>
          </a:bodyPr>
          <a:lstStyle/>
          <a:p>
            <a:pPr marL="0" marR="0" lvl="0" indent="-17462" algn="ctr" rtl="0">
              <a:lnSpc>
                <a:spcPct val="100000"/>
              </a:lnSpc>
              <a:spcBef>
                <a:spcPts val="0"/>
              </a:spcBef>
              <a:spcAft>
                <a:spcPts val="0"/>
              </a:spcAft>
              <a:buClr>
                <a:schemeClr val="dk1"/>
              </a:buClr>
              <a:buSzPct val="25000"/>
              <a:buFont typeface="Arial"/>
              <a:buNone/>
            </a:pPr>
            <a:r>
              <a:rPr lang="en-US" sz="1100" b="1" i="0" u="none" strike="noStrike" cap="none">
                <a:solidFill>
                  <a:srgbClr val="FFFFFF"/>
                </a:solidFill>
                <a:latin typeface="Avenir"/>
                <a:ea typeface="Avenir"/>
                <a:cs typeface="Avenir"/>
                <a:sym typeface="Avenir"/>
              </a:rPr>
              <a:t>Uni students </a:t>
            </a:r>
          </a:p>
          <a:p>
            <a:pPr marL="457200" marR="0" lvl="0" indent="-304800" algn="l" rtl="0">
              <a:lnSpc>
                <a:spcPct val="100000"/>
              </a:lnSpc>
              <a:spcBef>
                <a:spcPts val="0"/>
              </a:spcBef>
              <a:spcAft>
                <a:spcPts val="0"/>
              </a:spcAft>
              <a:buClr>
                <a:srgbClr val="FFFFFF"/>
              </a:buClr>
              <a:buSzPct val="100000"/>
              <a:buFont typeface="Avenir"/>
              <a:buChar char="●"/>
            </a:pPr>
            <a:r>
              <a:rPr lang="en-US" sz="1100" b="0" i="0" u="none" strike="noStrike" cap="none">
                <a:solidFill>
                  <a:srgbClr val="FFFFFF"/>
                </a:solidFill>
                <a:latin typeface="Avenir"/>
                <a:ea typeface="Avenir"/>
                <a:cs typeface="Avenir"/>
                <a:sym typeface="Avenir"/>
              </a:rPr>
              <a:t>Company association 40.6%</a:t>
            </a:r>
          </a:p>
          <a:p>
            <a:pPr marL="457200" marR="0" lvl="0" indent="-304800" algn="l" rtl="0">
              <a:lnSpc>
                <a:spcPct val="100000"/>
              </a:lnSpc>
              <a:spcBef>
                <a:spcPts val="0"/>
              </a:spcBef>
              <a:spcAft>
                <a:spcPts val="0"/>
              </a:spcAft>
              <a:buClr>
                <a:srgbClr val="FFFFFF"/>
              </a:buClr>
              <a:buSzPct val="100000"/>
              <a:buFont typeface="Avenir"/>
              <a:buChar char="●"/>
            </a:pPr>
            <a:r>
              <a:rPr lang="en-US" sz="1100" b="0" i="0" u="none" strike="noStrike" cap="none">
                <a:solidFill>
                  <a:srgbClr val="FFFFFF"/>
                </a:solidFill>
                <a:latin typeface="Avenir"/>
                <a:ea typeface="Avenir"/>
                <a:cs typeface="Avenir"/>
                <a:sym typeface="Avenir"/>
              </a:rPr>
              <a:t>Society run 50%</a:t>
            </a:r>
          </a:p>
          <a:p>
            <a:pPr marL="457200" marR="0" lvl="0" indent="-304800" algn="l" rtl="0">
              <a:lnSpc>
                <a:spcPct val="100000"/>
              </a:lnSpc>
              <a:spcBef>
                <a:spcPts val="0"/>
              </a:spcBef>
              <a:spcAft>
                <a:spcPts val="0"/>
              </a:spcAft>
              <a:buClr>
                <a:srgbClr val="FFFFFF"/>
              </a:buClr>
              <a:buSzPct val="100000"/>
              <a:buFont typeface="Avenir"/>
              <a:buChar char="●"/>
            </a:pPr>
            <a:r>
              <a:rPr lang="en-US" sz="1100" b="0" i="0" u="none" strike="noStrike" cap="none">
                <a:solidFill>
                  <a:srgbClr val="FFFFFF"/>
                </a:solidFill>
                <a:latin typeface="Avenir"/>
                <a:ea typeface="Avenir"/>
                <a:cs typeface="Avenir"/>
                <a:sym typeface="Avenir"/>
              </a:rPr>
              <a:t>3 out of 5 ease of finding event</a:t>
            </a:r>
          </a:p>
          <a:p>
            <a:pPr marL="457200" marR="0" lvl="0" indent="-304800" algn="l" rtl="0">
              <a:lnSpc>
                <a:spcPct val="100000"/>
              </a:lnSpc>
              <a:spcBef>
                <a:spcPts val="0"/>
              </a:spcBef>
              <a:spcAft>
                <a:spcPts val="0"/>
              </a:spcAft>
              <a:buClr>
                <a:srgbClr val="FFFFFF"/>
              </a:buClr>
              <a:buSzPct val="100000"/>
              <a:buFont typeface="Avenir"/>
              <a:buChar char="●"/>
            </a:pPr>
            <a:r>
              <a:rPr lang="en-US" sz="1100" b="0" i="0" u="none" strike="noStrike" cap="none">
                <a:solidFill>
                  <a:srgbClr val="FFFFFF"/>
                </a:solidFill>
                <a:latin typeface="Avenir"/>
                <a:ea typeface="Avenir"/>
                <a:cs typeface="Avenir"/>
                <a:sym typeface="Avenir"/>
              </a:rPr>
              <a:t>70% more likely to attend if on campus</a:t>
            </a:r>
          </a:p>
        </p:txBody>
      </p:sp>
      <p:sp>
        <p:nvSpPr>
          <p:cNvPr id="1687" name="Shape 1687"/>
          <p:cNvSpPr/>
          <p:nvPr/>
        </p:nvSpPr>
        <p:spPr>
          <a:xfrm>
            <a:off x="4840450" y="1082825"/>
            <a:ext cx="3931200" cy="1104600"/>
          </a:xfrm>
          <a:prstGeom prst="roundRect">
            <a:avLst>
              <a:gd name="adj" fmla="val 16667"/>
            </a:avLst>
          </a:prstGeom>
          <a:solidFill>
            <a:srgbClr val="F08F2E"/>
          </a:solidFill>
          <a:ln w="12700" cap="flat" cmpd="sng">
            <a:solidFill>
              <a:srgbClr val="FFD966"/>
            </a:solidFill>
            <a:prstDash val="solid"/>
            <a:miter lim="800000"/>
            <a:headEnd type="none" w="med" len="med"/>
            <a:tailEnd type="none" w="med" len="med"/>
          </a:ln>
        </p:spPr>
        <p:txBody>
          <a:bodyPr wrap="square" lIns="91425" tIns="45700" rIns="91425" bIns="45700" anchor="t" anchorCtr="0">
            <a:noAutofit/>
          </a:bodyPr>
          <a:lstStyle/>
          <a:p>
            <a:pPr marL="0" marR="0" lvl="0" indent="-17462" algn="ctr" rtl="0">
              <a:lnSpc>
                <a:spcPct val="100000"/>
              </a:lnSpc>
              <a:spcBef>
                <a:spcPts val="0"/>
              </a:spcBef>
              <a:spcAft>
                <a:spcPts val="0"/>
              </a:spcAft>
              <a:buClr>
                <a:schemeClr val="dk1"/>
              </a:buClr>
              <a:buSzPct val="25000"/>
              <a:buFont typeface="Arial"/>
              <a:buNone/>
            </a:pPr>
            <a:r>
              <a:rPr lang="en-US" sz="1100" b="1" i="0" u="none" strike="noStrike" cap="none">
                <a:solidFill>
                  <a:srgbClr val="FFFFFF"/>
                </a:solidFill>
                <a:latin typeface="Avenir"/>
                <a:ea typeface="Avenir"/>
                <a:cs typeface="Avenir"/>
                <a:sym typeface="Avenir"/>
              </a:rPr>
              <a:t>HS students </a:t>
            </a:r>
          </a:p>
          <a:p>
            <a:pPr marL="457200" marR="0" lvl="0" indent="-304800" algn="l" rtl="0">
              <a:lnSpc>
                <a:spcPct val="100000"/>
              </a:lnSpc>
              <a:spcBef>
                <a:spcPts val="0"/>
              </a:spcBef>
              <a:spcAft>
                <a:spcPts val="0"/>
              </a:spcAft>
              <a:buClr>
                <a:srgbClr val="FFFFFF"/>
              </a:buClr>
              <a:buSzPct val="100000"/>
              <a:buFont typeface="Avenir"/>
              <a:buChar char="●"/>
            </a:pPr>
            <a:r>
              <a:rPr lang="en-US" sz="1100" b="0" i="0" u="none" strike="noStrike" cap="none">
                <a:solidFill>
                  <a:srgbClr val="FFFFFF"/>
                </a:solidFill>
                <a:latin typeface="Avenir"/>
                <a:ea typeface="Avenir"/>
                <a:cs typeface="Avenir"/>
                <a:sym typeface="Avenir"/>
              </a:rPr>
              <a:t>Interested in scholarships 58.3%</a:t>
            </a:r>
          </a:p>
          <a:p>
            <a:pPr marL="457200" marR="0" lvl="0" indent="-304800" algn="l" rtl="0">
              <a:lnSpc>
                <a:spcPct val="100000"/>
              </a:lnSpc>
              <a:spcBef>
                <a:spcPts val="0"/>
              </a:spcBef>
              <a:spcAft>
                <a:spcPts val="0"/>
              </a:spcAft>
              <a:buClr>
                <a:srgbClr val="FFFFFF"/>
              </a:buClr>
              <a:buSzPct val="100000"/>
              <a:buFont typeface="Avenir"/>
              <a:buChar char="●"/>
            </a:pPr>
            <a:r>
              <a:rPr lang="en-US" sz="1100" b="0" i="0" u="none" strike="noStrike" cap="none">
                <a:solidFill>
                  <a:srgbClr val="FFFFFF"/>
                </a:solidFill>
                <a:latin typeface="Avenir"/>
                <a:ea typeface="Avenir"/>
                <a:cs typeface="Avenir"/>
                <a:sym typeface="Avenir"/>
              </a:rPr>
              <a:t>3 out of 5 ease of finding event</a:t>
            </a:r>
          </a:p>
          <a:p>
            <a:pPr marL="457200" marR="0" lvl="0" indent="-304800" algn="l" rtl="0">
              <a:lnSpc>
                <a:spcPct val="100000"/>
              </a:lnSpc>
              <a:spcBef>
                <a:spcPts val="0"/>
              </a:spcBef>
              <a:spcAft>
                <a:spcPts val="0"/>
              </a:spcAft>
              <a:buClr>
                <a:srgbClr val="FFFFFF"/>
              </a:buClr>
              <a:buSzPct val="100000"/>
              <a:buFont typeface="Avenir"/>
              <a:buChar char="●"/>
            </a:pPr>
            <a:r>
              <a:rPr lang="en-US" sz="1100" b="0" i="0" u="none" strike="noStrike" cap="none">
                <a:solidFill>
                  <a:srgbClr val="FFFFFF"/>
                </a:solidFill>
                <a:latin typeface="Avenir"/>
                <a:ea typeface="Avenir"/>
                <a:cs typeface="Avenir"/>
                <a:sym typeface="Avenir"/>
              </a:rPr>
              <a:t>44% more likely to attend if on campus, 33% don’t care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Shape 1692"/>
          <p:cNvSpPr txBox="1"/>
          <p:nvPr/>
        </p:nvSpPr>
        <p:spPr>
          <a:xfrm>
            <a:off x="380424" y="123427"/>
            <a:ext cx="7224600" cy="708000"/>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chemeClr val="dk1"/>
              </a:buClr>
              <a:buSzPct val="25000"/>
              <a:buFont typeface="Avenir"/>
              <a:buNone/>
            </a:pPr>
            <a:r>
              <a:rPr lang="en-US" sz="2000" b="0" i="0" u="none" strike="noStrike" cap="none">
                <a:solidFill>
                  <a:schemeClr val="dk1"/>
                </a:solidFill>
                <a:latin typeface="Avenir"/>
                <a:ea typeface="Avenir"/>
                <a:cs typeface="Avenir"/>
                <a:sym typeface="Avenir"/>
              </a:rPr>
              <a:t/>
            </a:r>
            <a:br>
              <a:rPr lang="en-US" sz="2000" b="0" i="0" u="none" strike="noStrike" cap="none">
                <a:solidFill>
                  <a:schemeClr val="dk1"/>
                </a:solidFill>
                <a:latin typeface="Avenir"/>
                <a:ea typeface="Avenir"/>
                <a:cs typeface="Avenir"/>
                <a:sym typeface="Avenir"/>
              </a:rPr>
            </a:br>
            <a:r>
              <a:rPr lang="en-US" sz="2000" b="0" i="0" u="none" strike="noStrike" cap="none">
                <a:solidFill>
                  <a:schemeClr val="dk1"/>
                </a:solidFill>
                <a:latin typeface="Avenir"/>
                <a:ea typeface="Avenir"/>
                <a:cs typeface="Avenir"/>
                <a:sym typeface="Avenir"/>
              </a:rPr>
              <a:t>Appendix C3: High school survey statistics</a:t>
            </a:r>
          </a:p>
        </p:txBody>
      </p:sp>
      <p:pic>
        <p:nvPicPr>
          <p:cNvPr id="1693" name="Shape 1693"/>
          <p:cNvPicPr preferRelativeResize="0"/>
          <p:nvPr/>
        </p:nvPicPr>
        <p:blipFill rotWithShape="1">
          <a:blip r:embed="rId3">
            <a:alphaModFix/>
          </a:blip>
          <a:srcRect/>
          <a:stretch/>
        </p:blipFill>
        <p:spPr>
          <a:xfrm>
            <a:off x="394712" y="1393950"/>
            <a:ext cx="8310295" cy="42744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Shape 1698"/>
          <p:cNvSpPr txBox="1"/>
          <p:nvPr/>
        </p:nvSpPr>
        <p:spPr>
          <a:xfrm>
            <a:off x="380424" y="123427"/>
            <a:ext cx="7224600" cy="708000"/>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chemeClr val="dk1"/>
              </a:buClr>
              <a:buSzPct val="25000"/>
              <a:buFont typeface="Avenir"/>
              <a:buNone/>
            </a:pPr>
            <a:r>
              <a:rPr lang="en-US" sz="2000" b="0" i="0" u="none" strike="noStrike" cap="none">
                <a:solidFill>
                  <a:schemeClr val="dk1"/>
                </a:solidFill>
                <a:latin typeface="Avenir"/>
                <a:ea typeface="Avenir"/>
                <a:cs typeface="Avenir"/>
                <a:sym typeface="Avenir"/>
              </a:rPr>
              <a:t/>
            </a:r>
            <a:br>
              <a:rPr lang="en-US" sz="2000" b="0" i="0" u="none" strike="noStrike" cap="none">
                <a:solidFill>
                  <a:schemeClr val="dk1"/>
                </a:solidFill>
                <a:latin typeface="Avenir"/>
                <a:ea typeface="Avenir"/>
                <a:cs typeface="Avenir"/>
                <a:sym typeface="Avenir"/>
              </a:rPr>
            </a:br>
            <a:r>
              <a:rPr lang="en-US" sz="2000" b="0" i="0" u="none" strike="noStrike" cap="none">
                <a:solidFill>
                  <a:schemeClr val="dk1"/>
                </a:solidFill>
                <a:latin typeface="Avenir"/>
                <a:ea typeface="Avenir"/>
                <a:cs typeface="Avenir"/>
                <a:sym typeface="Avenir"/>
              </a:rPr>
              <a:t>Appendix C4: University student survey</a:t>
            </a:r>
          </a:p>
        </p:txBody>
      </p:sp>
      <p:pic>
        <p:nvPicPr>
          <p:cNvPr id="1699" name="Shape 1699"/>
          <p:cNvPicPr preferRelativeResize="0"/>
          <p:nvPr/>
        </p:nvPicPr>
        <p:blipFill rotWithShape="1">
          <a:blip r:embed="rId3">
            <a:alphaModFix/>
          </a:blip>
          <a:srcRect/>
          <a:stretch/>
        </p:blipFill>
        <p:spPr>
          <a:xfrm>
            <a:off x="455125" y="1455174"/>
            <a:ext cx="8142353" cy="44625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p:nvPr/>
        </p:nvSpPr>
        <p:spPr>
          <a:xfrm>
            <a:off x="380424" y="123426"/>
            <a:ext cx="7224708" cy="707886"/>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chemeClr val="dk1"/>
              </a:buClr>
              <a:buSzPct val="25000"/>
              <a:buFont typeface="Avenir"/>
              <a:buNone/>
            </a:pPr>
            <a:r>
              <a:rPr lang="en-US" sz="2000" b="0" i="0" u="none" strike="noStrike" cap="none">
                <a:solidFill>
                  <a:schemeClr val="dk1"/>
                </a:solidFill>
                <a:latin typeface="Avenir"/>
                <a:ea typeface="Avenir"/>
                <a:cs typeface="Avenir"/>
                <a:sym typeface="Avenir"/>
              </a:rPr>
              <a:t>New methods should be tested to increase signups, focused on connecting students to 1Scope's value proposition</a:t>
            </a:r>
          </a:p>
        </p:txBody>
      </p:sp>
      <p:sp>
        <p:nvSpPr>
          <p:cNvPr id="384" name="Shape 384"/>
          <p:cNvSpPr/>
          <p:nvPr/>
        </p:nvSpPr>
        <p:spPr>
          <a:xfrm>
            <a:off x="7646271" y="6054699"/>
            <a:ext cx="1463862" cy="338554"/>
          </a:xfrm>
          <a:prstGeom prst="rect">
            <a:avLst/>
          </a:prstGeom>
          <a:noFill/>
          <a:ln>
            <a:noFill/>
          </a:ln>
        </p:spPr>
        <p:txBody>
          <a:bodyPr wrap="square" lIns="91425" tIns="45700" rIns="91425" bIns="45700" anchor="t" anchorCtr="0">
            <a:noAutofit/>
          </a:bodyPr>
          <a:lstStyle/>
          <a:p>
            <a:pPr marL="0" marR="0" lvl="0" indent="-50800" algn="ctr" rtl="0">
              <a:lnSpc>
                <a:spcPct val="100000"/>
              </a:lnSpc>
              <a:spcBef>
                <a:spcPts val="0"/>
              </a:spcBef>
              <a:spcAft>
                <a:spcPts val="0"/>
              </a:spcAft>
              <a:buClr>
                <a:schemeClr val="dk1"/>
              </a:buClr>
              <a:buSzPct val="100000"/>
              <a:buFont typeface="Arial"/>
              <a:buNone/>
            </a:pPr>
            <a:r>
              <a:rPr lang="en-US" sz="800" b="0" i="0" u="none" strike="noStrike" cap="none">
                <a:solidFill>
                  <a:schemeClr val="dk1"/>
                </a:solidFill>
                <a:latin typeface="Arial"/>
                <a:ea typeface="Arial"/>
                <a:cs typeface="Arial"/>
                <a:sym typeface="Arial"/>
              </a:rPr>
              <a:t>*Source: McKinsey, 2016</a:t>
            </a:r>
          </a:p>
          <a:p>
            <a:pPr marL="0" marR="0" lvl="0" indent="-50800" algn="ctr" rtl="0">
              <a:lnSpc>
                <a:spcPct val="100000"/>
              </a:lnSpc>
              <a:spcBef>
                <a:spcPts val="0"/>
              </a:spcBef>
              <a:spcAft>
                <a:spcPts val="0"/>
              </a:spcAft>
              <a:buClr>
                <a:schemeClr val="dk1"/>
              </a:buClr>
              <a:buSzPct val="100000"/>
              <a:buFont typeface="Arial"/>
              <a:buNone/>
            </a:pPr>
            <a:r>
              <a:rPr lang="en-US" sz="800" b="0" i="0" u="none" strike="noStrike" cap="none">
                <a:solidFill>
                  <a:schemeClr val="dk1"/>
                </a:solidFill>
                <a:latin typeface="Arial"/>
                <a:ea typeface="Arial"/>
                <a:cs typeface="Arial"/>
                <a:sym typeface="Arial"/>
              </a:rPr>
              <a:t>**Source: Startup Marketing</a:t>
            </a:r>
          </a:p>
        </p:txBody>
      </p:sp>
      <p:sp>
        <p:nvSpPr>
          <p:cNvPr id="385" name="Shape 385"/>
          <p:cNvSpPr/>
          <p:nvPr/>
        </p:nvSpPr>
        <p:spPr>
          <a:xfrm>
            <a:off x="1177852" y="1120095"/>
            <a:ext cx="6970561" cy="1600438"/>
          </a:xfrm>
          <a:prstGeom prst="rect">
            <a:avLst/>
          </a:prstGeom>
          <a:noFill/>
          <a:ln>
            <a:noFill/>
          </a:ln>
        </p:spPr>
        <p:txBody>
          <a:bodyPr wrap="square" lIns="91425" tIns="45700" rIns="91425" bIns="45700" anchor="t" anchorCtr="0">
            <a:noAutofit/>
          </a:bodyPr>
          <a:lstStyle/>
          <a:p>
            <a:pPr marL="285750" marR="0" lvl="0" indent="-285750" algn="ctr" rtl="0">
              <a:lnSpc>
                <a:spcPct val="100000"/>
              </a:lnSpc>
              <a:spcBef>
                <a:spcPts val="0"/>
              </a:spcBef>
              <a:spcAft>
                <a:spcPts val="0"/>
              </a:spcAft>
              <a:buClr>
                <a:schemeClr val="dk1"/>
              </a:buClr>
              <a:buSzPct val="100000"/>
              <a:buFont typeface="Arial"/>
              <a:buChar char="•"/>
            </a:pPr>
            <a:r>
              <a:rPr lang="en-US" sz="1400" b="0" i="0" u="none" strike="noStrike" cap="none">
                <a:solidFill>
                  <a:schemeClr val="dk1"/>
                </a:solidFill>
                <a:latin typeface="Avenir"/>
                <a:ea typeface="Avenir"/>
                <a:cs typeface="Avenir"/>
                <a:sym typeface="Avenir"/>
              </a:rPr>
              <a:t> Successful customer-experience efforts apply a human filter to the collected data to ask overarching questions.</a:t>
            </a:r>
          </a:p>
          <a:p>
            <a:pPr marL="285750" marR="0" lvl="0" indent="-37465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venir"/>
              <a:ea typeface="Avenir"/>
              <a:cs typeface="Avenir"/>
              <a:sym typeface="Avenir"/>
            </a:endParaRPr>
          </a:p>
          <a:p>
            <a:pPr marL="285750" marR="0" lvl="0" indent="-285750" algn="ctr" rtl="0">
              <a:lnSpc>
                <a:spcPct val="100000"/>
              </a:lnSpc>
              <a:spcBef>
                <a:spcPts val="0"/>
              </a:spcBef>
              <a:spcAft>
                <a:spcPts val="0"/>
              </a:spcAft>
              <a:buClr>
                <a:schemeClr val="dk1"/>
              </a:buClr>
              <a:buSzPct val="100000"/>
              <a:buFont typeface="Arial"/>
              <a:buChar char="•"/>
            </a:pPr>
            <a:r>
              <a:rPr lang="en-US" sz="1400" b="0" i="0" u="none" strike="noStrike" cap="none">
                <a:solidFill>
                  <a:schemeClr val="dk1"/>
                </a:solidFill>
                <a:latin typeface="Avenir"/>
                <a:ea typeface="Avenir"/>
                <a:cs typeface="Avenir"/>
                <a:sym typeface="Avenir"/>
              </a:rPr>
              <a:t>Increasing student connection with 1Scope’s value proposition, vision and branding will increase signups.</a:t>
            </a:r>
          </a:p>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venir"/>
              <a:ea typeface="Avenir"/>
              <a:cs typeface="Avenir"/>
              <a:sym typeface="Avenir"/>
            </a:endParaRPr>
          </a:p>
          <a:p>
            <a:pPr marL="285750" marR="0" lvl="0" indent="-285750" algn="ctr" rtl="0">
              <a:lnSpc>
                <a:spcPct val="100000"/>
              </a:lnSpc>
              <a:spcBef>
                <a:spcPts val="0"/>
              </a:spcBef>
              <a:spcAft>
                <a:spcPts val="0"/>
              </a:spcAft>
              <a:buClr>
                <a:schemeClr val="dk1"/>
              </a:buClr>
              <a:buSzPct val="100000"/>
              <a:buFont typeface="Arial"/>
              <a:buChar char="•"/>
            </a:pPr>
            <a:r>
              <a:rPr lang="en-US" sz="1400" b="0" i="0" u="none" strike="noStrike" cap="none">
                <a:solidFill>
                  <a:schemeClr val="dk1"/>
                </a:solidFill>
                <a:latin typeface="Avenir"/>
                <a:ea typeface="Avenir"/>
                <a:cs typeface="Avenir"/>
                <a:sym typeface="Avenir"/>
              </a:rPr>
              <a:t>New methods should be tested on 30 to 90 day cycles.**</a:t>
            </a:r>
          </a:p>
        </p:txBody>
      </p:sp>
      <p:sp>
        <p:nvSpPr>
          <p:cNvPr id="386" name="Shape 386"/>
          <p:cNvSpPr/>
          <p:nvPr/>
        </p:nvSpPr>
        <p:spPr>
          <a:xfrm>
            <a:off x="1214330" y="3327749"/>
            <a:ext cx="2939026" cy="824589"/>
          </a:xfrm>
          <a:prstGeom prst="roundRect">
            <a:avLst>
              <a:gd name="adj" fmla="val 16667"/>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venir"/>
              <a:buNone/>
            </a:pPr>
            <a:r>
              <a:rPr lang="en-US" sz="1400" b="0" i="0" u="none" strike="noStrike" cap="none">
                <a:solidFill>
                  <a:srgbClr val="000000"/>
                </a:solidFill>
                <a:latin typeface="Avenir"/>
                <a:ea typeface="Avenir"/>
                <a:cs typeface="Avenir"/>
                <a:sym typeface="Avenir"/>
              </a:rPr>
              <a:t>Bridging the information gap</a:t>
            </a:r>
            <a:br>
              <a:rPr lang="en-US" sz="1400" b="0" i="0" u="none" strike="noStrike" cap="none">
                <a:solidFill>
                  <a:srgbClr val="000000"/>
                </a:solidFill>
                <a:latin typeface="Avenir"/>
                <a:ea typeface="Avenir"/>
                <a:cs typeface="Avenir"/>
                <a:sym typeface="Avenir"/>
              </a:rPr>
            </a:br>
            <a:r>
              <a:rPr lang="en-US" sz="1400" b="0" i="0" u="none" strike="noStrike" cap="none">
                <a:solidFill>
                  <a:srgbClr val="000000"/>
                </a:solidFill>
                <a:latin typeface="Avenir"/>
                <a:ea typeface="Avenir"/>
                <a:cs typeface="Avenir"/>
                <a:sym typeface="Avenir"/>
              </a:rPr>
              <a:t>between study and work</a:t>
            </a:r>
          </a:p>
        </p:txBody>
      </p:sp>
      <p:sp>
        <p:nvSpPr>
          <p:cNvPr id="387" name="Shape 387"/>
          <p:cNvSpPr/>
          <p:nvPr/>
        </p:nvSpPr>
        <p:spPr>
          <a:xfrm>
            <a:off x="1214330" y="4278929"/>
            <a:ext cx="2939026" cy="824589"/>
          </a:xfrm>
          <a:prstGeom prst="roundRect">
            <a:avLst>
              <a:gd name="adj" fmla="val 16667"/>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venir"/>
              <a:buNone/>
            </a:pPr>
            <a:r>
              <a:rPr lang="en-US" sz="1400" b="0" i="0" u="none" strike="noStrike" cap="none">
                <a:solidFill>
                  <a:srgbClr val="000000"/>
                </a:solidFill>
                <a:latin typeface="Avenir"/>
                <a:ea typeface="Avenir"/>
                <a:cs typeface="Avenir"/>
                <a:sym typeface="Avenir"/>
              </a:rPr>
              <a:t>Informing unaware </a:t>
            </a:r>
            <a:br>
              <a:rPr lang="en-US" sz="1400" b="0" i="0" u="none" strike="noStrike" cap="none">
                <a:solidFill>
                  <a:srgbClr val="000000"/>
                </a:solidFill>
                <a:latin typeface="Avenir"/>
                <a:ea typeface="Avenir"/>
                <a:cs typeface="Avenir"/>
                <a:sym typeface="Avenir"/>
              </a:rPr>
            </a:br>
            <a:r>
              <a:rPr lang="en-US" sz="1400" b="0" i="0" u="none" strike="noStrike" cap="none">
                <a:solidFill>
                  <a:srgbClr val="000000"/>
                </a:solidFill>
                <a:latin typeface="Avenir"/>
                <a:ea typeface="Avenir"/>
                <a:cs typeface="Avenir"/>
                <a:sym typeface="Avenir"/>
              </a:rPr>
              <a:t>students</a:t>
            </a:r>
          </a:p>
        </p:txBody>
      </p:sp>
      <p:sp>
        <p:nvSpPr>
          <p:cNvPr id="388" name="Shape 388"/>
          <p:cNvSpPr/>
          <p:nvPr/>
        </p:nvSpPr>
        <p:spPr>
          <a:xfrm>
            <a:off x="1219316" y="5230110"/>
            <a:ext cx="2939026" cy="824589"/>
          </a:xfrm>
          <a:prstGeom prst="roundRect">
            <a:avLst>
              <a:gd name="adj" fmla="val 16667"/>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venir"/>
              <a:buNone/>
            </a:pPr>
            <a:r>
              <a:rPr lang="en-US" sz="1400" b="0" i="0" u="none" strike="noStrike" cap="none">
                <a:solidFill>
                  <a:srgbClr val="000000"/>
                </a:solidFill>
                <a:latin typeface="Avenir"/>
                <a:ea typeface="Avenir"/>
                <a:cs typeface="Avenir"/>
                <a:sym typeface="Avenir"/>
              </a:rPr>
              <a:t>One stop shop </a:t>
            </a:r>
          </a:p>
        </p:txBody>
      </p:sp>
      <p:sp>
        <p:nvSpPr>
          <p:cNvPr id="389" name="Shape 389"/>
          <p:cNvSpPr/>
          <p:nvPr/>
        </p:nvSpPr>
        <p:spPr>
          <a:xfrm>
            <a:off x="5209387" y="3327749"/>
            <a:ext cx="2939026" cy="824589"/>
          </a:xfrm>
          <a:prstGeom prst="roundRect">
            <a:avLst>
              <a:gd name="adj" fmla="val 16667"/>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venir"/>
              <a:buNone/>
            </a:pPr>
            <a:r>
              <a:rPr lang="en-US" sz="1400" b="0" i="0" u="none" strike="noStrike" cap="none">
                <a:solidFill>
                  <a:srgbClr val="000000"/>
                </a:solidFill>
                <a:latin typeface="Avenir"/>
                <a:ea typeface="Avenir"/>
                <a:cs typeface="Avenir"/>
                <a:sym typeface="Avenir"/>
              </a:rPr>
              <a:t>Range of opportunities</a:t>
            </a:r>
          </a:p>
        </p:txBody>
      </p:sp>
      <p:sp>
        <p:nvSpPr>
          <p:cNvPr id="390" name="Shape 390"/>
          <p:cNvSpPr/>
          <p:nvPr/>
        </p:nvSpPr>
        <p:spPr>
          <a:xfrm>
            <a:off x="5209387" y="4278929"/>
            <a:ext cx="2939026" cy="824589"/>
          </a:xfrm>
          <a:prstGeom prst="roundRect">
            <a:avLst>
              <a:gd name="adj" fmla="val 16667"/>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venir"/>
              <a:buNone/>
            </a:pPr>
            <a:r>
              <a:rPr lang="en-US" sz="1400" b="0" i="0" u="none" strike="noStrike" cap="none">
                <a:solidFill>
                  <a:srgbClr val="000000"/>
                </a:solidFill>
                <a:latin typeface="Avenir"/>
                <a:ea typeface="Avenir"/>
                <a:cs typeface="Avenir"/>
                <a:sym typeface="Avenir"/>
              </a:rPr>
              <a:t>Information taught beyond school curriculum</a:t>
            </a:r>
          </a:p>
        </p:txBody>
      </p:sp>
      <p:sp>
        <p:nvSpPr>
          <p:cNvPr id="391" name="Shape 391"/>
          <p:cNvSpPr/>
          <p:nvPr/>
        </p:nvSpPr>
        <p:spPr>
          <a:xfrm>
            <a:off x="5209387" y="5230109"/>
            <a:ext cx="2939026" cy="824589"/>
          </a:xfrm>
          <a:prstGeom prst="roundRect">
            <a:avLst>
              <a:gd name="adj" fmla="val 16667"/>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venir"/>
              <a:buNone/>
            </a:pPr>
            <a:r>
              <a:rPr lang="en-US" sz="1400" b="0" i="0" u="none" strike="noStrike" cap="none">
                <a:solidFill>
                  <a:srgbClr val="000000"/>
                </a:solidFill>
                <a:latin typeface="Avenir"/>
                <a:ea typeface="Avenir"/>
                <a:cs typeface="Avenir"/>
                <a:sym typeface="Avenir"/>
              </a:rPr>
              <a:t>Discover and pursue new opps.</a:t>
            </a:r>
          </a:p>
        </p:txBody>
      </p:sp>
      <p:sp>
        <p:nvSpPr>
          <p:cNvPr id="392" name="Shape 392"/>
          <p:cNvSpPr/>
          <p:nvPr/>
        </p:nvSpPr>
        <p:spPr>
          <a:xfrm>
            <a:off x="511052" y="3427502"/>
            <a:ext cx="533976" cy="533976"/>
          </a:xfrm>
          <a:prstGeom prst="ellipse">
            <a:avLst/>
          </a:prstGeom>
          <a:solidFill>
            <a:srgbClr val="BFBFBF"/>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chemeClr val="lt1"/>
                </a:solidFill>
                <a:latin typeface="Arial"/>
                <a:ea typeface="Arial"/>
                <a:cs typeface="Arial"/>
                <a:sym typeface="Arial"/>
              </a:rPr>
              <a:t>1</a:t>
            </a:r>
          </a:p>
        </p:txBody>
      </p:sp>
      <p:sp>
        <p:nvSpPr>
          <p:cNvPr id="393" name="Shape 393"/>
          <p:cNvSpPr/>
          <p:nvPr/>
        </p:nvSpPr>
        <p:spPr>
          <a:xfrm>
            <a:off x="511052" y="4424235"/>
            <a:ext cx="533976" cy="533976"/>
          </a:xfrm>
          <a:prstGeom prst="ellipse">
            <a:avLst/>
          </a:prstGeom>
          <a:solidFill>
            <a:srgbClr val="BFBFBF"/>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chemeClr val="lt1"/>
                </a:solidFill>
                <a:latin typeface="Arial"/>
                <a:ea typeface="Arial"/>
                <a:cs typeface="Arial"/>
                <a:sym typeface="Arial"/>
              </a:rPr>
              <a:t>2</a:t>
            </a:r>
          </a:p>
        </p:txBody>
      </p:sp>
      <p:sp>
        <p:nvSpPr>
          <p:cNvPr id="394" name="Shape 394"/>
          <p:cNvSpPr/>
          <p:nvPr/>
        </p:nvSpPr>
        <p:spPr>
          <a:xfrm>
            <a:off x="505321" y="5375416"/>
            <a:ext cx="533976" cy="533976"/>
          </a:xfrm>
          <a:prstGeom prst="ellipse">
            <a:avLst/>
          </a:prstGeom>
          <a:solidFill>
            <a:srgbClr val="BFBFBF"/>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chemeClr val="lt1"/>
                </a:solidFill>
                <a:latin typeface="Arial"/>
                <a:ea typeface="Arial"/>
                <a:cs typeface="Arial"/>
                <a:sym typeface="Arial"/>
              </a:rPr>
              <a:t>3</a:t>
            </a:r>
          </a:p>
        </p:txBody>
      </p:sp>
      <p:sp>
        <p:nvSpPr>
          <p:cNvPr id="395" name="Shape 395"/>
          <p:cNvSpPr/>
          <p:nvPr/>
        </p:nvSpPr>
        <p:spPr>
          <a:xfrm>
            <a:off x="4506109" y="3427502"/>
            <a:ext cx="533976" cy="533976"/>
          </a:xfrm>
          <a:prstGeom prst="ellipse">
            <a:avLst/>
          </a:prstGeom>
          <a:solidFill>
            <a:srgbClr val="BFBFBF"/>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chemeClr val="lt1"/>
                </a:solidFill>
                <a:latin typeface="Arial"/>
                <a:ea typeface="Arial"/>
                <a:cs typeface="Arial"/>
                <a:sym typeface="Arial"/>
              </a:rPr>
              <a:t>4</a:t>
            </a:r>
          </a:p>
        </p:txBody>
      </p:sp>
      <p:sp>
        <p:nvSpPr>
          <p:cNvPr id="396" name="Shape 396"/>
          <p:cNvSpPr/>
          <p:nvPr/>
        </p:nvSpPr>
        <p:spPr>
          <a:xfrm>
            <a:off x="4506109" y="4424235"/>
            <a:ext cx="533976" cy="533976"/>
          </a:xfrm>
          <a:prstGeom prst="ellipse">
            <a:avLst/>
          </a:prstGeom>
          <a:solidFill>
            <a:srgbClr val="BFBFBF"/>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chemeClr val="lt1"/>
                </a:solidFill>
                <a:latin typeface="Arial"/>
                <a:ea typeface="Arial"/>
                <a:cs typeface="Arial"/>
                <a:sym typeface="Arial"/>
              </a:rPr>
              <a:t>5</a:t>
            </a:r>
          </a:p>
        </p:txBody>
      </p:sp>
      <p:sp>
        <p:nvSpPr>
          <p:cNvPr id="397" name="Shape 397"/>
          <p:cNvSpPr/>
          <p:nvPr/>
        </p:nvSpPr>
        <p:spPr>
          <a:xfrm>
            <a:off x="4500378" y="5375416"/>
            <a:ext cx="533976" cy="533976"/>
          </a:xfrm>
          <a:prstGeom prst="ellipse">
            <a:avLst/>
          </a:prstGeom>
          <a:solidFill>
            <a:srgbClr val="BFBFBF"/>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chemeClr val="lt1"/>
                </a:solidFill>
                <a:latin typeface="Arial"/>
                <a:ea typeface="Arial"/>
                <a:cs typeface="Arial"/>
                <a:sym typeface="Arial"/>
              </a:rPr>
              <a:t>6</a:t>
            </a:r>
          </a:p>
        </p:txBody>
      </p:sp>
      <p:sp>
        <p:nvSpPr>
          <p:cNvPr id="398" name="Shape 398"/>
          <p:cNvSpPr/>
          <p:nvPr/>
        </p:nvSpPr>
        <p:spPr>
          <a:xfrm>
            <a:off x="2864367" y="2847125"/>
            <a:ext cx="3272021" cy="383935"/>
          </a:xfrm>
          <a:prstGeom prst="roundRect">
            <a:avLst>
              <a:gd name="adj" fmla="val 16667"/>
            </a:avLst>
          </a:prstGeom>
          <a:noFill/>
          <a:ln w="19050" cap="flat" cmpd="sng">
            <a:solidFill>
              <a:srgbClr val="BFBFBF"/>
            </a:solidFill>
            <a:prstDash val="dash"/>
            <a:round/>
            <a:headEnd type="none" w="med" len="med"/>
            <a:tailEnd type="none" w="med" len="med"/>
          </a:ln>
        </p:spPr>
        <p:txBody>
          <a:bodyPr wrap="square" lIns="91425" tIns="91425" rIns="91425" bIns="91425" anchor="ctr" anchorCtr="0">
            <a:noAutofit/>
          </a:bodyPr>
          <a:lstStyle/>
          <a:p>
            <a:pPr marL="0" marR="0" lvl="0" indent="-88900" algn="ctr" rtl="0">
              <a:lnSpc>
                <a:spcPct val="100000"/>
              </a:lnSpc>
              <a:spcBef>
                <a:spcPts val="0"/>
              </a:spcBef>
              <a:spcAft>
                <a:spcPts val="0"/>
              </a:spcAft>
              <a:buClr>
                <a:srgbClr val="000000"/>
              </a:buClr>
              <a:buSzPct val="100000"/>
              <a:buFont typeface="Avenir"/>
              <a:buNone/>
            </a:pPr>
            <a:r>
              <a:rPr lang="en-US" sz="1400" b="0" i="0" u="none" strike="noStrike" cap="none">
                <a:solidFill>
                  <a:srgbClr val="000000"/>
                </a:solidFill>
                <a:latin typeface="Avenir"/>
                <a:ea typeface="Avenir"/>
                <a:cs typeface="Avenir"/>
                <a:sym typeface="Avenir"/>
              </a:rPr>
              <a:t>Value Proposition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p:nvPr/>
        </p:nvSpPr>
        <p:spPr>
          <a:xfrm>
            <a:off x="380425" y="123429"/>
            <a:ext cx="7224708" cy="707887"/>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rgbClr val="000000"/>
              </a:buClr>
              <a:buSzPct val="25000"/>
              <a:buFont typeface="Avenir"/>
              <a:buNone/>
            </a:pPr>
            <a:r>
              <a:rPr lang="en-US" sz="2000" b="0" i="0" u="none" strike="noStrike" cap="none">
                <a:solidFill>
                  <a:srgbClr val="000000"/>
                </a:solidFill>
                <a:latin typeface="Avenir"/>
                <a:ea typeface="Avenir"/>
                <a:cs typeface="Avenir"/>
                <a:sym typeface="Avenir"/>
              </a:rPr>
              <a:t>1Scope should pursue sign up strategies which will be consistent and include connection to the bran</a:t>
            </a:r>
            <a:r>
              <a:rPr lang="en-US" sz="2000" b="0" i="0" u="none" strike="noStrike" cap="none">
                <a:solidFill>
                  <a:schemeClr val="dk1"/>
                </a:solidFill>
                <a:latin typeface="Avenir"/>
                <a:ea typeface="Avenir"/>
                <a:cs typeface="Avenir"/>
                <a:sym typeface="Avenir"/>
              </a:rPr>
              <a:t>d</a:t>
            </a:r>
          </a:p>
        </p:txBody>
      </p:sp>
      <p:sp>
        <p:nvSpPr>
          <p:cNvPr id="404" name="Shape 404"/>
          <p:cNvSpPr/>
          <p:nvPr/>
        </p:nvSpPr>
        <p:spPr>
          <a:xfrm>
            <a:off x="2066110" y="1358557"/>
            <a:ext cx="4984820" cy="319872"/>
          </a:xfrm>
          <a:prstGeom prst="rect">
            <a:avLst/>
          </a:prstGeom>
          <a:solidFill>
            <a:srgbClr val="7F7F7F"/>
          </a:solidFill>
          <a:ln>
            <a:noFill/>
          </a:ln>
        </p:spPr>
        <p:txBody>
          <a:bodyPr wrap="square" lIns="91425" tIns="45700" rIns="91425" bIns="45700" anchor="ctr" anchorCtr="0">
            <a:noAutofit/>
          </a:bodyPr>
          <a:lstStyle/>
          <a:p>
            <a:pPr marL="0" marR="0" lvl="0" indent="-28575" algn="ctr" rtl="0">
              <a:lnSpc>
                <a:spcPct val="100000"/>
              </a:lnSpc>
              <a:spcBef>
                <a:spcPts val="0"/>
              </a:spcBef>
              <a:spcAft>
                <a:spcPts val="0"/>
              </a:spcAft>
              <a:buClr>
                <a:schemeClr val="lt1"/>
              </a:buClr>
              <a:buSzPct val="25000"/>
              <a:buFont typeface="Avenir"/>
              <a:buNone/>
            </a:pPr>
            <a:r>
              <a:rPr lang="en-US" sz="1800" b="0" i="0" u="none" strike="noStrike" cap="none">
                <a:solidFill>
                  <a:schemeClr val="lt1"/>
                </a:solidFill>
                <a:latin typeface="Avenir"/>
                <a:ea typeface="Avenir"/>
                <a:cs typeface="Avenir"/>
                <a:sym typeface="Avenir"/>
              </a:rPr>
              <a:t>Develop</a:t>
            </a:r>
          </a:p>
        </p:txBody>
      </p:sp>
      <p:grpSp>
        <p:nvGrpSpPr>
          <p:cNvPr id="405" name="Shape 405"/>
          <p:cNvGrpSpPr/>
          <p:nvPr/>
        </p:nvGrpSpPr>
        <p:grpSpPr>
          <a:xfrm>
            <a:off x="3338322" y="1893092"/>
            <a:ext cx="2098083" cy="332648"/>
            <a:chOff x="13800" y="699287"/>
            <a:chExt cx="1699724" cy="398953"/>
          </a:xfrm>
        </p:grpSpPr>
        <p:sp>
          <p:nvSpPr>
            <p:cNvPr id="406" name="Shape 406"/>
            <p:cNvSpPr/>
            <p:nvPr/>
          </p:nvSpPr>
          <p:spPr>
            <a:xfrm>
              <a:off x="13800" y="699287"/>
              <a:ext cx="1699724" cy="398953"/>
            </a:xfrm>
            <a:prstGeom prst="roundRect">
              <a:avLst>
                <a:gd name="adj" fmla="val 10000"/>
              </a:avLst>
            </a:prstGeom>
            <a:solidFill>
              <a:srgbClr val="F9BC32"/>
            </a:solidFill>
            <a:ln w="19050" cap="flat" cmpd="sng">
              <a:solidFill>
                <a:srgbClr val="F9BC32"/>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07" name="Shape 407"/>
            <p:cNvSpPr txBox="1"/>
            <p:nvPr/>
          </p:nvSpPr>
          <p:spPr>
            <a:xfrm>
              <a:off x="25485" y="710972"/>
              <a:ext cx="1676354" cy="375583"/>
            </a:xfrm>
            <a:prstGeom prst="rect">
              <a:avLst/>
            </a:prstGeom>
            <a:solidFill>
              <a:srgbClr val="F9BC32"/>
            </a:solidFill>
            <a:ln>
              <a:noFill/>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Systematic Social Media</a:t>
              </a:r>
            </a:p>
          </p:txBody>
        </p:sp>
      </p:grpSp>
      <p:grpSp>
        <p:nvGrpSpPr>
          <p:cNvPr id="408" name="Shape 408"/>
          <p:cNvGrpSpPr/>
          <p:nvPr/>
        </p:nvGrpSpPr>
        <p:grpSpPr>
          <a:xfrm>
            <a:off x="6121818" y="1883482"/>
            <a:ext cx="2205843" cy="332648"/>
            <a:chOff x="1844438" y="699287"/>
            <a:chExt cx="1699724" cy="398953"/>
          </a:xfrm>
        </p:grpSpPr>
        <p:sp>
          <p:nvSpPr>
            <p:cNvPr id="409" name="Shape 409"/>
            <p:cNvSpPr/>
            <p:nvPr/>
          </p:nvSpPr>
          <p:spPr>
            <a:xfrm>
              <a:off x="1844438" y="699287"/>
              <a:ext cx="1699724" cy="398953"/>
            </a:xfrm>
            <a:prstGeom prst="roundRect">
              <a:avLst>
                <a:gd name="adj" fmla="val 10000"/>
              </a:avLst>
            </a:prstGeom>
            <a:solidFill>
              <a:srgbClr val="F9BC32"/>
            </a:solidFill>
            <a:ln w="19050" cap="flat" cmpd="sng">
              <a:solidFill>
                <a:srgbClr val="F9BC32"/>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10" name="Shape 410"/>
            <p:cNvSpPr txBox="1"/>
            <p:nvPr/>
          </p:nvSpPr>
          <p:spPr>
            <a:xfrm>
              <a:off x="1856123" y="710972"/>
              <a:ext cx="1676354" cy="375583"/>
            </a:xfrm>
            <a:prstGeom prst="rect">
              <a:avLst/>
            </a:prstGeom>
            <a:solidFill>
              <a:srgbClr val="F9BC32"/>
            </a:solidFill>
            <a:ln>
              <a:noFill/>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On Campus Marketing</a:t>
              </a:r>
            </a:p>
          </p:txBody>
        </p:sp>
      </p:grpSp>
      <p:grpSp>
        <p:nvGrpSpPr>
          <p:cNvPr id="411" name="Shape 411"/>
          <p:cNvGrpSpPr/>
          <p:nvPr/>
        </p:nvGrpSpPr>
        <p:grpSpPr>
          <a:xfrm>
            <a:off x="560080" y="1893092"/>
            <a:ext cx="2098083" cy="332648"/>
            <a:chOff x="13800" y="699287"/>
            <a:chExt cx="1699724" cy="398953"/>
          </a:xfrm>
        </p:grpSpPr>
        <p:sp>
          <p:nvSpPr>
            <p:cNvPr id="412" name="Shape 412"/>
            <p:cNvSpPr/>
            <p:nvPr/>
          </p:nvSpPr>
          <p:spPr>
            <a:xfrm>
              <a:off x="13800" y="699287"/>
              <a:ext cx="1699724" cy="398953"/>
            </a:xfrm>
            <a:prstGeom prst="roundRect">
              <a:avLst>
                <a:gd name="adj" fmla="val 10000"/>
              </a:avLst>
            </a:prstGeom>
            <a:solidFill>
              <a:srgbClr val="F9BC3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13" name="Shape 413"/>
            <p:cNvSpPr txBox="1"/>
            <p:nvPr/>
          </p:nvSpPr>
          <p:spPr>
            <a:xfrm>
              <a:off x="25485" y="710972"/>
              <a:ext cx="1676354" cy="375583"/>
            </a:xfrm>
            <a:prstGeom prst="rect">
              <a:avLst/>
            </a:prstGeom>
            <a:solidFill>
              <a:srgbClr val="F9BC32"/>
            </a:solidFill>
            <a:ln>
              <a:noFill/>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‘Big Moment’ Marketing</a:t>
              </a:r>
            </a:p>
          </p:txBody>
        </p:sp>
      </p:grpSp>
      <p:grpSp>
        <p:nvGrpSpPr>
          <p:cNvPr id="414" name="Shape 414"/>
          <p:cNvGrpSpPr/>
          <p:nvPr/>
        </p:nvGrpSpPr>
        <p:grpSpPr>
          <a:xfrm>
            <a:off x="3346214" y="2286212"/>
            <a:ext cx="2087555" cy="542246"/>
            <a:chOff x="13800" y="699287"/>
            <a:chExt cx="1699724" cy="398953"/>
          </a:xfrm>
        </p:grpSpPr>
        <p:sp>
          <p:nvSpPr>
            <p:cNvPr id="415" name="Shape 415"/>
            <p:cNvSpPr/>
            <p:nvPr/>
          </p:nvSpPr>
          <p:spPr>
            <a:xfrm>
              <a:off x="13800" y="699287"/>
              <a:ext cx="1699724" cy="398953"/>
            </a:xfrm>
            <a:prstGeom prst="roundRect">
              <a:avLst>
                <a:gd name="adj" fmla="val 10000"/>
              </a:avLst>
            </a:prstGeom>
            <a:solidFill>
              <a:schemeClr val="lt1">
                <a:alpha val="78431"/>
              </a:schemeClr>
            </a:solidFill>
            <a:ln w="19050" cap="flat" cmpd="sng">
              <a:solidFill>
                <a:srgbClr val="F9BC32"/>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16" name="Shape 416"/>
            <p:cNvSpPr txBox="1"/>
            <p:nvPr/>
          </p:nvSpPr>
          <p:spPr>
            <a:xfrm>
              <a:off x="25485" y="710972"/>
              <a:ext cx="1676354" cy="375583"/>
            </a:xfrm>
            <a:prstGeom prst="rect">
              <a:avLst/>
            </a:prstGeom>
            <a:noFill/>
            <a:ln>
              <a:noFill/>
            </a:ln>
          </p:spPr>
          <p:txBody>
            <a:bodyPr wrap="square" lIns="53325" tIns="53325" rIns="53325" bIns="53325" anchor="ctr" anchorCtr="0">
              <a:noAutofit/>
            </a:bodyPr>
            <a:lstStyle/>
            <a:p>
              <a:pPr marL="0" marR="0" lvl="0" indent="-76200" algn="ctr" rtl="0">
                <a:lnSpc>
                  <a:spcPct val="90000"/>
                </a:lnSpc>
                <a:spcBef>
                  <a:spcPts val="0"/>
                </a:spcBef>
                <a:spcAft>
                  <a:spcPts val="0"/>
                </a:spcAft>
                <a:buClr>
                  <a:schemeClr val="dk1"/>
                </a:buClr>
                <a:buSzPct val="100000"/>
                <a:buFont typeface="Avenir"/>
                <a:buNone/>
              </a:pPr>
              <a:r>
                <a:rPr lang="en-US" sz="1200" b="0" i="1" u="none" strike="noStrike" cap="none">
                  <a:solidFill>
                    <a:schemeClr val="dk1"/>
                  </a:solidFill>
                  <a:latin typeface="Avenir"/>
                  <a:ea typeface="Avenir"/>
                  <a:cs typeface="Avenir"/>
                  <a:sym typeface="Avenir"/>
                </a:rPr>
                <a:t>A consistent social media strategy aligns with student habits.</a:t>
              </a:r>
            </a:p>
          </p:txBody>
        </p:sp>
      </p:grpSp>
      <p:grpSp>
        <p:nvGrpSpPr>
          <p:cNvPr id="417" name="Shape 417"/>
          <p:cNvGrpSpPr/>
          <p:nvPr/>
        </p:nvGrpSpPr>
        <p:grpSpPr>
          <a:xfrm>
            <a:off x="6121820" y="2277745"/>
            <a:ext cx="2194773" cy="546583"/>
            <a:chOff x="1844438" y="699287"/>
            <a:chExt cx="1699724" cy="398953"/>
          </a:xfrm>
        </p:grpSpPr>
        <p:sp>
          <p:nvSpPr>
            <p:cNvPr id="418" name="Shape 418"/>
            <p:cNvSpPr/>
            <p:nvPr/>
          </p:nvSpPr>
          <p:spPr>
            <a:xfrm>
              <a:off x="1844438" y="699287"/>
              <a:ext cx="1699724" cy="398953"/>
            </a:xfrm>
            <a:prstGeom prst="roundRect">
              <a:avLst>
                <a:gd name="adj" fmla="val 10000"/>
              </a:avLst>
            </a:prstGeom>
            <a:solidFill>
              <a:schemeClr val="lt1">
                <a:alpha val="78431"/>
              </a:schemeClr>
            </a:solidFill>
            <a:ln w="19050" cap="flat" cmpd="sng">
              <a:solidFill>
                <a:srgbClr val="F9BC32"/>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19" name="Shape 419"/>
            <p:cNvSpPr txBox="1"/>
            <p:nvPr/>
          </p:nvSpPr>
          <p:spPr>
            <a:xfrm>
              <a:off x="1856123" y="710972"/>
              <a:ext cx="1676354" cy="375583"/>
            </a:xfrm>
            <a:prstGeom prst="rect">
              <a:avLst/>
            </a:prstGeom>
            <a:noFill/>
            <a:ln>
              <a:noFill/>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dk1"/>
                </a:buClr>
                <a:buSzPct val="25000"/>
                <a:buFont typeface="Avenir"/>
                <a:buNone/>
              </a:pPr>
              <a:r>
                <a:rPr lang="en-US" sz="1200" b="0" i="1" u="none" strike="noStrike" cap="none">
                  <a:solidFill>
                    <a:schemeClr val="dk1"/>
                  </a:solidFill>
                  <a:latin typeface="Avenir"/>
                  <a:ea typeface="Avenir"/>
                  <a:cs typeface="Avenir"/>
                  <a:sym typeface="Avenir"/>
                </a:rPr>
                <a:t>Increase 1Scope’s brand presence on university campuses.</a:t>
              </a:r>
            </a:p>
          </p:txBody>
        </p:sp>
      </p:grpSp>
      <p:grpSp>
        <p:nvGrpSpPr>
          <p:cNvPr id="420" name="Shape 420"/>
          <p:cNvGrpSpPr/>
          <p:nvPr/>
        </p:nvGrpSpPr>
        <p:grpSpPr>
          <a:xfrm>
            <a:off x="574068" y="2286213"/>
            <a:ext cx="2087555" cy="535917"/>
            <a:chOff x="13800" y="699287"/>
            <a:chExt cx="1699724" cy="398953"/>
          </a:xfrm>
        </p:grpSpPr>
        <p:sp>
          <p:nvSpPr>
            <p:cNvPr id="421" name="Shape 421"/>
            <p:cNvSpPr/>
            <p:nvPr/>
          </p:nvSpPr>
          <p:spPr>
            <a:xfrm>
              <a:off x="13800" y="699287"/>
              <a:ext cx="1699724" cy="398953"/>
            </a:xfrm>
            <a:prstGeom prst="roundRect">
              <a:avLst>
                <a:gd name="adj" fmla="val 10000"/>
              </a:avLst>
            </a:prstGeom>
            <a:solidFill>
              <a:schemeClr val="lt1">
                <a:alpha val="78431"/>
              </a:schemeClr>
            </a:solidFill>
            <a:ln w="19050" cap="flat" cmpd="sng">
              <a:solidFill>
                <a:srgbClr val="F9BC32"/>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22" name="Shape 422"/>
            <p:cNvSpPr txBox="1"/>
            <p:nvPr/>
          </p:nvSpPr>
          <p:spPr>
            <a:xfrm>
              <a:off x="25485" y="710972"/>
              <a:ext cx="1676354" cy="375583"/>
            </a:xfrm>
            <a:prstGeom prst="rect">
              <a:avLst/>
            </a:prstGeom>
            <a:noFill/>
            <a:ln>
              <a:noFill/>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dk1"/>
                </a:buClr>
                <a:buSzPct val="25000"/>
                <a:buFont typeface="Avenir"/>
                <a:buNone/>
              </a:pPr>
              <a:r>
                <a:rPr lang="en-US" sz="1200" b="0" i="1" u="none" strike="noStrike" cap="none">
                  <a:solidFill>
                    <a:schemeClr val="dk1"/>
                  </a:solidFill>
                  <a:latin typeface="Avenir"/>
                  <a:ea typeface="Avenir"/>
                  <a:cs typeface="Avenir"/>
                  <a:sym typeface="Avenir"/>
                </a:rPr>
                <a:t>Target students during the key moments of their lives</a:t>
              </a:r>
            </a:p>
          </p:txBody>
        </p:sp>
      </p:grpSp>
      <p:grpSp>
        <p:nvGrpSpPr>
          <p:cNvPr id="423" name="Shape 423"/>
          <p:cNvGrpSpPr/>
          <p:nvPr/>
        </p:nvGrpSpPr>
        <p:grpSpPr>
          <a:xfrm>
            <a:off x="4944894" y="3080139"/>
            <a:ext cx="2106016" cy="332648"/>
            <a:chOff x="1844438" y="699287"/>
            <a:chExt cx="1699724" cy="398953"/>
          </a:xfrm>
        </p:grpSpPr>
        <p:sp>
          <p:nvSpPr>
            <p:cNvPr id="424" name="Shape 424"/>
            <p:cNvSpPr/>
            <p:nvPr/>
          </p:nvSpPr>
          <p:spPr>
            <a:xfrm>
              <a:off x="1844438" y="699287"/>
              <a:ext cx="1699724" cy="398953"/>
            </a:xfrm>
            <a:prstGeom prst="roundRect">
              <a:avLst>
                <a:gd name="adj" fmla="val 10000"/>
              </a:avLst>
            </a:prstGeom>
            <a:solidFill>
              <a:srgbClr val="F9BC32"/>
            </a:solidFill>
            <a:ln w="19050" cap="flat" cmpd="sng">
              <a:solidFill>
                <a:srgbClr val="F9BC32"/>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25" name="Shape 425"/>
            <p:cNvSpPr txBox="1"/>
            <p:nvPr/>
          </p:nvSpPr>
          <p:spPr>
            <a:xfrm>
              <a:off x="1856123" y="710972"/>
              <a:ext cx="1676354" cy="375583"/>
            </a:xfrm>
            <a:prstGeom prst="rect">
              <a:avLst/>
            </a:prstGeom>
            <a:solidFill>
              <a:srgbClr val="F9BC32"/>
            </a:solidFill>
            <a:ln>
              <a:noFill/>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1Scope Run Events</a:t>
              </a:r>
            </a:p>
          </p:txBody>
        </p:sp>
      </p:grpSp>
      <p:grpSp>
        <p:nvGrpSpPr>
          <p:cNvPr id="426" name="Shape 426"/>
          <p:cNvGrpSpPr/>
          <p:nvPr/>
        </p:nvGrpSpPr>
        <p:grpSpPr>
          <a:xfrm>
            <a:off x="4944396" y="3474404"/>
            <a:ext cx="2095447" cy="546583"/>
            <a:chOff x="1844438" y="699287"/>
            <a:chExt cx="1699724" cy="398953"/>
          </a:xfrm>
        </p:grpSpPr>
        <p:sp>
          <p:nvSpPr>
            <p:cNvPr id="427" name="Shape 427"/>
            <p:cNvSpPr/>
            <p:nvPr/>
          </p:nvSpPr>
          <p:spPr>
            <a:xfrm>
              <a:off x="1844438" y="699287"/>
              <a:ext cx="1699724" cy="398953"/>
            </a:xfrm>
            <a:prstGeom prst="roundRect">
              <a:avLst>
                <a:gd name="adj" fmla="val 10000"/>
              </a:avLst>
            </a:prstGeom>
            <a:solidFill>
              <a:schemeClr val="lt1">
                <a:alpha val="78431"/>
              </a:schemeClr>
            </a:solidFill>
            <a:ln w="19050" cap="flat" cmpd="sng">
              <a:solidFill>
                <a:srgbClr val="F9BC32"/>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28" name="Shape 428"/>
            <p:cNvSpPr txBox="1"/>
            <p:nvPr/>
          </p:nvSpPr>
          <p:spPr>
            <a:xfrm>
              <a:off x="1856123" y="710972"/>
              <a:ext cx="1676354" cy="375583"/>
            </a:xfrm>
            <a:prstGeom prst="rect">
              <a:avLst/>
            </a:prstGeom>
            <a:noFill/>
            <a:ln>
              <a:noFill/>
            </a:ln>
          </p:spPr>
          <p:txBody>
            <a:bodyPr wrap="square" lIns="53325" tIns="53325" rIns="53325" bIns="53325" anchor="ctr" anchorCtr="0">
              <a:noAutofit/>
            </a:bodyPr>
            <a:lstStyle/>
            <a:p>
              <a:pPr marL="0" marR="0" lvl="0" indent="-76200" algn="ctr" rtl="0">
                <a:lnSpc>
                  <a:spcPct val="90000"/>
                </a:lnSpc>
                <a:spcBef>
                  <a:spcPts val="0"/>
                </a:spcBef>
                <a:spcAft>
                  <a:spcPts val="0"/>
                </a:spcAft>
                <a:buClr>
                  <a:schemeClr val="dk1"/>
                </a:buClr>
                <a:buSzPct val="100000"/>
                <a:buFont typeface="Avenir"/>
                <a:buNone/>
              </a:pPr>
              <a:r>
                <a:rPr lang="en-US" sz="1200" b="0" i="1" u="none" strike="noStrike" cap="none">
                  <a:solidFill>
                    <a:schemeClr val="dk1"/>
                  </a:solidFill>
                  <a:latin typeface="Avenir"/>
                  <a:ea typeface="Avenir"/>
                  <a:cs typeface="Avenir"/>
                  <a:sym typeface="Avenir"/>
                </a:rPr>
                <a:t>1Scope run events will increase interest and signups.</a:t>
              </a:r>
            </a:p>
          </p:txBody>
        </p:sp>
      </p:grpSp>
      <p:grpSp>
        <p:nvGrpSpPr>
          <p:cNvPr id="429" name="Shape 429"/>
          <p:cNvGrpSpPr/>
          <p:nvPr/>
        </p:nvGrpSpPr>
        <p:grpSpPr>
          <a:xfrm>
            <a:off x="2166154" y="3075036"/>
            <a:ext cx="2089693" cy="332648"/>
            <a:chOff x="3686939" y="702214"/>
            <a:chExt cx="1699724" cy="398953"/>
          </a:xfrm>
        </p:grpSpPr>
        <p:sp>
          <p:nvSpPr>
            <p:cNvPr id="430" name="Shape 430"/>
            <p:cNvSpPr/>
            <p:nvPr/>
          </p:nvSpPr>
          <p:spPr>
            <a:xfrm>
              <a:off x="3686939" y="702214"/>
              <a:ext cx="1699724" cy="398953"/>
            </a:xfrm>
            <a:prstGeom prst="roundRect">
              <a:avLst>
                <a:gd name="adj" fmla="val 10000"/>
              </a:avLst>
            </a:prstGeom>
            <a:solidFill>
              <a:srgbClr val="F9BC32"/>
            </a:solidFill>
            <a:ln w="19050" cap="flat" cmpd="sng">
              <a:solidFill>
                <a:srgbClr val="F9BC32"/>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31" name="Shape 431"/>
            <p:cNvSpPr txBox="1"/>
            <p:nvPr/>
          </p:nvSpPr>
          <p:spPr>
            <a:xfrm>
              <a:off x="3698624" y="713899"/>
              <a:ext cx="1676354" cy="375583"/>
            </a:xfrm>
            <a:prstGeom prst="rect">
              <a:avLst/>
            </a:prstGeom>
            <a:solidFill>
              <a:srgbClr val="F9BC32"/>
            </a:solidFill>
            <a:ln>
              <a:noFill/>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New Product Offerings</a:t>
              </a:r>
            </a:p>
          </p:txBody>
        </p:sp>
      </p:grpSp>
      <p:grpSp>
        <p:nvGrpSpPr>
          <p:cNvPr id="432" name="Shape 432"/>
          <p:cNvGrpSpPr/>
          <p:nvPr/>
        </p:nvGrpSpPr>
        <p:grpSpPr>
          <a:xfrm>
            <a:off x="2176639" y="3468700"/>
            <a:ext cx="2079207" cy="546583"/>
            <a:chOff x="3686939" y="702214"/>
            <a:chExt cx="1699724" cy="398953"/>
          </a:xfrm>
        </p:grpSpPr>
        <p:sp>
          <p:nvSpPr>
            <p:cNvPr id="433" name="Shape 433"/>
            <p:cNvSpPr/>
            <p:nvPr/>
          </p:nvSpPr>
          <p:spPr>
            <a:xfrm>
              <a:off x="3686939" y="702214"/>
              <a:ext cx="1699724" cy="398953"/>
            </a:xfrm>
            <a:prstGeom prst="roundRect">
              <a:avLst>
                <a:gd name="adj" fmla="val 10000"/>
              </a:avLst>
            </a:prstGeom>
            <a:solidFill>
              <a:schemeClr val="lt1">
                <a:alpha val="78431"/>
              </a:schemeClr>
            </a:solidFill>
            <a:ln w="19050" cap="flat" cmpd="sng">
              <a:solidFill>
                <a:srgbClr val="F9BC32"/>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34" name="Shape 434"/>
            <p:cNvSpPr txBox="1"/>
            <p:nvPr/>
          </p:nvSpPr>
          <p:spPr>
            <a:xfrm>
              <a:off x="3698624" y="713899"/>
              <a:ext cx="1676354" cy="375583"/>
            </a:xfrm>
            <a:prstGeom prst="rect">
              <a:avLst/>
            </a:prstGeom>
            <a:noFill/>
            <a:ln>
              <a:noFill/>
            </a:ln>
          </p:spPr>
          <p:txBody>
            <a:bodyPr wrap="square" lIns="53325" tIns="53325" rIns="53325" bIns="53325" anchor="ctr" anchorCtr="0">
              <a:noAutofit/>
            </a:bodyPr>
            <a:lstStyle/>
            <a:p>
              <a:pPr marL="0" marR="0" lvl="0" indent="-76200" algn="ctr" rtl="0">
                <a:lnSpc>
                  <a:spcPct val="90000"/>
                </a:lnSpc>
                <a:spcBef>
                  <a:spcPts val="0"/>
                </a:spcBef>
                <a:spcAft>
                  <a:spcPts val="0"/>
                </a:spcAft>
                <a:buClr>
                  <a:schemeClr val="dk1"/>
                </a:buClr>
                <a:buSzPct val="100000"/>
                <a:buFont typeface="Avenir"/>
                <a:buNone/>
              </a:pPr>
              <a:r>
                <a:rPr lang="en-US" sz="1200" b="0" i="1" u="none" strike="noStrike" cap="none">
                  <a:solidFill>
                    <a:schemeClr val="dk1"/>
                  </a:solidFill>
                  <a:latin typeface="Avenir"/>
                  <a:ea typeface="Avenir"/>
                  <a:cs typeface="Avenir"/>
                  <a:sym typeface="Avenir"/>
                </a:rPr>
                <a:t>New products could appeal to different market segments</a:t>
              </a:r>
            </a:p>
          </p:txBody>
        </p:sp>
      </p:grpSp>
      <p:sp>
        <p:nvSpPr>
          <p:cNvPr id="435" name="Shape 435"/>
          <p:cNvSpPr/>
          <p:nvPr/>
        </p:nvSpPr>
        <p:spPr>
          <a:xfrm>
            <a:off x="2066110" y="4413245"/>
            <a:ext cx="4984800" cy="319800"/>
          </a:xfrm>
          <a:prstGeom prst="rect">
            <a:avLst/>
          </a:prstGeom>
          <a:solidFill>
            <a:srgbClr val="7F7F7F"/>
          </a:solidFill>
          <a:ln>
            <a:noFill/>
          </a:ln>
        </p:spPr>
        <p:txBody>
          <a:bodyPr wrap="square" lIns="91425" tIns="45700" rIns="91425" bIns="45700" anchor="ctr" anchorCtr="0">
            <a:noAutofit/>
          </a:bodyPr>
          <a:lstStyle/>
          <a:p>
            <a:pPr marL="0" marR="0" lvl="0" indent="-28575" algn="ctr" rtl="0">
              <a:lnSpc>
                <a:spcPct val="100000"/>
              </a:lnSpc>
              <a:spcBef>
                <a:spcPts val="0"/>
              </a:spcBef>
              <a:spcAft>
                <a:spcPts val="0"/>
              </a:spcAft>
              <a:buClr>
                <a:schemeClr val="lt1"/>
              </a:buClr>
              <a:buSzPct val="25000"/>
              <a:buFont typeface="Avenir"/>
              <a:buNone/>
            </a:pPr>
            <a:r>
              <a:rPr lang="en-US" sz="1800" b="0" i="0" u="none" strike="noStrike" cap="none">
                <a:solidFill>
                  <a:schemeClr val="lt1"/>
                </a:solidFill>
                <a:latin typeface="Avenir"/>
                <a:ea typeface="Avenir"/>
                <a:cs typeface="Avenir"/>
                <a:sym typeface="Avenir"/>
              </a:rPr>
              <a:t>Renew</a:t>
            </a:r>
          </a:p>
        </p:txBody>
      </p:sp>
      <p:grpSp>
        <p:nvGrpSpPr>
          <p:cNvPr id="436" name="Shape 436"/>
          <p:cNvGrpSpPr/>
          <p:nvPr/>
        </p:nvGrpSpPr>
        <p:grpSpPr>
          <a:xfrm>
            <a:off x="3531910" y="4933630"/>
            <a:ext cx="2080180" cy="332648"/>
            <a:chOff x="1844438" y="699287"/>
            <a:chExt cx="1699724" cy="398953"/>
          </a:xfrm>
        </p:grpSpPr>
        <p:sp>
          <p:nvSpPr>
            <p:cNvPr id="437" name="Shape 437"/>
            <p:cNvSpPr/>
            <p:nvPr/>
          </p:nvSpPr>
          <p:spPr>
            <a:xfrm>
              <a:off x="1844438" y="699287"/>
              <a:ext cx="1699724" cy="398953"/>
            </a:xfrm>
            <a:prstGeom prst="roundRect">
              <a:avLst>
                <a:gd name="adj" fmla="val 10000"/>
              </a:avLst>
            </a:prstGeom>
            <a:solidFill>
              <a:schemeClr val="accent4"/>
            </a:solidFill>
            <a:ln w="19050" cap="flat" cmpd="sng">
              <a:solidFill>
                <a:schemeClr val="accent4"/>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38" name="Shape 438"/>
            <p:cNvSpPr txBox="1"/>
            <p:nvPr/>
          </p:nvSpPr>
          <p:spPr>
            <a:xfrm>
              <a:off x="1856123" y="710972"/>
              <a:ext cx="1676354" cy="375583"/>
            </a:xfrm>
            <a:prstGeom prst="rect">
              <a:avLst/>
            </a:prstGeom>
            <a:solidFill>
              <a:schemeClr val="accent4"/>
            </a:solidFill>
            <a:ln w="9525" cap="flat" cmpd="sng">
              <a:solidFill>
                <a:schemeClr val="accent4"/>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lt1"/>
                </a:buClr>
                <a:buSzPct val="25000"/>
                <a:buFont typeface="Avenir"/>
                <a:buNone/>
              </a:pPr>
              <a:r>
                <a:rPr lang="en-US" sz="1200" b="0" i="1" u="none" strike="noStrike" cap="none">
                  <a:solidFill>
                    <a:schemeClr val="lt1"/>
                  </a:solidFill>
                  <a:latin typeface="Avenir"/>
                  <a:ea typeface="Avenir"/>
                  <a:cs typeface="Avenir"/>
                  <a:sym typeface="Avenir"/>
                </a:rPr>
                <a:t>Partnership Strategies</a:t>
              </a:r>
            </a:p>
          </p:txBody>
        </p:sp>
      </p:grpSp>
      <p:grpSp>
        <p:nvGrpSpPr>
          <p:cNvPr id="439" name="Shape 439"/>
          <p:cNvGrpSpPr/>
          <p:nvPr/>
        </p:nvGrpSpPr>
        <p:grpSpPr>
          <a:xfrm>
            <a:off x="3537130" y="5327894"/>
            <a:ext cx="2069741" cy="546583"/>
            <a:chOff x="1844438" y="699287"/>
            <a:chExt cx="1699724" cy="398953"/>
          </a:xfrm>
        </p:grpSpPr>
        <p:sp>
          <p:nvSpPr>
            <p:cNvPr id="440" name="Shape 440"/>
            <p:cNvSpPr/>
            <p:nvPr/>
          </p:nvSpPr>
          <p:spPr>
            <a:xfrm>
              <a:off x="1844438" y="699287"/>
              <a:ext cx="1699724" cy="398953"/>
            </a:xfrm>
            <a:prstGeom prst="roundRect">
              <a:avLst>
                <a:gd name="adj" fmla="val 10000"/>
              </a:avLst>
            </a:prstGeom>
            <a:solidFill>
              <a:schemeClr val="lt1">
                <a:alpha val="78431"/>
              </a:schemeClr>
            </a:solidFill>
            <a:ln w="19050" cap="flat" cmpd="sng">
              <a:solidFill>
                <a:schemeClr val="accent4"/>
              </a:solidFill>
              <a:prstDash val="solid"/>
              <a:miter lim="800000"/>
              <a:headEnd type="none" w="med" len="med"/>
              <a:tailEnd type="none" w="med" len="med"/>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41" name="Shape 441"/>
            <p:cNvSpPr txBox="1"/>
            <p:nvPr/>
          </p:nvSpPr>
          <p:spPr>
            <a:xfrm>
              <a:off x="1856123" y="710972"/>
              <a:ext cx="1676354" cy="375583"/>
            </a:xfrm>
            <a:prstGeom prst="rect">
              <a:avLst/>
            </a:prstGeom>
            <a:noFill/>
            <a:ln w="9525" cap="flat" cmpd="sng">
              <a:solidFill>
                <a:schemeClr val="accent4"/>
              </a:solidFill>
              <a:prstDash val="solid"/>
              <a:round/>
              <a:headEnd type="none" w="med" len="med"/>
              <a:tailEnd type="none" w="med" len="med"/>
            </a:ln>
          </p:spPr>
          <p:txBody>
            <a:bodyPr wrap="square" lIns="53325" tIns="53325" rIns="53325" bIns="53325" anchor="ctr" anchorCtr="0">
              <a:noAutofit/>
            </a:bodyPr>
            <a:lstStyle/>
            <a:p>
              <a:pPr marL="0" marR="0" lvl="0" indent="-19050" algn="ctr" rtl="0">
                <a:lnSpc>
                  <a:spcPct val="90000"/>
                </a:lnSpc>
                <a:spcBef>
                  <a:spcPts val="0"/>
                </a:spcBef>
                <a:spcAft>
                  <a:spcPts val="0"/>
                </a:spcAft>
                <a:buClr>
                  <a:schemeClr val="dk1"/>
                </a:buClr>
                <a:buSzPct val="25000"/>
                <a:buFont typeface="Avenir"/>
                <a:buNone/>
              </a:pPr>
              <a:r>
                <a:rPr lang="en-US" sz="1200" b="0" i="1" u="none" strike="noStrike" cap="none">
                  <a:solidFill>
                    <a:schemeClr val="dk1"/>
                  </a:solidFill>
                  <a:latin typeface="Avenir"/>
                  <a:ea typeface="Avenir"/>
                  <a:cs typeface="Avenir"/>
                  <a:sym typeface="Avenir"/>
                </a:rPr>
                <a:t>Connect B2B to provide students with even better opportunities.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p:nvPr/>
        </p:nvSpPr>
        <p:spPr>
          <a:xfrm>
            <a:off x="316447" y="183399"/>
            <a:ext cx="7085400" cy="307800"/>
          </a:xfrm>
          <a:prstGeom prst="rect">
            <a:avLst/>
          </a:prstGeom>
          <a:noFill/>
          <a:ln>
            <a:noFill/>
          </a:ln>
        </p:spPr>
        <p:txBody>
          <a:bodyPr wrap="square" lIns="91425" tIns="45700" rIns="91425" bIns="45700" anchor="t" anchorCtr="0">
            <a:noAutofit/>
          </a:bodyPr>
          <a:lstStyle/>
          <a:p>
            <a:pPr marL="0" marR="0" lvl="0" indent="-22225" algn="l" rtl="0">
              <a:lnSpc>
                <a:spcPct val="100000"/>
              </a:lnSpc>
              <a:spcBef>
                <a:spcPts val="0"/>
              </a:spcBef>
              <a:spcAft>
                <a:spcPts val="0"/>
              </a:spcAft>
              <a:buClr>
                <a:srgbClr val="000000"/>
              </a:buClr>
              <a:buFont typeface="Arial"/>
              <a:buNone/>
            </a:pPr>
            <a:r>
              <a:rPr lang="en-US" sz="2000" dirty="0" smtClean="0">
                <a:latin typeface="Avenir Book" charset="0"/>
                <a:ea typeface="Avenir Book" charset="0"/>
                <a:cs typeface="Avenir Book" charset="0"/>
              </a:rPr>
              <a:t>Recommended strategies will work in tandem with each other to increase impact and efficiency.</a:t>
            </a:r>
            <a:endParaRPr lang="en-US" sz="2000" dirty="0">
              <a:latin typeface="Avenir Book" charset="0"/>
              <a:ea typeface="Avenir Book" charset="0"/>
              <a:cs typeface="Avenir Book" charset="0"/>
            </a:endParaRPr>
          </a:p>
        </p:txBody>
      </p:sp>
      <p:sp>
        <p:nvSpPr>
          <p:cNvPr id="17" name="Freeform 16"/>
          <p:cNvSpPr/>
          <p:nvPr/>
        </p:nvSpPr>
        <p:spPr>
          <a:xfrm>
            <a:off x="239994" y="1454258"/>
            <a:ext cx="5718692" cy="1312209"/>
          </a:xfrm>
          <a:custGeom>
            <a:avLst/>
            <a:gdLst>
              <a:gd name="connsiteX0" fmla="*/ 0 w 5718692"/>
              <a:gd name="connsiteY0" fmla="*/ 131221 h 1312209"/>
              <a:gd name="connsiteX1" fmla="*/ 131221 w 5718692"/>
              <a:gd name="connsiteY1" fmla="*/ 0 h 1312209"/>
              <a:gd name="connsiteX2" fmla="*/ 5587471 w 5718692"/>
              <a:gd name="connsiteY2" fmla="*/ 0 h 1312209"/>
              <a:gd name="connsiteX3" fmla="*/ 5718692 w 5718692"/>
              <a:gd name="connsiteY3" fmla="*/ 131221 h 1312209"/>
              <a:gd name="connsiteX4" fmla="*/ 5718692 w 5718692"/>
              <a:gd name="connsiteY4" fmla="*/ 1180988 h 1312209"/>
              <a:gd name="connsiteX5" fmla="*/ 5587471 w 5718692"/>
              <a:gd name="connsiteY5" fmla="*/ 1312209 h 1312209"/>
              <a:gd name="connsiteX6" fmla="*/ 131221 w 5718692"/>
              <a:gd name="connsiteY6" fmla="*/ 1312209 h 1312209"/>
              <a:gd name="connsiteX7" fmla="*/ 0 w 5718692"/>
              <a:gd name="connsiteY7" fmla="*/ 1180988 h 1312209"/>
              <a:gd name="connsiteX8" fmla="*/ 0 w 5718692"/>
              <a:gd name="connsiteY8" fmla="*/ 131221 h 131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692" h="1312209">
                <a:moveTo>
                  <a:pt x="0" y="131221"/>
                </a:moveTo>
                <a:cubicBezTo>
                  <a:pt x="0" y="58750"/>
                  <a:pt x="58750" y="0"/>
                  <a:pt x="131221" y="0"/>
                </a:cubicBezTo>
                <a:lnTo>
                  <a:pt x="5587471" y="0"/>
                </a:lnTo>
                <a:cubicBezTo>
                  <a:pt x="5659942" y="0"/>
                  <a:pt x="5718692" y="58750"/>
                  <a:pt x="5718692" y="131221"/>
                </a:cubicBezTo>
                <a:lnTo>
                  <a:pt x="5718692" y="1180988"/>
                </a:lnTo>
                <a:cubicBezTo>
                  <a:pt x="5718692" y="1253459"/>
                  <a:pt x="5659942" y="1312209"/>
                  <a:pt x="5587471" y="1312209"/>
                </a:cubicBezTo>
                <a:lnTo>
                  <a:pt x="131221" y="1312209"/>
                </a:lnTo>
                <a:cubicBezTo>
                  <a:pt x="58750" y="1312209"/>
                  <a:pt x="0" y="1253459"/>
                  <a:pt x="0" y="1180988"/>
                </a:cubicBezTo>
                <a:lnTo>
                  <a:pt x="0" y="131221"/>
                </a:lnTo>
                <a:close/>
              </a:path>
            </a:pathLst>
          </a:custGeom>
        </p:spPr>
        <p:style>
          <a:lnRef idx="2">
            <a:schemeClr val="lt1">
              <a:hueOff val="0"/>
              <a:satOff val="0"/>
              <a:lumOff val="0"/>
              <a:alphaOff val="0"/>
            </a:schemeClr>
          </a:lnRef>
          <a:fillRef idx="1">
            <a:schemeClr val="accent2">
              <a:alpha val="80000"/>
              <a:hueOff val="0"/>
              <a:satOff val="0"/>
              <a:lumOff val="0"/>
              <a:alphaOff val="0"/>
            </a:schemeClr>
          </a:fillRef>
          <a:effectRef idx="0">
            <a:schemeClr val="accent2">
              <a:alpha val="80000"/>
              <a:hueOff val="0"/>
              <a:satOff val="0"/>
              <a:lumOff val="0"/>
              <a:alphaOff val="0"/>
            </a:schemeClr>
          </a:effectRef>
          <a:fontRef idx="minor">
            <a:schemeClr val="lt1"/>
          </a:fontRef>
        </p:style>
        <p:txBody>
          <a:bodyPr spcFirstLastPara="0" vert="horz" wrap="square" lIns="137493" tIns="137493" rIns="137493" bIns="137493" numCol="1" spcCol="1270" anchor="ctr" anchorCtr="0">
            <a:noAutofit/>
          </a:bodyPr>
          <a:lstStyle/>
          <a:p>
            <a:pPr lvl="0" algn="ctr" defTabSz="1155700">
              <a:lnSpc>
                <a:spcPct val="90000"/>
              </a:lnSpc>
              <a:spcBef>
                <a:spcPct val="0"/>
              </a:spcBef>
              <a:spcAft>
                <a:spcPct val="35000"/>
              </a:spcAft>
            </a:pPr>
            <a:r>
              <a:rPr lang="en-US" sz="2600" kern="1200" dirty="0" smtClean="0">
                <a:latin typeface="Avenir Book" charset="0"/>
                <a:ea typeface="Avenir Book" charset="0"/>
                <a:cs typeface="Avenir Book" charset="0"/>
              </a:rPr>
              <a:t>Big Moment Marketing</a:t>
            </a:r>
            <a:endParaRPr lang="en-US" sz="2600" kern="1200" dirty="0">
              <a:latin typeface="Avenir Book" charset="0"/>
              <a:ea typeface="Avenir Book" charset="0"/>
              <a:cs typeface="Avenir Book" charset="0"/>
            </a:endParaRPr>
          </a:p>
        </p:txBody>
      </p:sp>
      <p:sp>
        <p:nvSpPr>
          <p:cNvPr id="18" name="Freeform 17"/>
          <p:cNvSpPr/>
          <p:nvPr/>
        </p:nvSpPr>
        <p:spPr>
          <a:xfrm>
            <a:off x="239994" y="3053960"/>
            <a:ext cx="5718692" cy="1312209"/>
          </a:xfrm>
          <a:custGeom>
            <a:avLst/>
            <a:gdLst>
              <a:gd name="connsiteX0" fmla="*/ 0 w 5718692"/>
              <a:gd name="connsiteY0" fmla="*/ 131221 h 1312209"/>
              <a:gd name="connsiteX1" fmla="*/ 131221 w 5718692"/>
              <a:gd name="connsiteY1" fmla="*/ 0 h 1312209"/>
              <a:gd name="connsiteX2" fmla="*/ 5587471 w 5718692"/>
              <a:gd name="connsiteY2" fmla="*/ 0 h 1312209"/>
              <a:gd name="connsiteX3" fmla="*/ 5718692 w 5718692"/>
              <a:gd name="connsiteY3" fmla="*/ 131221 h 1312209"/>
              <a:gd name="connsiteX4" fmla="*/ 5718692 w 5718692"/>
              <a:gd name="connsiteY4" fmla="*/ 1180988 h 1312209"/>
              <a:gd name="connsiteX5" fmla="*/ 5587471 w 5718692"/>
              <a:gd name="connsiteY5" fmla="*/ 1312209 h 1312209"/>
              <a:gd name="connsiteX6" fmla="*/ 131221 w 5718692"/>
              <a:gd name="connsiteY6" fmla="*/ 1312209 h 1312209"/>
              <a:gd name="connsiteX7" fmla="*/ 0 w 5718692"/>
              <a:gd name="connsiteY7" fmla="*/ 1180988 h 1312209"/>
              <a:gd name="connsiteX8" fmla="*/ 0 w 5718692"/>
              <a:gd name="connsiteY8" fmla="*/ 131221 h 131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692" h="1312209">
                <a:moveTo>
                  <a:pt x="0" y="131221"/>
                </a:moveTo>
                <a:cubicBezTo>
                  <a:pt x="0" y="58750"/>
                  <a:pt x="58750" y="0"/>
                  <a:pt x="131221" y="0"/>
                </a:cubicBezTo>
                <a:lnTo>
                  <a:pt x="5587471" y="0"/>
                </a:lnTo>
                <a:cubicBezTo>
                  <a:pt x="5659942" y="0"/>
                  <a:pt x="5718692" y="58750"/>
                  <a:pt x="5718692" y="131221"/>
                </a:cubicBezTo>
                <a:lnTo>
                  <a:pt x="5718692" y="1180988"/>
                </a:lnTo>
                <a:cubicBezTo>
                  <a:pt x="5718692" y="1253459"/>
                  <a:pt x="5659942" y="1312209"/>
                  <a:pt x="5587471" y="1312209"/>
                </a:cubicBezTo>
                <a:lnTo>
                  <a:pt x="131221" y="1312209"/>
                </a:lnTo>
                <a:cubicBezTo>
                  <a:pt x="58750" y="1312209"/>
                  <a:pt x="0" y="1253459"/>
                  <a:pt x="0" y="1180988"/>
                </a:cubicBezTo>
                <a:lnTo>
                  <a:pt x="0" y="131221"/>
                </a:lnTo>
                <a:close/>
              </a:path>
            </a:pathLst>
          </a:custGeom>
        </p:spPr>
        <p:style>
          <a:lnRef idx="2">
            <a:schemeClr val="lt1">
              <a:hueOff val="0"/>
              <a:satOff val="0"/>
              <a:lumOff val="0"/>
              <a:alphaOff val="0"/>
            </a:schemeClr>
          </a:lnRef>
          <a:fillRef idx="1">
            <a:schemeClr val="accent2">
              <a:alpha val="70000"/>
              <a:hueOff val="0"/>
              <a:satOff val="0"/>
              <a:lumOff val="0"/>
              <a:alphaOff val="0"/>
            </a:schemeClr>
          </a:fillRef>
          <a:effectRef idx="0">
            <a:schemeClr val="accent2">
              <a:alpha val="70000"/>
              <a:hueOff val="0"/>
              <a:satOff val="0"/>
              <a:lumOff val="0"/>
              <a:alphaOff val="0"/>
            </a:schemeClr>
          </a:effectRef>
          <a:fontRef idx="minor">
            <a:schemeClr val="lt1"/>
          </a:fontRef>
        </p:style>
        <p:txBody>
          <a:bodyPr spcFirstLastPara="0" vert="horz" wrap="square" lIns="122253" tIns="122253" rIns="122253" bIns="122253" numCol="1" spcCol="1270" anchor="ctr" anchorCtr="0">
            <a:noAutofit/>
          </a:bodyPr>
          <a:lstStyle/>
          <a:p>
            <a:pPr lvl="0" algn="ctr" defTabSz="977900">
              <a:lnSpc>
                <a:spcPct val="90000"/>
              </a:lnSpc>
              <a:spcBef>
                <a:spcPct val="0"/>
              </a:spcBef>
              <a:spcAft>
                <a:spcPct val="35000"/>
              </a:spcAft>
            </a:pPr>
            <a:r>
              <a:rPr lang="en-US" sz="2200" kern="1200" dirty="0" smtClean="0">
                <a:latin typeface="Avenir Book" charset="0"/>
                <a:ea typeface="Avenir Book" charset="0"/>
                <a:cs typeface="Avenir Book" charset="0"/>
              </a:rPr>
              <a:t>Social Media</a:t>
            </a:r>
            <a:endParaRPr lang="en-US" sz="2200" kern="1200" dirty="0">
              <a:latin typeface="Avenir Book" charset="0"/>
              <a:ea typeface="Avenir Book" charset="0"/>
              <a:cs typeface="Avenir Book" charset="0"/>
            </a:endParaRPr>
          </a:p>
        </p:txBody>
      </p:sp>
      <p:sp>
        <p:nvSpPr>
          <p:cNvPr id="19" name="Freeform 18"/>
          <p:cNvSpPr/>
          <p:nvPr/>
        </p:nvSpPr>
        <p:spPr>
          <a:xfrm>
            <a:off x="239994" y="4653662"/>
            <a:ext cx="1854310" cy="1312209"/>
          </a:xfrm>
          <a:custGeom>
            <a:avLst/>
            <a:gdLst>
              <a:gd name="connsiteX0" fmla="*/ 0 w 1854310"/>
              <a:gd name="connsiteY0" fmla="*/ 131221 h 1312209"/>
              <a:gd name="connsiteX1" fmla="*/ 131221 w 1854310"/>
              <a:gd name="connsiteY1" fmla="*/ 0 h 1312209"/>
              <a:gd name="connsiteX2" fmla="*/ 1723089 w 1854310"/>
              <a:gd name="connsiteY2" fmla="*/ 0 h 1312209"/>
              <a:gd name="connsiteX3" fmla="*/ 1854310 w 1854310"/>
              <a:gd name="connsiteY3" fmla="*/ 131221 h 1312209"/>
              <a:gd name="connsiteX4" fmla="*/ 1854310 w 1854310"/>
              <a:gd name="connsiteY4" fmla="*/ 1180988 h 1312209"/>
              <a:gd name="connsiteX5" fmla="*/ 1723089 w 1854310"/>
              <a:gd name="connsiteY5" fmla="*/ 1312209 h 1312209"/>
              <a:gd name="connsiteX6" fmla="*/ 131221 w 1854310"/>
              <a:gd name="connsiteY6" fmla="*/ 1312209 h 1312209"/>
              <a:gd name="connsiteX7" fmla="*/ 0 w 1854310"/>
              <a:gd name="connsiteY7" fmla="*/ 1180988 h 1312209"/>
              <a:gd name="connsiteX8" fmla="*/ 0 w 1854310"/>
              <a:gd name="connsiteY8" fmla="*/ 131221 h 131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310" h="1312209">
                <a:moveTo>
                  <a:pt x="0" y="131221"/>
                </a:moveTo>
                <a:cubicBezTo>
                  <a:pt x="0" y="58750"/>
                  <a:pt x="58750" y="0"/>
                  <a:pt x="131221" y="0"/>
                </a:cubicBezTo>
                <a:lnTo>
                  <a:pt x="1723089" y="0"/>
                </a:lnTo>
                <a:cubicBezTo>
                  <a:pt x="1795560" y="0"/>
                  <a:pt x="1854310" y="58750"/>
                  <a:pt x="1854310" y="131221"/>
                </a:cubicBezTo>
                <a:lnTo>
                  <a:pt x="1854310" y="1180988"/>
                </a:lnTo>
                <a:cubicBezTo>
                  <a:pt x="1854310" y="1253459"/>
                  <a:pt x="1795560" y="1312209"/>
                  <a:pt x="1723089" y="1312209"/>
                </a:cubicBezTo>
                <a:lnTo>
                  <a:pt x="131221" y="1312209"/>
                </a:lnTo>
                <a:cubicBezTo>
                  <a:pt x="58750" y="1312209"/>
                  <a:pt x="0" y="1253459"/>
                  <a:pt x="0" y="1180988"/>
                </a:cubicBezTo>
                <a:lnTo>
                  <a:pt x="0" y="131221"/>
                </a:lnTo>
                <a:close/>
              </a:path>
            </a:pathLst>
          </a:cu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lt1"/>
          </a:fontRef>
        </p:style>
        <p:txBody>
          <a:bodyPr spcFirstLastPara="0" vert="horz" wrap="square" lIns="114633" tIns="114633" rIns="114633" bIns="114633" numCol="1" spcCol="1270" anchor="ctr" anchorCtr="0">
            <a:noAutofit/>
          </a:bodyPr>
          <a:lstStyle/>
          <a:p>
            <a:pPr lvl="0" algn="ctr" defTabSz="889000">
              <a:lnSpc>
                <a:spcPct val="90000"/>
              </a:lnSpc>
              <a:spcBef>
                <a:spcPct val="0"/>
              </a:spcBef>
              <a:spcAft>
                <a:spcPct val="35000"/>
              </a:spcAft>
            </a:pPr>
            <a:r>
              <a:rPr lang="en-US" sz="2000" kern="1200" dirty="0" smtClean="0">
                <a:latin typeface="Avenir Book" charset="0"/>
                <a:ea typeface="Avenir Book" charset="0"/>
                <a:cs typeface="Avenir Book" charset="0"/>
              </a:rPr>
              <a:t>Unique Opportunities</a:t>
            </a:r>
            <a:endParaRPr lang="en-US" sz="2000" kern="1200" dirty="0">
              <a:latin typeface="Avenir Book" charset="0"/>
              <a:ea typeface="Avenir Book" charset="0"/>
              <a:cs typeface="Avenir Book" charset="0"/>
            </a:endParaRPr>
          </a:p>
        </p:txBody>
      </p:sp>
      <p:sp>
        <p:nvSpPr>
          <p:cNvPr id="20" name="Freeform 19"/>
          <p:cNvSpPr/>
          <p:nvPr/>
        </p:nvSpPr>
        <p:spPr>
          <a:xfrm>
            <a:off x="2172185" y="4653662"/>
            <a:ext cx="1854310" cy="1312209"/>
          </a:xfrm>
          <a:custGeom>
            <a:avLst/>
            <a:gdLst>
              <a:gd name="connsiteX0" fmla="*/ 0 w 1854310"/>
              <a:gd name="connsiteY0" fmla="*/ 131221 h 1312209"/>
              <a:gd name="connsiteX1" fmla="*/ 131221 w 1854310"/>
              <a:gd name="connsiteY1" fmla="*/ 0 h 1312209"/>
              <a:gd name="connsiteX2" fmla="*/ 1723089 w 1854310"/>
              <a:gd name="connsiteY2" fmla="*/ 0 h 1312209"/>
              <a:gd name="connsiteX3" fmla="*/ 1854310 w 1854310"/>
              <a:gd name="connsiteY3" fmla="*/ 131221 h 1312209"/>
              <a:gd name="connsiteX4" fmla="*/ 1854310 w 1854310"/>
              <a:gd name="connsiteY4" fmla="*/ 1180988 h 1312209"/>
              <a:gd name="connsiteX5" fmla="*/ 1723089 w 1854310"/>
              <a:gd name="connsiteY5" fmla="*/ 1312209 h 1312209"/>
              <a:gd name="connsiteX6" fmla="*/ 131221 w 1854310"/>
              <a:gd name="connsiteY6" fmla="*/ 1312209 h 1312209"/>
              <a:gd name="connsiteX7" fmla="*/ 0 w 1854310"/>
              <a:gd name="connsiteY7" fmla="*/ 1180988 h 1312209"/>
              <a:gd name="connsiteX8" fmla="*/ 0 w 1854310"/>
              <a:gd name="connsiteY8" fmla="*/ 131221 h 131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310" h="1312209">
                <a:moveTo>
                  <a:pt x="0" y="131221"/>
                </a:moveTo>
                <a:cubicBezTo>
                  <a:pt x="0" y="58750"/>
                  <a:pt x="58750" y="0"/>
                  <a:pt x="131221" y="0"/>
                </a:cubicBezTo>
                <a:lnTo>
                  <a:pt x="1723089" y="0"/>
                </a:lnTo>
                <a:cubicBezTo>
                  <a:pt x="1795560" y="0"/>
                  <a:pt x="1854310" y="58750"/>
                  <a:pt x="1854310" y="131221"/>
                </a:cubicBezTo>
                <a:lnTo>
                  <a:pt x="1854310" y="1180988"/>
                </a:lnTo>
                <a:cubicBezTo>
                  <a:pt x="1854310" y="1253459"/>
                  <a:pt x="1795560" y="1312209"/>
                  <a:pt x="1723089" y="1312209"/>
                </a:cubicBezTo>
                <a:lnTo>
                  <a:pt x="131221" y="1312209"/>
                </a:lnTo>
                <a:cubicBezTo>
                  <a:pt x="58750" y="1312209"/>
                  <a:pt x="0" y="1253459"/>
                  <a:pt x="0" y="1180988"/>
                </a:cubicBezTo>
                <a:lnTo>
                  <a:pt x="0" y="131221"/>
                </a:lnTo>
                <a:close/>
              </a:path>
            </a:pathLst>
          </a:cu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lt1"/>
          </a:fontRef>
        </p:style>
        <p:txBody>
          <a:bodyPr spcFirstLastPara="0" vert="horz" wrap="square" lIns="114633" tIns="114633" rIns="114633" bIns="114633" numCol="1" spcCol="1270" anchor="ctr" anchorCtr="0">
            <a:noAutofit/>
          </a:bodyPr>
          <a:lstStyle/>
          <a:p>
            <a:pPr lvl="0" algn="ctr" defTabSz="889000">
              <a:lnSpc>
                <a:spcPct val="90000"/>
              </a:lnSpc>
              <a:spcBef>
                <a:spcPct val="0"/>
              </a:spcBef>
              <a:spcAft>
                <a:spcPct val="35000"/>
              </a:spcAft>
            </a:pPr>
            <a:r>
              <a:rPr lang="en-US" sz="2000" kern="1200" dirty="0" smtClean="0">
                <a:latin typeface="Avenir Book" charset="0"/>
                <a:ea typeface="Avenir Book" charset="0"/>
                <a:cs typeface="Avenir Book" charset="0"/>
              </a:rPr>
              <a:t>1Scope Run Events</a:t>
            </a:r>
            <a:endParaRPr lang="en-US" sz="2000" kern="1200" dirty="0">
              <a:latin typeface="Avenir Book" charset="0"/>
              <a:ea typeface="Avenir Book" charset="0"/>
              <a:cs typeface="Avenir Book" charset="0"/>
            </a:endParaRPr>
          </a:p>
        </p:txBody>
      </p:sp>
      <p:sp>
        <p:nvSpPr>
          <p:cNvPr id="21" name="Freeform 20"/>
          <p:cNvSpPr/>
          <p:nvPr/>
        </p:nvSpPr>
        <p:spPr>
          <a:xfrm>
            <a:off x="4104376" y="4653662"/>
            <a:ext cx="1854310" cy="1312209"/>
          </a:xfrm>
          <a:custGeom>
            <a:avLst/>
            <a:gdLst>
              <a:gd name="connsiteX0" fmla="*/ 0 w 1854310"/>
              <a:gd name="connsiteY0" fmla="*/ 131221 h 1312209"/>
              <a:gd name="connsiteX1" fmla="*/ 131221 w 1854310"/>
              <a:gd name="connsiteY1" fmla="*/ 0 h 1312209"/>
              <a:gd name="connsiteX2" fmla="*/ 1723089 w 1854310"/>
              <a:gd name="connsiteY2" fmla="*/ 0 h 1312209"/>
              <a:gd name="connsiteX3" fmla="*/ 1854310 w 1854310"/>
              <a:gd name="connsiteY3" fmla="*/ 131221 h 1312209"/>
              <a:gd name="connsiteX4" fmla="*/ 1854310 w 1854310"/>
              <a:gd name="connsiteY4" fmla="*/ 1180988 h 1312209"/>
              <a:gd name="connsiteX5" fmla="*/ 1723089 w 1854310"/>
              <a:gd name="connsiteY5" fmla="*/ 1312209 h 1312209"/>
              <a:gd name="connsiteX6" fmla="*/ 131221 w 1854310"/>
              <a:gd name="connsiteY6" fmla="*/ 1312209 h 1312209"/>
              <a:gd name="connsiteX7" fmla="*/ 0 w 1854310"/>
              <a:gd name="connsiteY7" fmla="*/ 1180988 h 1312209"/>
              <a:gd name="connsiteX8" fmla="*/ 0 w 1854310"/>
              <a:gd name="connsiteY8" fmla="*/ 131221 h 131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310" h="1312209">
                <a:moveTo>
                  <a:pt x="0" y="131221"/>
                </a:moveTo>
                <a:cubicBezTo>
                  <a:pt x="0" y="58750"/>
                  <a:pt x="58750" y="0"/>
                  <a:pt x="131221" y="0"/>
                </a:cubicBezTo>
                <a:lnTo>
                  <a:pt x="1723089" y="0"/>
                </a:lnTo>
                <a:cubicBezTo>
                  <a:pt x="1795560" y="0"/>
                  <a:pt x="1854310" y="58750"/>
                  <a:pt x="1854310" y="131221"/>
                </a:cubicBezTo>
                <a:lnTo>
                  <a:pt x="1854310" y="1180988"/>
                </a:lnTo>
                <a:cubicBezTo>
                  <a:pt x="1854310" y="1253459"/>
                  <a:pt x="1795560" y="1312209"/>
                  <a:pt x="1723089" y="1312209"/>
                </a:cubicBezTo>
                <a:lnTo>
                  <a:pt x="131221" y="1312209"/>
                </a:lnTo>
                <a:cubicBezTo>
                  <a:pt x="58750" y="1312209"/>
                  <a:pt x="0" y="1253459"/>
                  <a:pt x="0" y="1180988"/>
                </a:cubicBezTo>
                <a:lnTo>
                  <a:pt x="0" y="131221"/>
                </a:lnTo>
                <a:close/>
              </a:path>
            </a:pathLst>
          </a:cu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lt1"/>
          </a:fontRef>
        </p:style>
        <p:txBody>
          <a:bodyPr spcFirstLastPara="0" vert="horz" wrap="square" lIns="114633" tIns="114633" rIns="114633" bIns="114633" numCol="1" spcCol="1270" anchor="ctr" anchorCtr="0">
            <a:noAutofit/>
          </a:bodyPr>
          <a:lstStyle/>
          <a:p>
            <a:pPr lvl="0" algn="ctr" defTabSz="889000">
              <a:lnSpc>
                <a:spcPct val="90000"/>
              </a:lnSpc>
              <a:spcBef>
                <a:spcPct val="0"/>
              </a:spcBef>
              <a:spcAft>
                <a:spcPct val="35000"/>
              </a:spcAft>
            </a:pPr>
            <a:r>
              <a:rPr lang="en-US" sz="2000" kern="1200" dirty="0" smtClean="0">
                <a:latin typeface="Avenir Book" charset="0"/>
                <a:ea typeface="Avenir Book" charset="0"/>
                <a:cs typeface="Avenir Book" charset="0"/>
              </a:rPr>
              <a:t>Partnership</a:t>
            </a:r>
            <a:endParaRPr lang="en-US" sz="2000" kern="1200" dirty="0">
              <a:latin typeface="Avenir Book" charset="0"/>
              <a:ea typeface="Avenir Book" charset="0"/>
              <a:cs typeface="Avenir Book" charset="0"/>
            </a:endParaRPr>
          </a:p>
        </p:txBody>
      </p:sp>
      <p:sp>
        <p:nvSpPr>
          <p:cNvPr id="22" name="Freeform 21"/>
          <p:cNvSpPr/>
          <p:nvPr/>
        </p:nvSpPr>
        <p:spPr>
          <a:xfrm>
            <a:off x="6944763" y="1454258"/>
            <a:ext cx="1854310" cy="1312209"/>
          </a:xfrm>
          <a:custGeom>
            <a:avLst/>
            <a:gdLst>
              <a:gd name="connsiteX0" fmla="*/ 0 w 1854310"/>
              <a:gd name="connsiteY0" fmla="*/ 131221 h 1312209"/>
              <a:gd name="connsiteX1" fmla="*/ 131221 w 1854310"/>
              <a:gd name="connsiteY1" fmla="*/ 0 h 1312209"/>
              <a:gd name="connsiteX2" fmla="*/ 1723089 w 1854310"/>
              <a:gd name="connsiteY2" fmla="*/ 0 h 1312209"/>
              <a:gd name="connsiteX3" fmla="*/ 1854310 w 1854310"/>
              <a:gd name="connsiteY3" fmla="*/ 131221 h 1312209"/>
              <a:gd name="connsiteX4" fmla="*/ 1854310 w 1854310"/>
              <a:gd name="connsiteY4" fmla="*/ 1180988 h 1312209"/>
              <a:gd name="connsiteX5" fmla="*/ 1723089 w 1854310"/>
              <a:gd name="connsiteY5" fmla="*/ 1312209 h 1312209"/>
              <a:gd name="connsiteX6" fmla="*/ 131221 w 1854310"/>
              <a:gd name="connsiteY6" fmla="*/ 1312209 h 1312209"/>
              <a:gd name="connsiteX7" fmla="*/ 0 w 1854310"/>
              <a:gd name="connsiteY7" fmla="*/ 1180988 h 1312209"/>
              <a:gd name="connsiteX8" fmla="*/ 0 w 1854310"/>
              <a:gd name="connsiteY8" fmla="*/ 131221 h 131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310" h="1312209">
                <a:moveTo>
                  <a:pt x="0" y="131221"/>
                </a:moveTo>
                <a:cubicBezTo>
                  <a:pt x="0" y="58750"/>
                  <a:pt x="58750" y="0"/>
                  <a:pt x="131221" y="0"/>
                </a:cubicBezTo>
                <a:lnTo>
                  <a:pt x="1723089" y="0"/>
                </a:lnTo>
                <a:cubicBezTo>
                  <a:pt x="1795560" y="0"/>
                  <a:pt x="1854310" y="58750"/>
                  <a:pt x="1854310" y="131221"/>
                </a:cubicBezTo>
                <a:lnTo>
                  <a:pt x="1854310" y="1180988"/>
                </a:lnTo>
                <a:cubicBezTo>
                  <a:pt x="1854310" y="1253459"/>
                  <a:pt x="1795560" y="1312209"/>
                  <a:pt x="1723089" y="1312209"/>
                </a:cubicBezTo>
                <a:lnTo>
                  <a:pt x="131221" y="1312209"/>
                </a:lnTo>
                <a:cubicBezTo>
                  <a:pt x="58750" y="1312209"/>
                  <a:pt x="0" y="1253459"/>
                  <a:pt x="0" y="1180988"/>
                </a:cubicBezTo>
                <a:lnTo>
                  <a:pt x="0" y="131221"/>
                </a:lnTo>
                <a:close/>
              </a:path>
            </a:pathLst>
          </a:custGeom>
        </p:spPr>
        <p:style>
          <a:lnRef idx="2">
            <a:schemeClr val="lt1">
              <a:hueOff val="0"/>
              <a:satOff val="0"/>
              <a:lumOff val="0"/>
              <a:alphaOff val="0"/>
            </a:schemeClr>
          </a:lnRef>
          <a:fillRef idx="1">
            <a:schemeClr val="accent2">
              <a:alpha val="80000"/>
              <a:hueOff val="0"/>
              <a:satOff val="0"/>
              <a:lumOff val="0"/>
              <a:alphaOff val="0"/>
            </a:schemeClr>
          </a:fillRef>
          <a:effectRef idx="0">
            <a:schemeClr val="accent2">
              <a:alpha val="80000"/>
              <a:hueOff val="0"/>
              <a:satOff val="0"/>
              <a:lumOff val="0"/>
              <a:alphaOff val="0"/>
            </a:schemeClr>
          </a:effectRef>
          <a:fontRef idx="minor">
            <a:schemeClr val="lt1"/>
          </a:fontRef>
        </p:style>
        <p:txBody>
          <a:bodyPr spcFirstLastPara="0" vert="horz" wrap="square" lIns="137493" tIns="137493" rIns="137493" bIns="137493" numCol="1" spcCol="1270" anchor="ctr" anchorCtr="0">
            <a:noAutofit/>
          </a:bodyPr>
          <a:lstStyle/>
          <a:p>
            <a:pPr lvl="0" algn="ctr" defTabSz="1155700">
              <a:lnSpc>
                <a:spcPct val="90000"/>
              </a:lnSpc>
              <a:spcBef>
                <a:spcPct val="0"/>
              </a:spcBef>
              <a:spcAft>
                <a:spcPct val="35000"/>
              </a:spcAft>
            </a:pPr>
            <a:r>
              <a:rPr lang="en-US" sz="2600" kern="1200" dirty="0" smtClean="0">
                <a:latin typeface="Avenir Book" charset="0"/>
                <a:ea typeface="Avenir Book" charset="0"/>
                <a:cs typeface="Avenir Book" charset="0"/>
              </a:rPr>
              <a:t>On Campus Marketing</a:t>
            </a:r>
            <a:endParaRPr lang="en-US" sz="2600" kern="1200" dirty="0">
              <a:latin typeface="Avenir Book" charset="0"/>
              <a:ea typeface="Avenir Book" charset="0"/>
              <a:cs typeface="Avenir Book" charset="0"/>
            </a:endParaRPr>
          </a:p>
        </p:txBody>
      </p:sp>
      <p:sp>
        <p:nvSpPr>
          <p:cNvPr id="23" name="Freeform 22"/>
          <p:cNvSpPr/>
          <p:nvPr/>
        </p:nvSpPr>
        <p:spPr>
          <a:xfrm>
            <a:off x="6944763" y="3053960"/>
            <a:ext cx="1854310" cy="1312209"/>
          </a:xfrm>
          <a:custGeom>
            <a:avLst/>
            <a:gdLst>
              <a:gd name="connsiteX0" fmla="*/ 0 w 1854310"/>
              <a:gd name="connsiteY0" fmla="*/ 131221 h 1312209"/>
              <a:gd name="connsiteX1" fmla="*/ 131221 w 1854310"/>
              <a:gd name="connsiteY1" fmla="*/ 0 h 1312209"/>
              <a:gd name="connsiteX2" fmla="*/ 1723089 w 1854310"/>
              <a:gd name="connsiteY2" fmla="*/ 0 h 1312209"/>
              <a:gd name="connsiteX3" fmla="*/ 1854310 w 1854310"/>
              <a:gd name="connsiteY3" fmla="*/ 131221 h 1312209"/>
              <a:gd name="connsiteX4" fmla="*/ 1854310 w 1854310"/>
              <a:gd name="connsiteY4" fmla="*/ 1180988 h 1312209"/>
              <a:gd name="connsiteX5" fmla="*/ 1723089 w 1854310"/>
              <a:gd name="connsiteY5" fmla="*/ 1312209 h 1312209"/>
              <a:gd name="connsiteX6" fmla="*/ 131221 w 1854310"/>
              <a:gd name="connsiteY6" fmla="*/ 1312209 h 1312209"/>
              <a:gd name="connsiteX7" fmla="*/ 0 w 1854310"/>
              <a:gd name="connsiteY7" fmla="*/ 1180988 h 1312209"/>
              <a:gd name="connsiteX8" fmla="*/ 0 w 1854310"/>
              <a:gd name="connsiteY8" fmla="*/ 131221 h 131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310" h="1312209">
                <a:moveTo>
                  <a:pt x="0" y="131221"/>
                </a:moveTo>
                <a:cubicBezTo>
                  <a:pt x="0" y="58750"/>
                  <a:pt x="58750" y="0"/>
                  <a:pt x="131221" y="0"/>
                </a:cubicBezTo>
                <a:lnTo>
                  <a:pt x="1723089" y="0"/>
                </a:lnTo>
                <a:cubicBezTo>
                  <a:pt x="1795560" y="0"/>
                  <a:pt x="1854310" y="58750"/>
                  <a:pt x="1854310" y="131221"/>
                </a:cubicBezTo>
                <a:lnTo>
                  <a:pt x="1854310" y="1180988"/>
                </a:lnTo>
                <a:cubicBezTo>
                  <a:pt x="1854310" y="1253459"/>
                  <a:pt x="1795560" y="1312209"/>
                  <a:pt x="1723089" y="1312209"/>
                </a:cubicBezTo>
                <a:lnTo>
                  <a:pt x="131221" y="1312209"/>
                </a:lnTo>
                <a:cubicBezTo>
                  <a:pt x="58750" y="1312209"/>
                  <a:pt x="0" y="1253459"/>
                  <a:pt x="0" y="1180988"/>
                </a:cubicBezTo>
                <a:lnTo>
                  <a:pt x="0" y="131221"/>
                </a:lnTo>
                <a:close/>
              </a:path>
            </a:pathLst>
          </a:custGeom>
        </p:spPr>
        <p:style>
          <a:lnRef idx="2">
            <a:schemeClr val="lt1">
              <a:hueOff val="0"/>
              <a:satOff val="0"/>
              <a:lumOff val="0"/>
              <a:alphaOff val="0"/>
            </a:schemeClr>
          </a:lnRef>
          <a:fillRef idx="1">
            <a:schemeClr val="accent2">
              <a:alpha val="70000"/>
              <a:hueOff val="0"/>
              <a:satOff val="0"/>
              <a:lumOff val="0"/>
              <a:alphaOff val="0"/>
            </a:schemeClr>
          </a:fillRef>
          <a:effectRef idx="0">
            <a:schemeClr val="accent2">
              <a:alpha val="70000"/>
              <a:hueOff val="0"/>
              <a:satOff val="0"/>
              <a:lumOff val="0"/>
              <a:alphaOff val="0"/>
            </a:schemeClr>
          </a:effectRef>
          <a:fontRef idx="minor">
            <a:schemeClr val="lt1"/>
          </a:fontRef>
        </p:style>
        <p:txBody>
          <a:bodyPr spcFirstLastPara="0" vert="horz" wrap="square" lIns="122253" tIns="122253" rIns="122253" bIns="122253" numCol="1" spcCol="1270" anchor="ctr" anchorCtr="0">
            <a:noAutofit/>
          </a:bodyPr>
          <a:lstStyle/>
          <a:p>
            <a:pPr lvl="0" algn="ctr" defTabSz="977900">
              <a:lnSpc>
                <a:spcPct val="90000"/>
              </a:lnSpc>
              <a:spcBef>
                <a:spcPct val="0"/>
              </a:spcBef>
              <a:spcAft>
                <a:spcPct val="35000"/>
              </a:spcAft>
            </a:pPr>
            <a:r>
              <a:rPr lang="en-US" sz="2200" kern="1200" dirty="0" smtClean="0">
                <a:latin typeface="Avenir Book" charset="0"/>
                <a:ea typeface="Avenir Book" charset="0"/>
                <a:cs typeface="Avenir Book" charset="0"/>
              </a:rPr>
              <a:t>Ambassador Program</a:t>
            </a:r>
            <a:endParaRPr lang="en-US" sz="2200" kern="1200" dirty="0">
              <a:latin typeface="Avenir Book" charset="0"/>
              <a:ea typeface="Avenir Book" charset="0"/>
              <a:cs typeface="Avenir Book" charset="0"/>
            </a:endParaRPr>
          </a:p>
        </p:txBody>
      </p:sp>
      <p:sp>
        <p:nvSpPr>
          <p:cNvPr id="25" name="Rectangle 24"/>
          <p:cNvSpPr/>
          <p:nvPr/>
        </p:nvSpPr>
        <p:spPr>
          <a:xfrm>
            <a:off x="6065775" y="1454258"/>
            <a:ext cx="771898" cy="1364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smtClean="0">
                <a:solidFill>
                  <a:srgbClr val="DE7946"/>
                </a:solidFill>
                <a:latin typeface="Avenir Book" charset="0"/>
                <a:ea typeface="Avenir Book" charset="0"/>
                <a:cs typeface="Avenir Book" charset="0"/>
              </a:rPr>
              <a:t>+</a:t>
            </a:r>
            <a:endParaRPr lang="en-US" sz="6000" b="1" dirty="0">
              <a:solidFill>
                <a:srgbClr val="DE7946"/>
              </a:solidFill>
              <a:latin typeface="Avenir Book" charset="0"/>
              <a:ea typeface="Avenir Book" charset="0"/>
              <a:cs typeface="Avenir Book" charset="0"/>
            </a:endParaRPr>
          </a:p>
        </p:txBody>
      </p:sp>
    </p:spTree>
    <p:extLst>
      <p:ext uri="{BB962C8B-B14F-4D97-AF65-F5344CB8AC3E}">
        <p14:creationId xmlns:p14="http://schemas.microsoft.com/office/powerpoint/2010/main" val="10321248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p:nvPr/>
        </p:nvSpPr>
        <p:spPr>
          <a:xfrm>
            <a:off x="316447" y="183399"/>
            <a:ext cx="7085400" cy="307800"/>
          </a:xfrm>
          <a:prstGeom prst="rect">
            <a:avLst/>
          </a:prstGeom>
          <a:noFill/>
          <a:ln>
            <a:noFill/>
          </a:ln>
        </p:spPr>
        <p:txBody>
          <a:bodyPr wrap="square" lIns="91425" tIns="45700" rIns="91425" bIns="45700" anchor="t" anchorCtr="0">
            <a:noAutofit/>
          </a:bodyPr>
          <a:lstStyle/>
          <a:p>
            <a:pPr marL="0" marR="0" lvl="0" indent="-31750" algn="l" rtl="0">
              <a:lnSpc>
                <a:spcPct val="100000"/>
              </a:lnSpc>
              <a:spcBef>
                <a:spcPts val="0"/>
              </a:spcBef>
              <a:spcAft>
                <a:spcPts val="0"/>
              </a:spcAft>
              <a:buClr>
                <a:srgbClr val="000000"/>
              </a:buClr>
              <a:buSzPct val="25000"/>
              <a:buFont typeface="Arial"/>
              <a:buNone/>
            </a:pPr>
            <a:r>
              <a:rPr lang="en-US" sz="2000" b="0" i="0" u="none" strike="noStrike" cap="none">
                <a:solidFill>
                  <a:srgbClr val="000000"/>
                </a:solidFill>
                <a:latin typeface="Avenir"/>
                <a:ea typeface="Avenir"/>
                <a:cs typeface="Avenir"/>
                <a:sym typeface="Avenir"/>
              </a:rPr>
              <a:t>Strategies which require less manpower and technical difficulty should be proritised.</a:t>
            </a:r>
          </a:p>
        </p:txBody>
      </p:sp>
      <p:grpSp>
        <p:nvGrpSpPr>
          <p:cNvPr id="461" name="Shape 461"/>
          <p:cNvGrpSpPr/>
          <p:nvPr/>
        </p:nvGrpSpPr>
        <p:grpSpPr>
          <a:xfrm>
            <a:off x="893977" y="1562079"/>
            <a:ext cx="4338292" cy="4117915"/>
            <a:chOff x="1275008" y="1562978"/>
            <a:chExt cx="4144733" cy="4117092"/>
          </a:xfrm>
        </p:grpSpPr>
        <p:grpSp>
          <p:nvGrpSpPr>
            <p:cNvPr id="462" name="Shape 462"/>
            <p:cNvGrpSpPr/>
            <p:nvPr/>
          </p:nvGrpSpPr>
          <p:grpSpPr>
            <a:xfrm>
              <a:off x="1609857" y="1661375"/>
              <a:ext cx="3678792" cy="3668290"/>
              <a:chOff x="2498500" y="1751527"/>
              <a:chExt cx="3678792" cy="3668290"/>
            </a:xfrm>
          </p:grpSpPr>
          <p:sp>
            <p:nvSpPr>
              <p:cNvPr id="463" name="Shape 463"/>
              <p:cNvSpPr/>
              <p:nvPr/>
            </p:nvSpPr>
            <p:spPr>
              <a:xfrm>
                <a:off x="2498501" y="1751527"/>
                <a:ext cx="1803000" cy="1803000"/>
              </a:xfrm>
              <a:prstGeom prst="rect">
                <a:avLst/>
              </a:prstGeom>
              <a:solidFill>
                <a:schemeClr val="lt2"/>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64" name="Shape 464"/>
              <p:cNvSpPr/>
              <p:nvPr/>
            </p:nvSpPr>
            <p:spPr>
              <a:xfrm>
                <a:off x="4374292" y="1751527"/>
                <a:ext cx="1803000" cy="1803000"/>
              </a:xfrm>
              <a:prstGeom prst="rect">
                <a:avLst/>
              </a:prstGeom>
              <a:solidFill>
                <a:schemeClr val="lt2"/>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65" name="Shape 465"/>
              <p:cNvSpPr/>
              <p:nvPr/>
            </p:nvSpPr>
            <p:spPr>
              <a:xfrm>
                <a:off x="2498500" y="3616817"/>
                <a:ext cx="1803000" cy="1803000"/>
              </a:xfrm>
              <a:prstGeom prst="rect">
                <a:avLst/>
              </a:prstGeom>
              <a:solidFill>
                <a:srgbClr val="D0CECE"/>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66" name="Shape 466"/>
              <p:cNvSpPr/>
              <p:nvPr/>
            </p:nvSpPr>
            <p:spPr>
              <a:xfrm>
                <a:off x="4374292" y="3616817"/>
                <a:ext cx="1803000" cy="1803000"/>
              </a:xfrm>
              <a:prstGeom prst="rect">
                <a:avLst/>
              </a:prstGeom>
              <a:solidFill>
                <a:schemeClr val="lt2"/>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grpSp>
          <p:nvGrpSpPr>
            <p:cNvPr id="467" name="Shape 467"/>
            <p:cNvGrpSpPr/>
            <p:nvPr/>
          </p:nvGrpSpPr>
          <p:grpSpPr>
            <a:xfrm>
              <a:off x="1275008" y="1562978"/>
              <a:ext cx="4144733" cy="4117092"/>
              <a:chOff x="1275008" y="1562978"/>
              <a:chExt cx="4144733" cy="4117092"/>
            </a:xfrm>
          </p:grpSpPr>
          <p:sp>
            <p:nvSpPr>
              <p:cNvPr id="468" name="Shape 468"/>
              <p:cNvSpPr/>
              <p:nvPr/>
            </p:nvSpPr>
            <p:spPr>
              <a:xfrm>
                <a:off x="1275008" y="1562978"/>
                <a:ext cx="334800" cy="4034400"/>
              </a:xfrm>
              <a:prstGeom prst="upArrow">
                <a:avLst>
                  <a:gd name="adj1" fmla="val 50000"/>
                  <a:gd name="adj2" fmla="val 50000"/>
                </a:avLst>
              </a:prstGeom>
              <a:solidFill>
                <a:schemeClr val="lt2"/>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69" name="Shape 469"/>
              <p:cNvSpPr/>
              <p:nvPr/>
            </p:nvSpPr>
            <p:spPr>
              <a:xfrm rot="5400000">
                <a:off x="3245491" y="3505820"/>
                <a:ext cx="334800" cy="4013700"/>
              </a:xfrm>
              <a:prstGeom prst="upArrow">
                <a:avLst>
                  <a:gd name="adj1" fmla="val 50000"/>
                  <a:gd name="adj2" fmla="val 50000"/>
                </a:avLst>
              </a:prstGeom>
              <a:solidFill>
                <a:schemeClr val="lt2"/>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grpSp>
      <p:sp>
        <p:nvSpPr>
          <p:cNvPr id="470" name="Shape 470"/>
          <p:cNvSpPr/>
          <p:nvPr/>
        </p:nvSpPr>
        <p:spPr>
          <a:xfrm>
            <a:off x="1482499" y="5635400"/>
            <a:ext cx="3098700" cy="415800"/>
          </a:xfrm>
          <a:prstGeom prst="rect">
            <a:avLst/>
          </a:prstGeom>
          <a:no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dk1"/>
              </a:buClr>
              <a:buSzPct val="25000"/>
              <a:buFont typeface="Arial"/>
              <a:buNone/>
            </a:pPr>
            <a:r>
              <a:rPr lang="en-US" sz="1400" b="0" i="0" u="none" strike="noStrike" cap="none">
                <a:solidFill>
                  <a:schemeClr val="dk1"/>
                </a:solidFill>
                <a:latin typeface="Avenir"/>
                <a:ea typeface="Avenir"/>
                <a:cs typeface="Avenir"/>
                <a:sym typeface="Avenir"/>
              </a:rPr>
              <a:t>Labour Intensiveness</a:t>
            </a:r>
          </a:p>
        </p:txBody>
      </p:sp>
      <p:sp>
        <p:nvSpPr>
          <p:cNvPr id="471" name="Shape 471"/>
          <p:cNvSpPr/>
          <p:nvPr/>
        </p:nvSpPr>
        <p:spPr>
          <a:xfrm rot="-5400000">
            <a:off x="-863323" y="3372282"/>
            <a:ext cx="3098700" cy="415800"/>
          </a:xfrm>
          <a:prstGeom prst="rect">
            <a:avLst/>
          </a:prstGeom>
          <a:no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dk1"/>
              </a:buClr>
              <a:buSzPct val="25000"/>
              <a:buFont typeface="Arial"/>
              <a:buNone/>
            </a:pPr>
            <a:r>
              <a:rPr lang="en-US" sz="1400" b="0" i="0" u="none" strike="noStrike" cap="none">
                <a:solidFill>
                  <a:schemeClr val="dk1"/>
                </a:solidFill>
                <a:latin typeface="Avenir"/>
                <a:ea typeface="Avenir"/>
                <a:cs typeface="Avenir"/>
                <a:sym typeface="Avenir"/>
              </a:rPr>
              <a:t>Technical Difficulty</a:t>
            </a:r>
          </a:p>
        </p:txBody>
      </p:sp>
      <p:sp>
        <p:nvSpPr>
          <p:cNvPr id="472" name="Shape 472"/>
          <p:cNvSpPr/>
          <p:nvPr/>
        </p:nvSpPr>
        <p:spPr>
          <a:xfrm>
            <a:off x="5702325" y="1686826"/>
            <a:ext cx="369300" cy="369300"/>
          </a:xfrm>
          <a:prstGeom prst="ellipse">
            <a:avLst/>
          </a:prstGeom>
          <a:solidFill>
            <a:schemeClr val="accent4"/>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chemeClr val="lt1"/>
                </a:solidFill>
                <a:latin typeface="Arial"/>
                <a:ea typeface="Arial"/>
                <a:cs typeface="Arial"/>
                <a:sym typeface="Arial"/>
              </a:rPr>
              <a:t>1</a:t>
            </a:r>
          </a:p>
        </p:txBody>
      </p:sp>
      <p:sp>
        <p:nvSpPr>
          <p:cNvPr id="473" name="Shape 473"/>
          <p:cNvSpPr/>
          <p:nvPr/>
        </p:nvSpPr>
        <p:spPr>
          <a:xfrm>
            <a:off x="5702300" y="2395007"/>
            <a:ext cx="369300" cy="369300"/>
          </a:xfrm>
          <a:prstGeom prst="ellipse">
            <a:avLst/>
          </a:prstGeom>
          <a:solidFill>
            <a:schemeClr val="accent4"/>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rial"/>
                <a:ea typeface="Arial"/>
                <a:cs typeface="Arial"/>
                <a:sym typeface="Arial"/>
              </a:rPr>
              <a:t>2</a:t>
            </a:r>
          </a:p>
        </p:txBody>
      </p:sp>
      <p:sp>
        <p:nvSpPr>
          <p:cNvPr id="474" name="Shape 474"/>
          <p:cNvSpPr/>
          <p:nvPr/>
        </p:nvSpPr>
        <p:spPr>
          <a:xfrm>
            <a:off x="5702300" y="3103238"/>
            <a:ext cx="369300" cy="369300"/>
          </a:xfrm>
          <a:prstGeom prst="ellipse">
            <a:avLst/>
          </a:prstGeom>
          <a:solidFill>
            <a:schemeClr val="accent4"/>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rial"/>
                <a:ea typeface="Arial"/>
                <a:cs typeface="Arial"/>
                <a:sym typeface="Arial"/>
              </a:rPr>
              <a:t>3</a:t>
            </a:r>
          </a:p>
        </p:txBody>
      </p:sp>
      <p:sp>
        <p:nvSpPr>
          <p:cNvPr id="475" name="Shape 475"/>
          <p:cNvSpPr/>
          <p:nvPr/>
        </p:nvSpPr>
        <p:spPr>
          <a:xfrm>
            <a:off x="5702300" y="3811469"/>
            <a:ext cx="369300" cy="369300"/>
          </a:xfrm>
          <a:prstGeom prst="ellipse">
            <a:avLst/>
          </a:prstGeom>
          <a:solidFill>
            <a:schemeClr val="accent4"/>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rial"/>
                <a:ea typeface="Arial"/>
                <a:cs typeface="Arial"/>
                <a:sym typeface="Arial"/>
              </a:rPr>
              <a:t>4</a:t>
            </a:r>
          </a:p>
        </p:txBody>
      </p:sp>
      <p:sp>
        <p:nvSpPr>
          <p:cNvPr id="476" name="Shape 476"/>
          <p:cNvSpPr/>
          <p:nvPr/>
        </p:nvSpPr>
        <p:spPr>
          <a:xfrm>
            <a:off x="5702300" y="4519700"/>
            <a:ext cx="369300" cy="369300"/>
          </a:xfrm>
          <a:prstGeom prst="ellipse">
            <a:avLst/>
          </a:prstGeom>
          <a:solidFill>
            <a:schemeClr val="accent4"/>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rial"/>
                <a:ea typeface="Arial"/>
                <a:cs typeface="Arial"/>
                <a:sym typeface="Arial"/>
              </a:rPr>
              <a:t>5</a:t>
            </a:r>
          </a:p>
        </p:txBody>
      </p:sp>
      <p:sp>
        <p:nvSpPr>
          <p:cNvPr id="477" name="Shape 477"/>
          <p:cNvSpPr/>
          <p:nvPr/>
        </p:nvSpPr>
        <p:spPr>
          <a:xfrm>
            <a:off x="5702300" y="5227929"/>
            <a:ext cx="369300" cy="369300"/>
          </a:xfrm>
          <a:prstGeom prst="ellipse">
            <a:avLst/>
          </a:prstGeom>
          <a:solidFill>
            <a:schemeClr val="accent4"/>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rial"/>
                <a:ea typeface="Arial"/>
                <a:cs typeface="Arial"/>
                <a:sym typeface="Arial"/>
              </a:rPr>
              <a:t>6</a:t>
            </a:r>
          </a:p>
        </p:txBody>
      </p:sp>
      <p:sp>
        <p:nvSpPr>
          <p:cNvPr id="478" name="Shape 478"/>
          <p:cNvSpPr/>
          <p:nvPr/>
        </p:nvSpPr>
        <p:spPr>
          <a:xfrm>
            <a:off x="1482499" y="1182376"/>
            <a:ext cx="3098700" cy="415800"/>
          </a:xfrm>
          <a:prstGeom prst="rect">
            <a:avLst/>
          </a:prstGeom>
          <a:noFill/>
          <a:ln>
            <a:noFill/>
          </a:ln>
        </p:spPr>
        <p:txBody>
          <a:bodyPr wrap="square" lIns="91425" tIns="45700" rIns="91425" bIns="45700" anchor="ctr" anchorCtr="0">
            <a:noAutofit/>
          </a:bodyPr>
          <a:lstStyle/>
          <a:p>
            <a:pPr marL="0" marR="0" lvl="0" indent="-25400" algn="ctr" rtl="0">
              <a:lnSpc>
                <a:spcPct val="100000"/>
              </a:lnSpc>
              <a:spcBef>
                <a:spcPts val="0"/>
              </a:spcBef>
              <a:spcAft>
                <a:spcPts val="0"/>
              </a:spcAft>
              <a:buClr>
                <a:schemeClr val="dk1"/>
              </a:buClr>
              <a:buSzPct val="25000"/>
              <a:buFont typeface="Arial"/>
              <a:buNone/>
            </a:pPr>
            <a:r>
              <a:rPr lang="en-US" sz="1600" b="0" i="1" u="none" strike="noStrike" cap="none">
                <a:solidFill>
                  <a:schemeClr val="dk1"/>
                </a:solidFill>
                <a:latin typeface="Avenir"/>
                <a:ea typeface="Avenir"/>
                <a:cs typeface="Avenir"/>
                <a:sym typeface="Avenir"/>
              </a:rPr>
              <a:t>Solution Feasibility Matrix</a:t>
            </a:r>
          </a:p>
        </p:txBody>
      </p:sp>
      <p:sp>
        <p:nvSpPr>
          <p:cNvPr id="479" name="Shape 479"/>
          <p:cNvSpPr/>
          <p:nvPr/>
        </p:nvSpPr>
        <p:spPr>
          <a:xfrm>
            <a:off x="4396621" y="4646063"/>
            <a:ext cx="369300" cy="369300"/>
          </a:xfrm>
          <a:prstGeom prst="ellipse">
            <a:avLst/>
          </a:prstGeom>
          <a:solidFill>
            <a:schemeClr val="accent4"/>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rial"/>
                <a:ea typeface="Arial"/>
                <a:cs typeface="Arial"/>
                <a:sym typeface="Arial"/>
              </a:rPr>
              <a:t>3</a:t>
            </a:r>
          </a:p>
        </p:txBody>
      </p:sp>
      <p:sp>
        <p:nvSpPr>
          <p:cNvPr id="480" name="Shape 480"/>
          <p:cNvSpPr/>
          <p:nvPr/>
        </p:nvSpPr>
        <p:spPr>
          <a:xfrm>
            <a:off x="1406250" y="2878638"/>
            <a:ext cx="369300" cy="369300"/>
          </a:xfrm>
          <a:prstGeom prst="ellipse">
            <a:avLst/>
          </a:prstGeom>
          <a:solidFill>
            <a:schemeClr val="accent4"/>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rial"/>
                <a:ea typeface="Arial"/>
                <a:cs typeface="Arial"/>
                <a:sym typeface="Arial"/>
              </a:rPr>
              <a:t>5</a:t>
            </a:r>
          </a:p>
        </p:txBody>
      </p:sp>
      <p:sp>
        <p:nvSpPr>
          <p:cNvPr id="481" name="Shape 481"/>
          <p:cNvSpPr/>
          <p:nvPr/>
        </p:nvSpPr>
        <p:spPr>
          <a:xfrm>
            <a:off x="2847250" y="4065101"/>
            <a:ext cx="369300" cy="369300"/>
          </a:xfrm>
          <a:prstGeom prst="ellipse">
            <a:avLst/>
          </a:prstGeom>
          <a:solidFill>
            <a:schemeClr val="accent4"/>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en-US" sz="1400" b="0" i="0" u="none" strike="noStrike" cap="none">
                <a:solidFill>
                  <a:schemeClr val="lt1"/>
                </a:solidFill>
                <a:latin typeface="Arial"/>
                <a:ea typeface="Arial"/>
                <a:cs typeface="Arial"/>
                <a:sym typeface="Arial"/>
              </a:rPr>
              <a:t>1</a:t>
            </a:r>
          </a:p>
        </p:txBody>
      </p:sp>
      <p:sp>
        <p:nvSpPr>
          <p:cNvPr id="482" name="Shape 482"/>
          <p:cNvSpPr/>
          <p:nvPr/>
        </p:nvSpPr>
        <p:spPr>
          <a:xfrm>
            <a:off x="2772475" y="3472607"/>
            <a:ext cx="369300" cy="369300"/>
          </a:xfrm>
          <a:prstGeom prst="ellipse">
            <a:avLst/>
          </a:prstGeom>
          <a:solidFill>
            <a:schemeClr val="accent4"/>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rial"/>
                <a:ea typeface="Arial"/>
                <a:cs typeface="Arial"/>
                <a:sym typeface="Arial"/>
              </a:rPr>
              <a:t>2</a:t>
            </a:r>
          </a:p>
        </p:txBody>
      </p:sp>
      <p:sp>
        <p:nvSpPr>
          <p:cNvPr id="483" name="Shape 483"/>
          <p:cNvSpPr/>
          <p:nvPr/>
        </p:nvSpPr>
        <p:spPr>
          <a:xfrm>
            <a:off x="6157736" y="1711801"/>
            <a:ext cx="2412000" cy="30780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ct val="100000"/>
              <a:buFont typeface="Calibri"/>
              <a:buNone/>
            </a:pPr>
            <a:r>
              <a:rPr lang="en-US" sz="1400" b="0" i="0" u="none" strike="noStrike" cap="none">
                <a:solidFill>
                  <a:srgbClr val="000000"/>
                </a:solidFill>
                <a:latin typeface="Avenir"/>
                <a:ea typeface="Avenir"/>
                <a:cs typeface="Avenir"/>
                <a:sym typeface="Avenir"/>
              </a:rPr>
              <a:t>‘Big Moment’ marketing</a:t>
            </a:r>
          </a:p>
        </p:txBody>
      </p:sp>
      <p:sp>
        <p:nvSpPr>
          <p:cNvPr id="484" name="Shape 484"/>
          <p:cNvSpPr/>
          <p:nvPr/>
        </p:nvSpPr>
        <p:spPr>
          <a:xfrm>
            <a:off x="6157736" y="2427290"/>
            <a:ext cx="2412000" cy="30780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ct val="100000"/>
              <a:buFont typeface="Calibri"/>
              <a:buNone/>
            </a:pPr>
            <a:r>
              <a:rPr lang="en-US" sz="1400" b="0" i="0" u="none" strike="noStrike" cap="none">
                <a:solidFill>
                  <a:srgbClr val="000000"/>
                </a:solidFill>
                <a:latin typeface="Avenir"/>
                <a:ea typeface="Avenir"/>
                <a:cs typeface="Avenir"/>
                <a:sym typeface="Avenir"/>
              </a:rPr>
              <a:t>Systematic social media</a:t>
            </a:r>
          </a:p>
        </p:txBody>
      </p:sp>
      <p:sp>
        <p:nvSpPr>
          <p:cNvPr id="485" name="Shape 485"/>
          <p:cNvSpPr/>
          <p:nvPr/>
        </p:nvSpPr>
        <p:spPr>
          <a:xfrm>
            <a:off x="6157736" y="3129548"/>
            <a:ext cx="2412000" cy="30780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ct val="100000"/>
              <a:buFont typeface="Calibri"/>
              <a:buNone/>
            </a:pPr>
            <a:r>
              <a:rPr lang="en-US" sz="1400" b="0" i="0" u="none" strike="noStrike" cap="none">
                <a:solidFill>
                  <a:srgbClr val="000000"/>
                </a:solidFill>
                <a:latin typeface="Avenir"/>
                <a:ea typeface="Avenir"/>
                <a:cs typeface="Avenir"/>
                <a:sym typeface="Avenir"/>
              </a:rPr>
              <a:t>On campus marketing</a:t>
            </a:r>
          </a:p>
        </p:txBody>
      </p:sp>
      <p:sp>
        <p:nvSpPr>
          <p:cNvPr id="486" name="Shape 486"/>
          <p:cNvSpPr/>
          <p:nvPr/>
        </p:nvSpPr>
        <p:spPr>
          <a:xfrm>
            <a:off x="6157736" y="3831806"/>
            <a:ext cx="2412000" cy="30780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ct val="100000"/>
              <a:buFont typeface="Calibri"/>
              <a:buNone/>
            </a:pPr>
            <a:r>
              <a:rPr lang="en-US" sz="1400" b="0" i="0" u="none" strike="noStrike" cap="none">
                <a:solidFill>
                  <a:srgbClr val="000000"/>
                </a:solidFill>
                <a:latin typeface="Avenir"/>
                <a:ea typeface="Avenir"/>
                <a:cs typeface="Avenir"/>
                <a:sym typeface="Avenir"/>
              </a:rPr>
              <a:t>New product offerings </a:t>
            </a:r>
          </a:p>
        </p:txBody>
      </p:sp>
      <p:sp>
        <p:nvSpPr>
          <p:cNvPr id="487" name="Shape 487"/>
          <p:cNvSpPr/>
          <p:nvPr/>
        </p:nvSpPr>
        <p:spPr>
          <a:xfrm>
            <a:off x="6157736" y="4550489"/>
            <a:ext cx="2412000" cy="30780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ct val="100000"/>
              <a:buFont typeface="Calibri"/>
              <a:buNone/>
            </a:pPr>
            <a:r>
              <a:rPr lang="en-US" sz="1400" b="0" i="0" u="none" strike="noStrike" cap="none">
                <a:solidFill>
                  <a:srgbClr val="000000"/>
                </a:solidFill>
                <a:latin typeface="Avenir"/>
                <a:ea typeface="Avenir"/>
                <a:cs typeface="Avenir"/>
                <a:sym typeface="Avenir"/>
              </a:rPr>
              <a:t>1Scope run events </a:t>
            </a:r>
          </a:p>
        </p:txBody>
      </p:sp>
      <p:sp>
        <p:nvSpPr>
          <p:cNvPr id="488" name="Shape 488"/>
          <p:cNvSpPr/>
          <p:nvPr/>
        </p:nvSpPr>
        <p:spPr>
          <a:xfrm>
            <a:off x="6157736" y="5258162"/>
            <a:ext cx="2412000" cy="30780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000000"/>
              </a:buClr>
              <a:buSzPct val="100000"/>
              <a:buFont typeface="Calibri"/>
              <a:buNone/>
            </a:pPr>
            <a:r>
              <a:rPr lang="en-US" sz="1400" b="0" i="0" u="none" strike="noStrike" cap="none">
                <a:solidFill>
                  <a:srgbClr val="000000"/>
                </a:solidFill>
                <a:latin typeface="Avenir"/>
                <a:ea typeface="Avenir"/>
                <a:cs typeface="Avenir"/>
                <a:sym typeface="Avenir"/>
              </a:rPr>
              <a:t>Partnership strategies </a:t>
            </a:r>
          </a:p>
        </p:txBody>
      </p:sp>
      <p:sp>
        <p:nvSpPr>
          <p:cNvPr id="489" name="Shape 489"/>
          <p:cNvSpPr/>
          <p:nvPr/>
        </p:nvSpPr>
        <p:spPr>
          <a:xfrm>
            <a:off x="3583528" y="4376622"/>
            <a:ext cx="369300" cy="369300"/>
          </a:xfrm>
          <a:prstGeom prst="ellipse">
            <a:avLst/>
          </a:prstGeom>
          <a:solidFill>
            <a:srgbClr val="FFC000"/>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rgbClr val="FFFFFF"/>
              </a:buClr>
              <a:buSzPct val="25000"/>
              <a:buFont typeface="Arial"/>
              <a:buNone/>
            </a:pPr>
            <a:r>
              <a:rPr lang="en-US" sz="1400" b="0" i="0" u="none" strike="noStrike" cap="none">
                <a:solidFill>
                  <a:srgbClr val="FFFFFF"/>
                </a:solidFill>
                <a:latin typeface="Arial"/>
                <a:ea typeface="Arial"/>
                <a:cs typeface="Arial"/>
                <a:sym typeface="Arial"/>
              </a:rPr>
              <a:t>6</a:t>
            </a:r>
          </a:p>
        </p:txBody>
      </p:sp>
      <p:sp>
        <p:nvSpPr>
          <p:cNvPr id="490" name="Shape 490"/>
          <p:cNvSpPr/>
          <p:nvPr/>
        </p:nvSpPr>
        <p:spPr>
          <a:xfrm>
            <a:off x="2553275" y="4745919"/>
            <a:ext cx="369300" cy="369300"/>
          </a:xfrm>
          <a:prstGeom prst="ellipse">
            <a:avLst/>
          </a:prstGeom>
          <a:solidFill>
            <a:schemeClr val="accent4"/>
          </a:solidFill>
          <a:ln>
            <a:noFill/>
          </a:ln>
        </p:spPr>
        <p:txBody>
          <a:bodyPr wrap="square" lIns="91425" tIns="45700" rIns="91425" bIns="45700" anchor="ctr" anchorCtr="0">
            <a:noAutofit/>
          </a:bodyPr>
          <a:lstStyle/>
          <a:p>
            <a:pPr marL="0" marR="0" lvl="0" indent="-22225"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rial"/>
                <a:ea typeface="Arial"/>
                <a:cs typeface="Arial"/>
                <a:sym typeface="Arial"/>
              </a:rPr>
              <a:t>4</a:t>
            </a: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7013</Words>
  <Application>Microsoft Macintosh PowerPoint</Application>
  <PresentationFormat>On-screen Show (4:3)</PresentationFormat>
  <Paragraphs>1081</Paragraphs>
  <Slides>59</Slides>
  <Notes>59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Avenir</vt:lpstr>
      <vt:lpstr>Avenir Book</vt:lpstr>
      <vt:lpstr>Calibri</vt:lpstr>
      <vt:lpstr>Georgia</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8</cp:revision>
  <cp:lastPrinted>2017-10-30T11:14:24Z</cp:lastPrinted>
  <dcterms:modified xsi:type="dcterms:W3CDTF">2017-10-30T11:18:15Z</dcterms:modified>
</cp:coreProperties>
</file>